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3" r:id="rId4"/>
  </p:sldMasterIdLst>
  <p:notesMasterIdLst>
    <p:notesMasterId r:id="rId7"/>
  </p:notesMasterIdLst>
  <p:handoutMasterIdLst>
    <p:handoutMasterId r:id="rId165"/>
  </p:handoutMasterIdLst>
  <p:sldIdLst>
    <p:sldId id="970" r:id="rId5"/>
    <p:sldId id="1161" r:id="rId6"/>
    <p:sldId id="1162" r:id="rId8"/>
    <p:sldId id="1067" r:id="rId9"/>
    <p:sldId id="1005" r:id="rId10"/>
    <p:sldId id="1011" r:id="rId11"/>
    <p:sldId id="1012" r:id="rId12"/>
    <p:sldId id="1008" r:id="rId13"/>
    <p:sldId id="1009" r:id="rId14"/>
    <p:sldId id="1068" r:id="rId15"/>
    <p:sldId id="1013" r:id="rId16"/>
    <p:sldId id="868" r:id="rId17"/>
    <p:sldId id="870" r:id="rId18"/>
    <p:sldId id="1650" r:id="rId19"/>
    <p:sldId id="1651" r:id="rId20"/>
    <p:sldId id="1652" r:id="rId21"/>
    <p:sldId id="1653" r:id="rId22"/>
    <p:sldId id="1163" r:id="rId23"/>
    <p:sldId id="1069" r:id="rId24"/>
    <p:sldId id="1070" r:id="rId25"/>
    <p:sldId id="1166" r:id="rId26"/>
    <p:sldId id="1071" r:id="rId27"/>
    <p:sldId id="871" r:id="rId28"/>
    <p:sldId id="1167" r:id="rId29"/>
    <p:sldId id="1072" r:id="rId30"/>
    <p:sldId id="1016" r:id="rId31"/>
    <p:sldId id="1014" r:id="rId32"/>
    <p:sldId id="1015" r:id="rId33"/>
    <p:sldId id="1034" r:id="rId34"/>
    <p:sldId id="873" r:id="rId35"/>
    <p:sldId id="1017" r:id="rId36"/>
    <p:sldId id="1438" r:id="rId37"/>
    <p:sldId id="1434" r:id="rId38"/>
    <p:sldId id="874" r:id="rId39"/>
    <p:sldId id="967" r:id="rId40"/>
    <p:sldId id="875" r:id="rId41"/>
    <p:sldId id="1018" r:id="rId42"/>
    <p:sldId id="1027" r:id="rId43"/>
    <p:sldId id="876" r:id="rId44"/>
    <p:sldId id="1168" r:id="rId45"/>
    <p:sldId id="877" r:id="rId46"/>
    <p:sldId id="1021" r:id="rId47"/>
    <p:sldId id="1020" r:id="rId48"/>
    <p:sldId id="1036" r:id="rId49"/>
    <p:sldId id="1022" r:id="rId50"/>
    <p:sldId id="880" r:id="rId51"/>
    <p:sldId id="881" r:id="rId52"/>
    <p:sldId id="1025" r:id="rId53"/>
    <p:sldId id="1023" r:id="rId54"/>
    <p:sldId id="882" r:id="rId55"/>
    <p:sldId id="1024" r:id="rId56"/>
    <p:sldId id="884" r:id="rId57"/>
    <p:sldId id="1035" r:id="rId58"/>
    <p:sldId id="886" r:id="rId59"/>
    <p:sldId id="887" r:id="rId60"/>
    <p:sldId id="1344" r:id="rId61"/>
    <p:sldId id="1345" r:id="rId62"/>
    <p:sldId id="1346" r:id="rId63"/>
    <p:sldId id="1347" r:id="rId64"/>
    <p:sldId id="1348" r:id="rId65"/>
    <p:sldId id="1349" r:id="rId66"/>
    <p:sldId id="1350" r:id="rId67"/>
    <p:sldId id="1351" r:id="rId68"/>
    <p:sldId id="1352" r:id="rId69"/>
    <p:sldId id="1353" r:id="rId70"/>
    <p:sldId id="1354" r:id="rId71"/>
    <p:sldId id="1435" r:id="rId72"/>
    <p:sldId id="1436" r:id="rId73"/>
    <p:sldId id="1437" r:id="rId74"/>
    <p:sldId id="1560" r:id="rId75"/>
    <p:sldId id="888" r:id="rId76"/>
    <p:sldId id="1063" r:id="rId77"/>
    <p:sldId id="974" r:id="rId78"/>
    <p:sldId id="1065" r:id="rId79"/>
    <p:sldId id="1064" r:id="rId80"/>
    <p:sldId id="1026" r:id="rId81"/>
    <p:sldId id="975" r:id="rId82"/>
    <p:sldId id="976" r:id="rId83"/>
    <p:sldId id="981" r:id="rId84"/>
    <p:sldId id="980" r:id="rId85"/>
    <p:sldId id="1001" r:id="rId86"/>
    <p:sldId id="979" r:id="rId87"/>
    <p:sldId id="892" r:id="rId88"/>
    <p:sldId id="1038" r:id="rId89"/>
    <p:sldId id="1039" r:id="rId90"/>
    <p:sldId id="1040" r:id="rId91"/>
    <p:sldId id="1041" r:id="rId92"/>
    <p:sldId id="1418" r:id="rId93"/>
    <p:sldId id="1419" r:id="rId94"/>
    <p:sldId id="1420" r:id="rId95"/>
    <p:sldId id="1421" r:id="rId96"/>
    <p:sldId id="1422" r:id="rId97"/>
    <p:sldId id="1423" r:id="rId98"/>
    <p:sldId id="1424" r:id="rId99"/>
    <p:sldId id="1425" r:id="rId100"/>
    <p:sldId id="1426" r:id="rId101"/>
    <p:sldId id="1427" r:id="rId102"/>
    <p:sldId id="1428" r:id="rId103"/>
    <p:sldId id="1429" r:id="rId104"/>
    <p:sldId id="1430" r:id="rId105"/>
    <p:sldId id="1431" r:id="rId106"/>
    <p:sldId id="1432" r:id="rId107"/>
    <p:sldId id="1433" r:id="rId108"/>
    <p:sldId id="900" r:id="rId109"/>
    <p:sldId id="901" r:id="rId110"/>
    <p:sldId id="902" r:id="rId111"/>
    <p:sldId id="1561" r:id="rId112"/>
    <p:sldId id="1562" r:id="rId113"/>
    <p:sldId id="1563" r:id="rId114"/>
    <p:sldId id="1564" r:id="rId115"/>
    <p:sldId id="1565" r:id="rId116"/>
    <p:sldId id="1169" r:id="rId117"/>
    <p:sldId id="904" r:id="rId118"/>
    <p:sldId id="1281" r:id="rId119"/>
    <p:sldId id="1282" r:id="rId120"/>
    <p:sldId id="1283" r:id="rId121"/>
    <p:sldId id="1284" r:id="rId122"/>
    <p:sldId id="905" r:id="rId123"/>
    <p:sldId id="1555" r:id="rId124"/>
    <p:sldId id="1556" r:id="rId125"/>
    <p:sldId id="1170" r:id="rId126"/>
    <p:sldId id="1055" r:id="rId127"/>
    <p:sldId id="1060" r:id="rId128"/>
    <p:sldId id="1061" r:id="rId129"/>
    <p:sldId id="1062" r:id="rId130"/>
    <p:sldId id="1056" r:id="rId131"/>
    <p:sldId id="1057" r:id="rId132"/>
    <p:sldId id="1058" r:id="rId133"/>
    <p:sldId id="1059" r:id="rId134"/>
    <p:sldId id="906" r:id="rId135"/>
    <p:sldId id="907" r:id="rId136"/>
    <p:sldId id="1030" r:id="rId137"/>
    <p:sldId id="919" r:id="rId138"/>
    <p:sldId id="1047" r:id="rId139"/>
    <p:sldId id="1048" r:id="rId140"/>
    <p:sldId id="1557" r:id="rId141"/>
    <p:sldId id="1049" r:id="rId142"/>
    <p:sldId id="1054" r:id="rId143"/>
    <p:sldId id="1290" r:id="rId144"/>
    <p:sldId id="1325" r:id="rId145"/>
    <p:sldId id="1326" r:id="rId146"/>
    <p:sldId id="1327" r:id="rId147"/>
    <p:sldId id="1328" r:id="rId148"/>
    <p:sldId id="1172" r:id="rId149"/>
    <p:sldId id="1052" r:id="rId150"/>
    <p:sldId id="1053" r:id="rId151"/>
    <p:sldId id="1332" r:id="rId152"/>
    <p:sldId id="1331" r:id="rId153"/>
    <p:sldId id="984" r:id="rId154"/>
    <p:sldId id="1289" r:id="rId155"/>
    <p:sldId id="1558" r:id="rId156"/>
    <p:sldId id="1559" r:id="rId157"/>
    <p:sldId id="1171" r:id="rId158"/>
    <p:sldId id="1073" r:id="rId159"/>
    <p:sldId id="1074" r:id="rId160"/>
    <p:sldId id="1173" r:id="rId161"/>
    <p:sldId id="1075" r:id="rId162"/>
    <p:sldId id="1033" r:id="rId163"/>
    <p:sldId id="921" r:id="rId164"/>
  </p:sldIdLst>
  <p:sldSz cx="9144000" cy="6858000" type="screen4x3"/>
  <p:notesSz cx="6858000" cy="9144000"/>
  <p:custDataLst>
    <p:tags r:id="rId169"/>
  </p:custDataLst>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9pPr>
  </p:defaultTextStyle>
  <p:extLst>
    <p:ext uri="{EFAFB233-063F-42B5-8137-9DF3F51BA10A}">
      <p15:sldGuideLst xmlns:p15="http://schemas.microsoft.com/office/powerpoint/2012/main">
        <p15:guide id="1" orient="horz" pos="2215" userDrawn="1">
          <p15:clr>
            <a:srgbClr val="A4A3A4"/>
          </p15:clr>
        </p15:guide>
        <p15:guide id="2" pos="28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4C8F"/>
    <a:srgbClr val="FF0000"/>
    <a:srgbClr val="A5A5E9"/>
    <a:srgbClr val="E2D9EB"/>
    <a:srgbClr val="EBEBEB"/>
    <a:srgbClr val="A78DC2"/>
    <a:srgbClr val="FFFF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1"/>
    <p:restoredTop sz="94682"/>
  </p:normalViewPr>
  <p:slideViewPr>
    <p:cSldViewPr snapToObjects="1" showGuides="1">
      <p:cViewPr varScale="1">
        <p:scale>
          <a:sx n="123" d="100"/>
          <a:sy n="123" d="100"/>
        </p:scale>
        <p:origin x="786" y="108"/>
      </p:cViewPr>
      <p:guideLst>
        <p:guide orient="horz" pos="2215"/>
        <p:guide pos="287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739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9" Type="http://schemas.openxmlformats.org/officeDocument/2006/relationships/tags" Target="tags/tag297.xml"/><Relationship Id="rId168" Type="http://schemas.openxmlformats.org/officeDocument/2006/relationships/tableStyles" Target="tableStyles.xml"/><Relationship Id="rId167" Type="http://schemas.openxmlformats.org/officeDocument/2006/relationships/viewProps" Target="viewProps.xml"/><Relationship Id="rId166" Type="http://schemas.openxmlformats.org/officeDocument/2006/relationships/presProps" Target="presProps.xml"/><Relationship Id="rId165" Type="http://schemas.openxmlformats.org/officeDocument/2006/relationships/handoutMaster" Target="handoutMasters/handoutMaster1.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67AFD3B-C4E1-4416-BD3D-68F2CFCE9377}"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anose="02010609030101010101"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anose="02010609030101010101"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anose="02010609030101010101"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8196" name="Rectangle 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rPr>
              <a:t>单击以编辑母版文本样式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仿宋_GB2312" panose="02010609030101010101" pitchFamily="49" charset="-122"/>
            </a:endParaRP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anose="02010609030101010101"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anose="0201060903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B6E9BB8-4EBB-4AE6-9C42-E84A705BD6EB}"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anose="02010609030101010101"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pitchFamily="49" charset="-122"/>
        <a:cs typeface="仿宋_GB2312" panose="02010609030101010101" pitchFamily="49"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pitchFamily="49" charset="-122"/>
        <a:cs typeface="仿宋_GB2312" panose="02010609030101010101" pitchFamily="49"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pitchFamily="49" charset="-122"/>
        <a:cs typeface="仿宋_GB2312" panose="02010609030101010101" pitchFamily="49"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pitchFamily="49" charset="-122"/>
        <a:cs typeface="仿宋_GB2312" panose="02010609030101010101" pitchFamily="49"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anose="02010609030101010101" pitchFamily="49" charset="-122"/>
        <a:cs typeface="仿宋_GB2312" panose="02010609030101010101"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solidFill>
                  <a:srgbClr val="000000"/>
                </a:solidFill>
                <a:ea typeface="宋体" panose="02010600030101010101" pitchFamily="2" charset="-122"/>
              </a:rPr>
            </a:fld>
            <a:endParaRPr lang="en-US" altLang="zh-CN" sz="1200" b="0" dirty="0">
              <a:solidFill>
                <a:srgbClr val="000000"/>
              </a:solidFill>
              <a:ea typeface="宋体" panose="02010600030101010101" pitchFamily="2" charset="-122"/>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325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fld>
            <a:endParaRPr lang="en-US" altLang="zh-CN" sz="1200"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734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fld>
            <a:endParaRPr lang="en-US" altLang="zh-CN" sz="1200" b="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9" name="标题 1"/>
          <p:cNvSpPr>
            <a:spLocks noGrp="1"/>
          </p:cNvSpPr>
          <p:nvPr>
            <p:ph type="title"/>
          </p:nvPr>
        </p:nvSpPr>
        <p:spPr>
          <a:xfrm>
            <a:off x="844550" y="260350"/>
            <a:ext cx="6400800" cy="457200"/>
          </a:xfrm>
        </p:spPr>
        <p:txBody>
          <a:bodyPr/>
          <a:lstStyle/>
          <a:p>
            <a:r>
              <a:rPr lang="zh-CN" altLang="en-US" noProof="1"/>
              <a:t>单击此处编辑母版标题样式</a:t>
            </a:r>
            <a:endParaRPr lang="zh-CN" altLang="en-US" noProof="1"/>
          </a:p>
        </p:txBody>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49288" y="609600"/>
            <a:ext cx="7983537" cy="55657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showMasterSp="0">
  <p:cSld name="1_空白">
    <p:bg>
      <p:bgPr>
        <a:solidFill>
          <a:srgbClr val="000000"/>
        </a:solidFill>
        <a:effectLst/>
      </p:bgPr>
    </p:bg>
    <p:spTree>
      <p:nvGrpSpPr>
        <p:cNvPr id="1" name=""/>
        <p:cNvGrpSpPr/>
        <p:nvPr/>
      </p:nvGrpSpPr>
      <p:grpSpPr>
        <a:xfrm>
          <a:off x="0" y="0"/>
          <a:ext cx="0" cy="0"/>
          <a:chOff x="0" y="0"/>
          <a:chExt cx="0" cy="0"/>
        </a:xfrm>
      </p:grpSpPr>
      <p:sp>
        <p:nvSpPr>
          <p:cNvPr id="6146"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5821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019800" cy="58213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9" name="标题 1"/>
          <p:cNvSpPr>
            <a:spLocks noGrp="1"/>
          </p:cNvSpPr>
          <p:nvPr>
            <p:ph type="title"/>
          </p:nvPr>
        </p:nvSpPr>
        <p:spPr>
          <a:xfrm>
            <a:off x="844550" y="260350"/>
            <a:ext cx="6400800" cy="457200"/>
          </a:xfrm>
        </p:spPr>
        <p:txBody>
          <a:bodyPr/>
          <a:lstStyle/>
          <a:p>
            <a:r>
              <a:rPr lang="zh-CN" altLang="en-US" noProof="1"/>
              <a:t>单击此处编辑母版标题样式</a:t>
            </a:r>
            <a:endParaRPr lang="zh-CN" altLang="en-US" noProof="1"/>
          </a:p>
        </p:txBody>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49288" y="609600"/>
            <a:ext cx="7983537" cy="55657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showMasterSp="0">
  <p:cSld name="1_空白">
    <p:bg>
      <p:bgPr>
        <a:solidFill>
          <a:srgbClr val="000000"/>
        </a:solidFill>
        <a:effectLst/>
      </p:bgPr>
    </p:bg>
    <p:spTree>
      <p:nvGrpSpPr>
        <p:cNvPr id="1" name=""/>
        <p:cNvGrpSpPr/>
        <p:nvPr/>
      </p:nvGrpSpPr>
      <p:grpSpPr>
        <a:xfrm>
          <a:off x="0" y="0"/>
          <a:ext cx="0" cy="0"/>
          <a:chOff x="0" y="0"/>
          <a:chExt cx="0" cy="0"/>
        </a:xfrm>
      </p:grpSpPr>
      <p:sp>
        <p:nvSpPr>
          <p:cNvPr id="6146"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endParaRPr lang="zh-CN" altLang="en-US" dirty="0"/>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endParaRPr lang="zh-CN" altLang="en-US" dirty="0"/>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endParaRPr lang="en-US" alt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anose="02010609030101010101"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304800"/>
            <a:ext cx="8229600" cy="7159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219200"/>
            <a:ext cx="8229600" cy="4906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28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28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28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28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28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28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28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20.xml"/><Relationship Id="rId4" Type="http://schemas.openxmlformats.org/officeDocument/2006/relationships/audio" Target="../media/audio3.wav"/><Relationship Id="rId3" Type="http://schemas.openxmlformats.org/officeDocument/2006/relationships/image" Target="../media/image35.wmf"/><Relationship Id="rId2" Type="http://schemas.openxmlformats.org/officeDocument/2006/relationships/oleObject" Target="../embeddings/oleObject43.bin"/><Relationship Id="rId1" Type="http://schemas.openxmlformats.org/officeDocument/2006/relationships/hyperlink" Target="file:///d:\tc\tc" TargetMode="External"/></Relationships>
</file>

<file path=ppt/slides/_rels/slide101.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44.bin"/><Relationship Id="rId1" Type="http://schemas.openxmlformats.org/officeDocument/2006/relationships/hyperlink" Target="file:///d:\tc\tc" TargetMode="External"/></Relationships>
</file>

<file path=ppt/slides/_rels/slide102.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20.xml"/><Relationship Id="rId4" Type="http://schemas.openxmlformats.org/officeDocument/2006/relationships/audio" Target="../media/audio3.wav"/><Relationship Id="rId3" Type="http://schemas.openxmlformats.org/officeDocument/2006/relationships/image" Target="../media/image35.wmf"/><Relationship Id="rId2" Type="http://schemas.openxmlformats.org/officeDocument/2006/relationships/oleObject" Target="../embeddings/oleObject45.bin"/><Relationship Id="rId1" Type="http://schemas.openxmlformats.org/officeDocument/2006/relationships/hyperlink" Target="file:///d:\tc\tc" TargetMode="External"/></Relationships>
</file>

<file path=ppt/slides/_rels/slide103.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20.xml"/><Relationship Id="rId4" Type="http://schemas.openxmlformats.org/officeDocument/2006/relationships/audio" Target="../media/audio3.wav"/><Relationship Id="rId3" Type="http://schemas.openxmlformats.org/officeDocument/2006/relationships/image" Target="../media/image35.wmf"/><Relationship Id="rId2" Type="http://schemas.openxmlformats.org/officeDocument/2006/relationships/oleObject" Target="../embeddings/oleObject46.bin"/><Relationship Id="rId1" Type="http://schemas.openxmlformats.org/officeDocument/2006/relationships/hyperlink" Target="file:///d:\tc\tc"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9" Type="http://schemas.openxmlformats.org/officeDocument/2006/relationships/slideLayout" Target="../slideLayouts/slideLayout6.xml"/><Relationship Id="rId18" Type="http://schemas.openxmlformats.org/officeDocument/2006/relationships/tags" Target="../tags/tag199.xml"/><Relationship Id="rId17" Type="http://schemas.openxmlformats.org/officeDocument/2006/relationships/image" Target="../media/image10.png"/><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tags" Target="../tags/tag183.xml"/></Relationships>
</file>

<file path=ppt/slides/_rels/slide108.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9" Type="http://schemas.openxmlformats.org/officeDocument/2006/relationships/slideLayout" Target="../slideLayouts/slideLayout6.xml"/><Relationship Id="rId18" Type="http://schemas.openxmlformats.org/officeDocument/2006/relationships/tags" Target="../tags/tag216.xml"/><Relationship Id="rId17" Type="http://schemas.openxmlformats.org/officeDocument/2006/relationships/image" Target="../media/image10.png"/><Relationship Id="rId16" Type="http://schemas.openxmlformats.org/officeDocument/2006/relationships/tags" Target="../tags/tag215.xml"/><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109.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9" Type="http://schemas.openxmlformats.org/officeDocument/2006/relationships/slideLayout" Target="../slideLayouts/slideLayout6.xml"/><Relationship Id="rId18" Type="http://schemas.openxmlformats.org/officeDocument/2006/relationships/tags" Target="../tags/tag233.xml"/><Relationship Id="rId17" Type="http://schemas.openxmlformats.org/officeDocument/2006/relationships/image" Target="../media/image10.png"/><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tags" Target="../tags/tag2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image" Target="../media/image36.png"/><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7" Type="http://schemas.openxmlformats.org/officeDocument/2006/relationships/slideLayout" Target="../slideLayouts/slideLayout6.xml"/><Relationship Id="rId16" Type="http://schemas.openxmlformats.org/officeDocument/2006/relationships/tags" Target="../tags/tag247.xml"/><Relationship Id="rId15" Type="http://schemas.openxmlformats.org/officeDocument/2006/relationships/image" Target="../media/image10.png"/><Relationship Id="rId14" Type="http://schemas.openxmlformats.org/officeDocument/2006/relationships/tags" Target="../tags/tag246.xml"/><Relationship Id="rId13" Type="http://schemas.openxmlformats.org/officeDocument/2006/relationships/tags" Target="../tags/tag245.xml"/><Relationship Id="rId12" Type="http://schemas.openxmlformats.org/officeDocument/2006/relationships/tags" Target="../tags/tag244.xml"/><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4.xml"/></Relationships>
</file>

<file path=ppt/slides/_rels/slide111.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 Id="rId3" Type="http://schemas.openxmlformats.org/officeDocument/2006/relationships/tags" Target="../tags/tag250.xml"/><Relationship Id="rId20" Type="http://schemas.openxmlformats.org/officeDocument/2006/relationships/slideLayout" Target="../slideLayouts/slideLayout6.xml"/><Relationship Id="rId2" Type="http://schemas.openxmlformats.org/officeDocument/2006/relationships/tags" Target="../tags/tag249.xml"/><Relationship Id="rId19" Type="http://schemas.openxmlformats.org/officeDocument/2006/relationships/tags" Target="../tags/tag264.xml"/><Relationship Id="rId18" Type="http://schemas.openxmlformats.org/officeDocument/2006/relationships/image" Target="../media/image10.png"/><Relationship Id="rId17" Type="http://schemas.openxmlformats.org/officeDocument/2006/relationships/tags" Target="../tags/tag263.xml"/><Relationship Id="rId16" Type="http://schemas.openxmlformats.org/officeDocument/2006/relationships/tags" Target="../tags/tag262.xml"/><Relationship Id="rId15" Type="http://schemas.openxmlformats.org/officeDocument/2006/relationships/tags" Target="../tags/tag261.xml"/><Relationship Id="rId14" Type="http://schemas.openxmlformats.org/officeDocument/2006/relationships/tags" Target="../tags/tag260.xml"/><Relationship Id="rId13" Type="http://schemas.openxmlformats.org/officeDocument/2006/relationships/tags" Target="../tags/tag259.xml"/><Relationship Id="rId12" Type="http://schemas.openxmlformats.org/officeDocument/2006/relationships/tags" Target="../tags/tag258.xml"/><Relationship Id="rId11" Type="http://schemas.openxmlformats.org/officeDocument/2006/relationships/image" Target="../media/image37.png"/><Relationship Id="rId10" Type="http://schemas.openxmlformats.org/officeDocument/2006/relationships/tags" Target="../tags/tag257.xml"/><Relationship Id="rId1" Type="http://schemas.openxmlformats.org/officeDocument/2006/relationships/tags" Target="../tags/tag24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3.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4.xml"/><Relationship Id="rId4" Type="http://schemas.openxmlformats.org/officeDocument/2006/relationships/image" Target="../media/image39.wmf"/><Relationship Id="rId3" Type="http://schemas.openxmlformats.org/officeDocument/2006/relationships/oleObject" Target="../embeddings/oleObject48.bin"/><Relationship Id="rId2" Type="http://schemas.openxmlformats.org/officeDocument/2006/relationships/image" Target="../media/image38.wmf"/><Relationship Id="rId1" Type="http://schemas.openxmlformats.org/officeDocument/2006/relationships/oleObject" Target="../embeddings/oleObject47.bin"/></Relationships>
</file>

<file path=ppt/slides/_rels/slide114.xml.rels><?xml version="1.0" encoding="UTF-8" standalone="yes"?>
<Relationships xmlns="http://schemas.openxmlformats.org/package/2006/relationships"><Relationship Id="rId7"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tags" Target="../tags/tag267.xml"/><Relationship Id="rId4" Type="http://schemas.openxmlformats.org/officeDocument/2006/relationships/image" Target="../media/image41.png"/><Relationship Id="rId3" Type="http://schemas.openxmlformats.org/officeDocument/2006/relationships/tags" Target="../tags/tag266.xml"/><Relationship Id="rId2" Type="http://schemas.openxmlformats.org/officeDocument/2006/relationships/image" Target="../media/image40.png"/><Relationship Id="rId1" Type="http://schemas.openxmlformats.org/officeDocument/2006/relationships/tags" Target="../tags/tag26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4.png"/><Relationship Id="rId1" Type="http://schemas.openxmlformats.org/officeDocument/2006/relationships/image" Target="../media/image4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18.xml.rels><?xml version="1.0" encoding="UTF-8" standalone="yes"?>
<Relationships xmlns="http://schemas.openxmlformats.org/package/2006/relationships"><Relationship Id="rId9" Type="http://schemas.openxmlformats.org/officeDocument/2006/relationships/oleObject" Target="../embeddings/oleObject53.bin"/><Relationship Id="rId8" Type="http://schemas.openxmlformats.org/officeDocument/2006/relationships/image" Target="../media/image52.wmf"/><Relationship Id="rId7" Type="http://schemas.openxmlformats.org/officeDocument/2006/relationships/oleObject" Target="../embeddings/oleObject52.bin"/><Relationship Id="rId6" Type="http://schemas.openxmlformats.org/officeDocument/2006/relationships/image" Target="../media/image51.wmf"/><Relationship Id="rId5" Type="http://schemas.openxmlformats.org/officeDocument/2006/relationships/oleObject" Target="../embeddings/oleObject51.bin"/><Relationship Id="rId4" Type="http://schemas.openxmlformats.org/officeDocument/2006/relationships/image" Target="../media/image50.wmf"/><Relationship Id="rId3" Type="http://schemas.openxmlformats.org/officeDocument/2006/relationships/oleObject" Target="../embeddings/oleObject50.bin"/><Relationship Id="rId2" Type="http://schemas.openxmlformats.org/officeDocument/2006/relationships/image" Target="../media/image49.wmf"/><Relationship Id="rId12" Type="http://schemas.openxmlformats.org/officeDocument/2006/relationships/vmlDrawing" Target="../drawings/vmlDrawing34.vml"/><Relationship Id="rId11" Type="http://schemas.openxmlformats.org/officeDocument/2006/relationships/slideLayout" Target="../slideLayouts/slideLayout2.xml"/><Relationship Id="rId10" Type="http://schemas.openxmlformats.org/officeDocument/2006/relationships/image" Target="../media/image53.wmf"/><Relationship Id="rId1" Type="http://schemas.openxmlformats.org/officeDocument/2006/relationships/oleObject" Target="../embeddings/oleObject49.bin"/></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26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jpeg"/><Relationship Id="rId1" Type="http://schemas.openxmlformats.org/officeDocument/2006/relationships/image" Target="../media/image55.jpe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jpe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6.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126.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4.xml"/><Relationship Id="rId4" Type="http://schemas.openxmlformats.org/officeDocument/2006/relationships/image" Target="../media/image61.wmf"/><Relationship Id="rId3" Type="http://schemas.openxmlformats.org/officeDocument/2006/relationships/oleObject" Target="../embeddings/oleObject55.bin"/><Relationship Id="rId2" Type="http://schemas.openxmlformats.org/officeDocument/2006/relationships/image" Target="../media/image60.wmf"/><Relationship Id="rId1" Type="http://schemas.openxmlformats.org/officeDocument/2006/relationships/oleObject" Target="../embeddings/oleObject54.bin"/></Relationships>
</file>

<file path=ppt/slides/_rels/slide127.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4.xml"/><Relationship Id="rId2" Type="http://schemas.openxmlformats.org/officeDocument/2006/relationships/image" Target="../media/image61.wmf"/><Relationship Id="rId1" Type="http://schemas.openxmlformats.org/officeDocument/2006/relationships/oleObject" Target="../embeddings/oleObject56.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9" Type="http://schemas.openxmlformats.org/officeDocument/2006/relationships/slideLayout" Target="../slideLayouts/slideLayout6.xml"/><Relationship Id="rId18" Type="http://schemas.openxmlformats.org/officeDocument/2006/relationships/tags" Target="../tags/tag285.xml"/><Relationship Id="rId17" Type="http://schemas.openxmlformats.org/officeDocument/2006/relationships/image" Target="../media/image10.png"/><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6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6.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7.xml"/></Relationships>
</file>

<file path=ppt/slides/_rels/slide1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6.xml"/><Relationship Id="rId18" Type="http://schemas.openxmlformats.org/officeDocument/2006/relationships/tags" Target="../tags/tag17.xml"/><Relationship Id="rId17" Type="http://schemas.openxmlformats.org/officeDocument/2006/relationships/image" Target="../media/image10.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8.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9.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0.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9" Type="http://schemas.openxmlformats.org/officeDocument/2006/relationships/slideLayout" Target="../slideLayouts/slideLayout6.xml"/><Relationship Id="rId18" Type="http://schemas.openxmlformats.org/officeDocument/2006/relationships/tags" Target="../tags/tag34.xml"/><Relationship Id="rId17" Type="http://schemas.openxmlformats.org/officeDocument/2006/relationships/image" Target="../media/image10.png"/><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4.xml"/><Relationship Id="rId1" Type="http://schemas.openxmlformats.org/officeDocument/2006/relationships/tags" Target="../tags/tag293.xml"/></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tags" Target="../tags/tag296.xml"/><Relationship Id="rId1" Type="http://schemas.openxmlformats.org/officeDocument/2006/relationships/tags" Target="../tags/tag295.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67.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9" Type="http://schemas.openxmlformats.org/officeDocument/2006/relationships/slideLayout" Target="../slideLayouts/slideLayout6.xml"/><Relationship Id="rId18" Type="http://schemas.openxmlformats.org/officeDocument/2006/relationships/tags" Target="../tags/tag51.xml"/><Relationship Id="rId17" Type="http://schemas.openxmlformats.org/officeDocument/2006/relationships/image" Target="../media/image10.png"/><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6" Type="http://schemas.openxmlformats.org/officeDocument/2006/relationships/slideLayout" Target="../slideLayouts/slideLayout6.xml"/><Relationship Id="rId25" Type="http://schemas.openxmlformats.org/officeDocument/2006/relationships/tags" Target="../tags/tag75.xml"/><Relationship Id="rId24" Type="http://schemas.openxmlformats.org/officeDocument/2006/relationships/image" Target="../media/image10.png"/><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14.bin"/><Relationship Id="rId7" Type="http://schemas.openxmlformats.org/officeDocument/2006/relationships/image" Target="../media/image15.wmf"/><Relationship Id="rId6" Type="http://schemas.openxmlformats.org/officeDocument/2006/relationships/oleObject" Target="../embeddings/oleObject13.bin"/><Relationship Id="rId5" Type="http://schemas.openxmlformats.org/officeDocument/2006/relationships/image" Target="../media/image14.wmf"/><Relationship Id="rId4" Type="http://schemas.openxmlformats.org/officeDocument/2006/relationships/oleObject" Target="../embeddings/oleObject12.bin"/><Relationship Id="rId3" Type="http://schemas.openxmlformats.org/officeDocument/2006/relationships/oleObject" Target="../embeddings/oleObject11.bin"/><Relationship Id="rId2" Type="http://schemas.openxmlformats.org/officeDocument/2006/relationships/image" Target="../media/image13.wmf"/><Relationship Id="rId14" Type="http://schemas.openxmlformats.org/officeDocument/2006/relationships/vmlDrawing" Target="../drawings/vmlDrawing6.vml"/><Relationship Id="rId13" Type="http://schemas.openxmlformats.org/officeDocument/2006/relationships/slideLayout" Target="../slideLayouts/slideLayout4.xml"/><Relationship Id="rId12" Type="http://schemas.openxmlformats.org/officeDocument/2006/relationships/audio" Target="../media/audio1.wav"/><Relationship Id="rId11" Type="http://schemas.openxmlformats.org/officeDocument/2006/relationships/image" Target="../media/image17.wmf"/><Relationship Id="rId10" Type="http://schemas.openxmlformats.org/officeDocument/2006/relationships/oleObject" Target="../embeddings/oleObject15.bin"/><Relationship Id="rId1"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13.wmf"/><Relationship Id="rId3" Type="http://schemas.openxmlformats.org/officeDocument/2006/relationships/oleObject" Target="../embeddings/oleObject17.bin"/><Relationship Id="rId2" Type="http://schemas.openxmlformats.org/officeDocument/2006/relationships/image" Target="../media/image18.wmf"/><Relationship Id="rId1" Type="http://schemas.openxmlformats.org/officeDocument/2006/relationships/oleObject" Target="../embeddings/oleObject16.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4.xml"/><Relationship Id="rId4" Type="http://schemas.openxmlformats.org/officeDocument/2006/relationships/image" Target="../media/image13.wmf"/><Relationship Id="rId3" Type="http://schemas.openxmlformats.org/officeDocument/2006/relationships/oleObject" Target="../embeddings/oleObject19.bin"/><Relationship Id="rId2" Type="http://schemas.openxmlformats.org/officeDocument/2006/relationships/image" Target="../media/image18.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9.vml"/><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0.wmf"/><Relationship Id="rId5" Type="http://schemas.openxmlformats.org/officeDocument/2006/relationships/oleObject" Target="../embeddings/oleObject22.bin"/><Relationship Id="rId4" Type="http://schemas.openxmlformats.org/officeDocument/2006/relationships/image" Target="../media/image19.wmf"/><Relationship Id="rId3" Type="http://schemas.openxmlformats.org/officeDocument/2006/relationships/oleObject" Target="../embeddings/oleObject21.bin"/><Relationship Id="rId2" Type="http://schemas.openxmlformats.org/officeDocument/2006/relationships/image" Target="../media/image13.wmf"/><Relationship Id="rId1"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13.wmf"/><Relationship Id="rId1" Type="http://schemas.openxmlformats.org/officeDocument/2006/relationships/oleObject" Target="../embeddings/oleObject23.bin"/></Relationships>
</file>

<file path=ppt/slides/_rels/slide3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9" Type="http://schemas.openxmlformats.org/officeDocument/2006/relationships/slideLayout" Target="../slideLayouts/slideLayout6.xml"/><Relationship Id="rId18" Type="http://schemas.openxmlformats.org/officeDocument/2006/relationships/tags" Target="../tags/tag92.xml"/><Relationship Id="rId17" Type="http://schemas.openxmlformats.org/officeDocument/2006/relationships/image" Target="../media/image10.png"/><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33.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9" Type="http://schemas.openxmlformats.org/officeDocument/2006/relationships/slideLayout" Target="../slideLayouts/slideLayout6.xml"/><Relationship Id="rId18" Type="http://schemas.openxmlformats.org/officeDocument/2006/relationships/tags" Target="../tags/tag109.xml"/><Relationship Id="rId17" Type="http://schemas.openxmlformats.org/officeDocument/2006/relationships/image" Target="../media/image10.png"/><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24.wmf"/><Relationship Id="rId3" Type="http://schemas.openxmlformats.org/officeDocument/2006/relationships/oleObject" Target="../embeddings/oleObject25.bin"/><Relationship Id="rId2" Type="http://schemas.openxmlformats.org/officeDocument/2006/relationships/image" Target="../media/image23.wmf"/><Relationship Id="rId1"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4.xml"/><Relationship Id="rId2" Type="http://schemas.openxmlformats.org/officeDocument/2006/relationships/image" Target="../media/image25.wmf"/><Relationship Id="rId1"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audio" Target="../media/audio3.wav"/><Relationship Id="rId3" Type="http://schemas.openxmlformats.org/officeDocument/2006/relationships/audio" Target="../media/audio2.wav"/><Relationship Id="rId2" Type="http://schemas.openxmlformats.org/officeDocument/2006/relationships/image" Target="../media/image26.wmf"/><Relationship Id="rId1"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image" Target="../media/image27.wmf"/><Relationship Id="rId1" Type="http://schemas.openxmlformats.org/officeDocument/2006/relationships/oleObject" Target="../embeddings/oleObject28.bin"/></Relationships>
</file>

<file path=ppt/slides/_rels/slide59.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image" Target="../media/image28.wmf"/><Relationship Id="rId1"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7.wmf"/><Relationship Id="rId7" Type="http://schemas.openxmlformats.org/officeDocument/2006/relationships/oleObject" Target="../embeddings/oleObject6.bin"/><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 Id="rId3" Type="http://schemas.openxmlformats.org/officeDocument/2006/relationships/oleObject" Target="../embeddings/oleObject4.bin"/><Relationship Id="rId2" Type="http://schemas.openxmlformats.org/officeDocument/2006/relationships/image" Target="../media/image4.wmf"/><Relationship Id="rId11" Type="http://schemas.openxmlformats.org/officeDocument/2006/relationships/vmlDrawing" Target="../drawings/vmlDrawing2.vml"/><Relationship Id="rId10" Type="http://schemas.openxmlformats.org/officeDocument/2006/relationships/slideLayout" Target="../slideLayouts/slideLayout4.xml"/><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image" Target="../media/image29.wmf"/><Relationship Id="rId1" Type="http://schemas.openxmlformats.org/officeDocument/2006/relationships/oleObject" Target="../embeddings/oleObject30.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tags" Target="../tags/tag1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0" Type="http://schemas.openxmlformats.org/officeDocument/2006/relationships/slideLayout" Target="../slideLayouts/slideLayout6.xml"/><Relationship Id="rId2" Type="http://schemas.openxmlformats.org/officeDocument/2006/relationships/tags" Target="../tags/tag112.xml"/><Relationship Id="rId19" Type="http://schemas.openxmlformats.org/officeDocument/2006/relationships/tags" Target="../tags/tag127.xml"/><Relationship Id="rId18" Type="http://schemas.openxmlformats.org/officeDocument/2006/relationships/image" Target="../media/image10.png"/><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image" Target="../media/image31.png"/><Relationship Id="rId10" Type="http://schemas.openxmlformats.org/officeDocument/2006/relationships/tags" Target="../tags/tag120.xml"/><Relationship Id="rId1" Type="http://schemas.openxmlformats.org/officeDocument/2006/relationships/tags" Target="../tags/tag111.xml"/></Relationships>
</file>

<file path=ppt/slides/_rels/slide68.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0" Type="http://schemas.openxmlformats.org/officeDocument/2006/relationships/slideLayout" Target="../slideLayouts/slideLayout6.xml"/><Relationship Id="rId2" Type="http://schemas.openxmlformats.org/officeDocument/2006/relationships/tags" Target="../tags/tag129.xml"/><Relationship Id="rId19" Type="http://schemas.openxmlformats.org/officeDocument/2006/relationships/tags" Target="../tags/tag144.xml"/><Relationship Id="rId18" Type="http://schemas.openxmlformats.org/officeDocument/2006/relationships/image" Target="../media/image10.png"/><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image" Target="../media/image32.png"/><Relationship Id="rId10" Type="http://schemas.openxmlformats.org/officeDocument/2006/relationships/tags" Target="../tags/tag137.xml"/><Relationship Id="rId1" Type="http://schemas.openxmlformats.org/officeDocument/2006/relationships/tags" Target="../tags/tag128.xml"/></Relationships>
</file>

<file path=ppt/slides/_rels/slide69.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9" Type="http://schemas.openxmlformats.org/officeDocument/2006/relationships/slideLayout" Target="../slideLayouts/slideLayout6.xml"/><Relationship Id="rId18" Type="http://schemas.openxmlformats.org/officeDocument/2006/relationships/tags" Target="../tags/tag161.xml"/><Relationship Id="rId17" Type="http://schemas.openxmlformats.org/officeDocument/2006/relationships/image" Target="../media/image10.png"/><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8.wmf"/><Relationship Id="rId1"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3" Type="http://schemas.openxmlformats.org/officeDocument/2006/relationships/slideLayout" Target="../slideLayouts/slideLayout6.xml"/><Relationship Id="rId22" Type="http://schemas.openxmlformats.org/officeDocument/2006/relationships/image" Target="../media/image33.png"/><Relationship Id="rId21" Type="http://schemas.openxmlformats.org/officeDocument/2006/relationships/tags" Target="../tags/tag182.xml"/><Relationship Id="rId20" Type="http://schemas.openxmlformats.org/officeDocument/2006/relationships/tags" Target="../tags/tag181.xml"/><Relationship Id="rId2" Type="http://schemas.openxmlformats.org/officeDocument/2006/relationships/tags" Target="../tags/tag163.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20108;&#21449;&#26641;&#30340;&#24314;&#31435;.swf"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8.wmf"/><Relationship Id="rId1"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15.xml"/><Relationship Id="rId4" Type="http://schemas.openxmlformats.org/officeDocument/2006/relationships/audio" Target="../media/audio3.wav"/><Relationship Id="rId3" Type="http://schemas.openxmlformats.org/officeDocument/2006/relationships/image" Target="../media/image34.wmf"/><Relationship Id="rId2" Type="http://schemas.openxmlformats.org/officeDocument/2006/relationships/oleObject" Target="../embeddings/oleObject31.bin"/><Relationship Id="rId1" Type="http://schemas.openxmlformats.org/officeDocument/2006/relationships/hyperlink" Target="file:///d:\tc\tc" TargetMode="External"/></Relationships>
</file>

<file path=ppt/slides/_rels/slide89.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32.bin"/><Relationship Id="rId1" Type="http://schemas.openxmlformats.org/officeDocument/2006/relationships/hyperlink" Target="file:///d:\tc\tc" TargetMode="Externa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8.wmf"/><Relationship Id="rId1" Type="http://schemas.openxmlformats.org/officeDocument/2006/relationships/oleObject" Target="../embeddings/oleObject9.bin"/></Relationships>
</file>

<file path=ppt/slides/_rels/slide90.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33.bin"/><Relationship Id="rId1" Type="http://schemas.openxmlformats.org/officeDocument/2006/relationships/hyperlink" Target="file:///d:\tc\tc" TargetMode="External"/></Relationships>
</file>

<file path=ppt/slides/_rels/slide91.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20.xml"/><Relationship Id="rId3" Type="http://schemas.openxmlformats.org/officeDocument/2006/relationships/audio" Target="../media/audio3.wav"/><Relationship Id="rId2" Type="http://schemas.openxmlformats.org/officeDocument/2006/relationships/image" Target="../media/image35.wmf"/><Relationship Id="rId1" Type="http://schemas.openxmlformats.org/officeDocument/2006/relationships/oleObject" Target="../embeddings/oleObject34.bin"/></Relationships>
</file>

<file path=ppt/slides/_rels/slide92.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35.bin"/><Relationship Id="rId1" Type="http://schemas.openxmlformats.org/officeDocument/2006/relationships/hyperlink" Target="file:///d:\tc\tc" TargetMode="External"/></Relationships>
</file>

<file path=ppt/slides/_rels/slide93.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36.bin"/><Relationship Id="rId1" Type="http://schemas.openxmlformats.org/officeDocument/2006/relationships/hyperlink" Target="file:///d:\tc\tc" TargetMode="External"/></Relationships>
</file>

<file path=ppt/slides/_rels/slide94.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20.xml"/><Relationship Id="rId4" Type="http://schemas.openxmlformats.org/officeDocument/2006/relationships/audio" Target="../media/audio3.wav"/><Relationship Id="rId3" Type="http://schemas.openxmlformats.org/officeDocument/2006/relationships/image" Target="../media/image35.wmf"/><Relationship Id="rId2" Type="http://schemas.openxmlformats.org/officeDocument/2006/relationships/oleObject" Target="../embeddings/oleObject37.bin"/><Relationship Id="rId1" Type="http://schemas.openxmlformats.org/officeDocument/2006/relationships/hyperlink" Target="file:///d:\tc\tc" TargetMode="External"/></Relationships>
</file>

<file path=ppt/slides/_rels/slide95.xml.rels><?xml version="1.0" encoding="UTF-8" standalone="yes"?>
<Relationships xmlns="http://schemas.openxmlformats.org/package/2006/relationships"><Relationship Id="rId5" Type="http://schemas.openxmlformats.org/officeDocument/2006/relationships/vmlDrawing" Target="../drawings/vmlDrawing24.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38.bin"/><Relationship Id="rId1" Type="http://schemas.openxmlformats.org/officeDocument/2006/relationships/hyperlink" Target="file:///d:\tc\tc" TargetMode="External"/></Relationships>
</file>

<file path=ppt/slides/_rels/slide96.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0.xml"/><Relationship Id="rId4" Type="http://schemas.openxmlformats.org/officeDocument/2006/relationships/audio" Target="../media/audio3.wav"/><Relationship Id="rId3" Type="http://schemas.openxmlformats.org/officeDocument/2006/relationships/image" Target="../media/image35.wmf"/><Relationship Id="rId2" Type="http://schemas.openxmlformats.org/officeDocument/2006/relationships/oleObject" Target="../embeddings/oleObject39.bin"/><Relationship Id="rId1" Type="http://schemas.openxmlformats.org/officeDocument/2006/relationships/hyperlink" Target="file:///d:\tc\tc" TargetMode="External"/></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26.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40.bin"/><Relationship Id="rId1" Type="http://schemas.openxmlformats.org/officeDocument/2006/relationships/hyperlink" Target="file:///d:\tc\tc" TargetMode="External"/></Relationships>
</file>

<file path=ppt/slides/_rels/slide98.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41.bin"/><Relationship Id="rId1" Type="http://schemas.openxmlformats.org/officeDocument/2006/relationships/hyperlink" Target="file:///d:\tc\tc" TargetMode="External"/></Relationships>
</file>

<file path=ppt/slides/_rels/slide99.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20.xml"/><Relationship Id="rId3" Type="http://schemas.openxmlformats.org/officeDocument/2006/relationships/image" Target="../media/image35.wmf"/><Relationship Id="rId2" Type="http://schemas.openxmlformats.org/officeDocument/2006/relationships/oleObject" Target="../embeddings/oleObject42.bin"/><Relationship Id="rId1" Type="http://schemas.openxmlformats.org/officeDocument/2006/relationships/hyperlink" Target="file:///d:\tc\t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5" name="Rectangle 41"/>
          <p:cNvSpPr>
            <a:spLocks noChangeArrowheads="1"/>
          </p:cNvSpPr>
          <p:nvPr/>
        </p:nvSpPr>
        <p:spPr bwMode="auto">
          <a:xfrm>
            <a:off x="612775" y="2628900"/>
            <a:ext cx="6736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线性结构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一个对一个，如线性表、栈、队列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426" name="Rectangle 42"/>
          <p:cNvSpPr>
            <a:spLocks noChangeArrowheads="1"/>
          </p:cNvSpPr>
          <p:nvPr/>
        </p:nvSpPr>
        <p:spPr bwMode="auto">
          <a:xfrm>
            <a:off x="568325" y="3708400"/>
            <a:ext cx="460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FF"/>
                </a:solidFill>
                <a:effectLst/>
                <a:uLnTx/>
                <a:uFillTx/>
                <a:latin typeface="+mn-lt"/>
                <a:ea typeface="+mn-ea"/>
                <a:cs typeface="+mn-ea"/>
                <a:sym typeface="+mn-lt"/>
              </a:rPr>
              <a:t>树形结构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一个对多个，如树</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427" name="Rectangle 43"/>
          <p:cNvSpPr>
            <a:spLocks noChangeArrowheads="1"/>
          </p:cNvSpPr>
          <p:nvPr/>
        </p:nvSpPr>
        <p:spPr bwMode="auto">
          <a:xfrm>
            <a:off x="647700" y="1244600"/>
            <a:ext cx="8260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集合</a:t>
            </a:r>
            <a:r>
              <a:rPr kumimoji="0" lang="zh-CN" altLang="en-US" sz="2400" b="0" i="0" u="none" strike="noStrike" kern="1200" cap="none" spc="0" normalizeH="0" baseline="0" noProof="0" dirty="0">
                <a:ln>
                  <a:noFill/>
                </a:ln>
                <a:solidFill>
                  <a:srgbClr val="FF3399"/>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数据元素间除“同属于一个集合”外，无其它关系</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428" name="Rectangle 44"/>
          <p:cNvSpPr>
            <a:spLocks noChangeArrowheads="1"/>
          </p:cNvSpPr>
          <p:nvPr/>
        </p:nvSpPr>
        <p:spPr bwMode="auto">
          <a:xfrm>
            <a:off x="527050" y="5224463"/>
            <a:ext cx="460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9900"/>
                </a:solidFill>
                <a:effectLst/>
                <a:uLnTx/>
                <a:uFillTx/>
                <a:latin typeface="+mn-lt"/>
                <a:ea typeface="+mn-ea"/>
                <a:cs typeface="+mn-ea"/>
                <a:sym typeface="+mn-lt"/>
              </a:rPr>
              <a:t>图形结构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多个对多个，如图</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6429" name="Rectangle 45"/>
          <p:cNvSpPr>
            <a:spLocks noChangeArrowheads="1"/>
          </p:cNvSpPr>
          <p:nvPr/>
        </p:nvSpPr>
        <p:spPr bwMode="auto">
          <a:xfrm>
            <a:off x="873125" y="190500"/>
            <a:ext cx="23463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逻辑结构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2295" name="Group 16"/>
          <p:cNvGrpSpPr/>
          <p:nvPr/>
        </p:nvGrpSpPr>
        <p:grpSpPr>
          <a:xfrm>
            <a:off x="2752725" y="4141788"/>
            <a:ext cx="1941513" cy="1000125"/>
            <a:chOff x="4185" y="2055"/>
            <a:chExt cx="1223" cy="630"/>
          </a:xfrm>
        </p:grpSpPr>
        <p:grpSp>
          <p:nvGrpSpPr>
            <p:cNvPr id="12322" name="Group 17"/>
            <p:cNvGrpSpPr/>
            <p:nvPr/>
          </p:nvGrpSpPr>
          <p:grpSpPr>
            <a:xfrm>
              <a:off x="4185" y="2055"/>
              <a:ext cx="629" cy="336"/>
              <a:chOff x="2474" y="2489"/>
              <a:chExt cx="629" cy="336"/>
            </a:xfrm>
          </p:grpSpPr>
          <p:sp>
            <p:nvSpPr>
              <p:cNvPr id="12331" name="Oval 18"/>
              <p:cNvSpPr/>
              <p:nvPr/>
            </p:nvSpPr>
            <p:spPr>
              <a:xfrm>
                <a:off x="2711" y="2489"/>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32" name="Oval 19"/>
              <p:cNvSpPr/>
              <p:nvPr/>
            </p:nvSpPr>
            <p:spPr>
              <a:xfrm>
                <a:off x="2474" y="2674"/>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33" name="Oval 20"/>
              <p:cNvSpPr/>
              <p:nvPr/>
            </p:nvSpPr>
            <p:spPr>
              <a:xfrm>
                <a:off x="2947" y="2681"/>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grpSp>
        <p:sp>
          <p:nvSpPr>
            <p:cNvPr id="12323" name="Oval 21"/>
            <p:cNvSpPr/>
            <p:nvPr/>
          </p:nvSpPr>
          <p:spPr>
            <a:xfrm>
              <a:off x="4374" y="2519"/>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24" name="Oval 22"/>
            <p:cNvSpPr/>
            <p:nvPr/>
          </p:nvSpPr>
          <p:spPr>
            <a:xfrm>
              <a:off x="4897" y="2530"/>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25" name="Oval 23"/>
            <p:cNvSpPr/>
            <p:nvPr/>
          </p:nvSpPr>
          <p:spPr>
            <a:xfrm>
              <a:off x="5252" y="2541"/>
              <a:ext cx="156" cy="144"/>
            </a:xfrm>
            <a:prstGeom prst="ellipse">
              <a:avLst/>
            </a:prstGeom>
            <a:noFill/>
            <a:ln w="38100" cap="flat" cmpd="sng">
              <a:solidFill>
                <a:srgbClr val="0000FF"/>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26" name="Line 24"/>
            <p:cNvSpPr/>
            <p:nvPr/>
          </p:nvSpPr>
          <p:spPr>
            <a:xfrm flipH="1">
              <a:off x="4334" y="2189"/>
              <a:ext cx="111" cy="111"/>
            </a:xfrm>
            <a:prstGeom prst="line">
              <a:avLst/>
            </a:prstGeom>
            <a:ln w="38100" cap="flat" cmpd="sng">
              <a:solidFill>
                <a:srgbClr val="0000FF"/>
              </a:solidFill>
              <a:prstDash val="solid"/>
              <a:headEnd type="none" w="med" len="med"/>
              <a:tailEnd type="none" w="med" len="med"/>
            </a:ln>
          </p:spPr>
        </p:sp>
        <p:sp>
          <p:nvSpPr>
            <p:cNvPr id="12327" name="Line 25"/>
            <p:cNvSpPr/>
            <p:nvPr/>
          </p:nvSpPr>
          <p:spPr>
            <a:xfrm flipH="1">
              <a:off x="4501" y="2378"/>
              <a:ext cx="166" cy="166"/>
            </a:xfrm>
            <a:prstGeom prst="line">
              <a:avLst/>
            </a:prstGeom>
            <a:ln w="38100" cap="flat" cmpd="sng">
              <a:solidFill>
                <a:srgbClr val="0000FF"/>
              </a:solidFill>
              <a:prstDash val="solid"/>
              <a:headEnd type="none" w="med" len="med"/>
              <a:tailEnd type="none" w="med" len="med"/>
            </a:ln>
          </p:spPr>
        </p:sp>
        <p:sp>
          <p:nvSpPr>
            <p:cNvPr id="12328" name="Line 26"/>
            <p:cNvSpPr/>
            <p:nvPr/>
          </p:nvSpPr>
          <p:spPr>
            <a:xfrm>
              <a:off x="4534" y="2178"/>
              <a:ext cx="122" cy="122"/>
            </a:xfrm>
            <a:prstGeom prst="line">
              <a:avLst/>
            </a:prstGeom>
            <a:ln w="38100" cap="flat" cmpd="sng">
              <a:solidFill>
                <a:srgbClr val="0000FF"/>
              </a:solidFill>
              <a:prstDash val="solid"/>
              <a:headEnd type="none" w="med" len="med"/>
              <a:tailEnd type="none" w="med" len="med"/>
            </a:ln>
          </p:spPr>
        </p:sp>
        <p:sp>
          <p:nvSpPr>
            <p:cNvPr id="12329" name="Line 27"/>
            <p:cNvSpPr/>
            <p:nvPr/>
          </p:nvSpPr>
          <p:spPr>
            <a:xfrm>
              <a:off x="4778" y="2366"/>
              <a:ext cx="178" cy="178"/>
            </a:xfrm>
            <a:prstGeom prst="line">
              <a:avLst/>
            </a:prstGeom>
            <a:ln w="38100" cap="flat" cmpd="sng">
              <a:solidFill>
                <a:srgbClr val="0000FF"/>
              </a:solidFill>
              <a:prstDash val="solid"/>
              <a:headEnd type="none" w="med" len="med"/>
              <a:tailEnd type="none" w="med" len="med"/>
            </a:ln>
          </p:spPr>
        </p:sp>
        <p:sp>
          <p:nvSpPr>
            <p:cNvPr id="12330" name="Line 28"/>
            <p:cNvSpPr/>
            <p:nvPr/>
          </p:nvSpPr>
          <p:spPr>
            <a:xfrm>
              <a:off x="4812" y="2333"/>
              <a:ext cx="466" cy="233"/>
            </a:xfrm>
            <a:prstGeom prst="line">
              <a:avLst/>
            </a:prstGeom>
            <a:ln w="38100" cap="flat" cmpd="sng">
              <a:solidFill>
                <a:srgbClr val="0000FF"/>
              </a:solidFill>
              <a:prstDash val="solid"/>
              <a:headEnd type="none" w="med" len="med"/>
              <a:tailEnd type="none" w="med" len="med"/>
            </a:ln>
          </p:spPr>
        </p:sp>
      </p:grpSp>
      <p:grpSp>
        <p:nvGrpSpPr>
          <p:cNvPr id="12296" name="Group 2"/>
          <p:cNvGrpSpPr/>
          <p:nvPr/>
        </p:nvGrpSpPr>
        <p:grpSpPr>
          <a:xfrm>
            <a:off x="2770188" y="1824038"/>
            <a:ext cx="1676400" cy="581025"/>
            <a:chOff x="3774" y="1252"/>
            <a:chExt cx="1056" cy="366"/>
          </a:xfrm>
        </p:grpSpPr>
        <p:sp>
          <p:nvSpPr>
            <p:cNvPr id="61" name="Oval 3"/>
            <p:cNvSpPr>
              <a:spLocks noChangeArrowheads="1"/>
            </p:cNvSpPr>
            <p:nvPr/>
          </p:nvSpPr>
          <p:spPr bwMode="auto">
            <a:xfrm>
              <a:off x="3774" y="1307"/>
              <a:ext cx="156" cy="144"/>
            </a:xfrm>
            <a:prstGeom prst="ellipse">
              <a:avLst/>
            </a:prstGeom>
            <a:noFill/>
            <a:ln w="38100">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62" name="Oval 4"/>
            <p:cNvSpPr>
              <a:spLocks noChangeArrowheads="1"/>
            </p:cNvSpPr>
            <p:nvPr/>
          </p:nvSpPr>
          <p:spPr bwMode="auto">
            <a:xfrm>
              <a:off x="4096" y="1252"/>
              <a:ext cx="156" cy="144"/>
            </a:xfrm>
            <a:prstGeom prst="ellipse">
              <a:avLst/>
            </a:prstGeom>
            <a:noFill/>
            <a:ln w="38100">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63" name="Oval 5"/>
            <p:cNvSpPr>
              <a:spLocks noChangeArrowheads="1"/>
            </p:cNvSpPr>
            <p:nvPr/>
          </p:nvSpPr>
          <p:spPr bwMode="auto">
            <a:xfrm>
              <a:off x="4063" y="1474"/>
              <a:ext cx="156" cy="144"/>
            </a:xfrm>
            <a:prstGeom prst="ellipse">
              <a:avLst/>
            </a:prstGeom>
            <a:noFill/>
            <a:ln w="38100">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64" name="Oval 6"/>
            <p:cNvSpPr>
              <a:spLocks noChangeArrowheads="1"/>
            </p:cNvSpPr>
            <p:nvPr/>
          </p:nvSpPr>
          <p:spPr bwMode="auto">
            <a:xfrm>
              <a:off x="4373" y="1396"/>
              <a:ext cx="156" cy="144"/>
            </a:xfrm>
            <a:prstGeom prst="ellipse">
              <a:avLst/>
            </a:prstGeom>
            <a:noFill/>
            <a:ln w="38100">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65" name="Oval 7"/>
            <p:cNvSpPr>
              <a:spLocks noChangeArrowheads="1"/>
            </p:cNvSpPr>
            <p:nvPr/>
          </p:nvSpPr>
          <p:spPr bwMode="auto">
            <a:xfrm>
              <a:off x="4674" y="1385"/>
              <a:ext cx="156" cy="144"/>
            </a:xfrm>
            <a:prstGeom prst="ellipse">
              <a:avLst/>
            </a:prstGeom>
            <a:noFill/>
            <a:ln w="38100">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grpSp>
      <p:grpSp>
        <p:nvGrpSpPr>
          <p:cNvPr id="12297" name="Group 8"/>
          <p:cNvGrpSpPr/>
          <p:nvPr/>
        </p:nvGrpSpPr>
        <p:grpSpPr>
          <a:xfrm>
            <a:off x="2686050" y="3217863"/>
            <a:ext cx="2268538" cy="211137"/>
            <a:chOff x="3056" y="2100"/>
            <a:chExt cx="1429" cy="133"/>
          </a:xfrm>
        </p:grpSpPr>
        <p:sp>
          <p:nvSpPr>
            <p:cNvPr id="12310" name="Oval 9"/>
            <p:cNvSpPr/>
            <p:nvPr/>
          </p:nvSpPr>
          <p:spPr>
            <a:xfrm>
              <a:off x="3056" y="2100"/>
              <a:ext cx="144" cy="133"/>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11" name="Oval 10"/>
            <p:cNvSpPr/>
            <p:nvPr/>
          </p:nvSpPr>
          <p:spPr>
            <a:xfrm>
              <a:off x="3474" y="2100"/>
              <a:ext cx="144" cy="133"/>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12" name="Oval 11"/>
            <p:cNvSpPr/>
            <p:nvPr/>
          </p:nvSpPr>
          <p:spPr>
            <a:xfrm>
              <a:off x="3919" y="2100"/>
              <a:ext cx="144" cy="133"/>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13" name="Oval 12"/>
            <p:cNvSpPr/>
            <p:nvPr/>
          </p:nvSpPr>
          <p:spPr>
            <a:xfrm>
              <a:off x="4341" y="2100"/>
              <a:ext cx="144" cy="133"/>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14" name="Line 13"/>
            <p:cNvSpPr/>
            <p:nvPr/>
          </p:nvSpPr>
          <p:spPr>
            <a:xfrm>
              <a:off x="3200" y="2166"/>
              <a:ext cx="267" cy="0"/>
            </a:xfrm>
            <a:prstGeom prst="line">
              <a:avLst/>
            </a:prstGeom>
            <a:ln w="38100" cap="flat" cmpd="sng">
              <a:solidFill>
                <a:schemeClr val="accent1"/>
              </a:solidFill>
              <a:prstDash val="solid"/>
              <a:headEnd type="none" w="med" len="med"/>
              <a:tailEnd type="none" w="med" len="med"/>
            </a:ln>
          </p:spPr>
        </p:sp>
        <p:sp>
          <p:nvSpPr>
            <p:cNvPr id="12315" name="Line 14"/>
            <p:cNvSpPr/>
            <p:nvPr/>
          </p:nvSpPr>
          <p:spPr>
            <a:xfrm>
              <a:off x="3612" y="2166"/>
              <a:ext cx="311" cy="0"/>
            </a:xfrm>
            <a:prstGeom prst="line">
              <a:avLst/>
            </a:prstGeom>
            <a:ln w="38100" cap="flat" cmpd="sng">
              <a:solidFill>
                <a:schemeClr val="accent1"/>
              </a:solidFill>
              <a:prstDash val="solid"/>
              <a:headEnd type="none" w="med" len="med"/>
              <a:tailEnd type="none" w="med" len="med"/>
            </a:ln>
          </p:spPr>
        </p:sp>
        <p:sp>
          <p:nvSpPr>
            <p:cNvPr id="12316" name="Line 15"/>
            <p:cNvSpPr/>
            <p:nvPr/>
          </p:nvSpPr>
          <p:spPr>
            <a:xfrm>
              <a:off x="4078" y="2166"/>
              <a:ext cx="256" cy="0"/>
            </a:xfrm>
            <a:prstGeom prst="line">
              <a:avLst/>
            </a:prstGeom>
            <a:ln w="38100" cap="flat" cmpd="sng">
              <a:solidFill>
                <a:schemeClr val="accent1"/>
              </a:solidFill>
              <a:prstDash val="solid"/>
              <a:headEnd type="none" w="med" len="med"/>
              <a:tailEnd type="none" w="med" len="med"/>
            </a:ln>
          </p:spPr>
        </p:sp>
      </p:grpSp>
      <p:grpSp>
        <p:nvGrpSpPr>
          <p:cNvPr id="12298" name="Group 29"/>
          <p:cNvGrpSpPr/>
          <p:nvPr/>
        </p:nvGrpSpPr>
        <p:grpSpPr>
          <a:xfrm>
            <a:off x="2773363" y="5745163"/>
            <a:ext cx="1658937" cy="882650"/>
            <a:chOff x="4363" y="2073"/>
            <a:chExt cx="1045" cy="556"/>
          </a:xfrm>
        </p:grpSpPr>
        <p:sp>
          <p:nvSpPr>
            <p:cNvPr id="12299" name="Oval 30"/>
            <p:cNvSpPr/>
            <p:nvPr/>
          </p:nvSpPr>
          <p:spPr>
            <a:xfrm>
              <a:off x="4819" y="2073"/>
              <a:ext cx="156" cy="144"/>
            </a:xfrm>
            <a:prstGeom prst="ellipse">
              <a:avLst/>
            </a:prstGeom>
            <a:noFill/>
            <a:ln w="38100" cap="flat" cmpd="sng">
              <a:solidFill>
                <a:srgbClr val="FF99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00" name="Oval 31"/>
            <p:cNvSpPr/>
            <p:nvPr/>
          </p:nvSpPr>
          <p:spPr>
            <a:xfrm>
              <a:off x="4385" y="2485"/>
              <a:ext cx="156" cy="144"/>
            </a:xfrm>
            <a:prstGeom prst="ellipse">
              <a:avLst/>
            </a:prstGeom>
            <a:noFill/>
            <a:ln w="38100" cap="flat" cmpd="sng">
              <a:solidFill>
                <a:srgbClr val="FF99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01" name="Oval 32"/>
            <p:cNvSpPr/>
            <p:nvPr/>
          </p:nvSpPr>
          <p:spPr>
            <a:xfrm>
              <a:off x="4841" y="2474"/>
              <a:ext cx="156" cy="144"/>
            </a:xfrm>
            <a:prstGeom prst="ellipse">
              <a:avLst/>
            </a:prstGeom>
            <a:noFill/>
            <a:ln w="38100" cap="flat" cmpd="sng">
              <a:solidFill>
                <a:srgbClr val="FF99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02" name="Oval 33"/>
            <p:cNvSpPr/>
            <p:nvPr/>
          </p:nvSpPr>
          <p:spPr>
            <a:xfrm>
              <a:off x="5252" y="2252"/>
              <a:ext cx="156" cy="144"/>
            </a:xfrm>
            <a:prstGeom prst="ellipse">
              <a:avLst/>
            </a:prstGeom>
            <a:noFill/>
            <a:ln w="38100" cap="flat" cmpd="sng">
              <a:solidFill>
                <a:srgbClr val="FF99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03" name="Oval 34"/>
            <p:cNvSpPr/>
            <p:nvPr/>
          </p:nvSpPr>
          <p:spPr>
            <a:xfrm>
              <a:off x="4363" y="2107"/>
              <a:ext cx="156" cy="144"/>
            </a:xfrm>
            <a:prstGeom prst="ellipse">
              <a:avLst/>
            </a:prstGeom>
            <a:noFill/>
            <a:ln w="38100" cap="flat" cmpd="sng">
              <a:solidFill>
                <a:srgbClr val="FF99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Bef>
                  <a:spcPct val="20000"/>
                </a:spcBef>
              </a:pPr>
              <a:endParaRPr lang="zh-CN" altLang="en-US" sz="2800" b="1" dirty="0">
                <a:ea typeface="仿宋_GB2312" panose="02010609030101010101" pitchFamily="49" charset="-122"/>
              </a:endParaRPr>
            </a:p>
          </p:txBody>
        </p:sp>
        <p:sp>
          <p:nvSpPr>
            <p:cNvPr id="12304" name="Line 35"/>
            <p:cNvSpPr/>
            <p:nvPr/>
          </p:nvSpPr>
          <p:spPr>
            <a:xfrm>
              <a:off x="4445" y="2266"/>
              <a:ext cx="0" cy="245"/>
            </a:xfrm>
            <a:prstGeom prst="line">
              <a:avLst/>
            </a:prstGeom>
            <a:ln w="38100" cap="flat" cmpd="sng">
              <a:solidFill>
                <a:srgbClr val="FF9900"/>
              </a:solidFill>
              <a:prstDash val="solid"/>
              <a:headEnd type="none" w="med" len="med"/>
              <a:tailEnd type="none" w="med" len="med"/>
            </a:ln>
          </p:spPr>
        </p:sp>
        <p:sp>
          <p:nvSpPr>
            <p:cNvPr id="12305" name="Line 36"/>
            <p:cNvSpPr/>
            <p:nvPr/>
          </p:nvSpPr>
          <p:spPr>
            <a:xfrm>
              <a:off x="4512" y="2211"/>
              <a:ext cx="366" cy="289"/>
            </a:xfrm>
            <a:prstGeom prst="line">
              <a:avLst/>
            </a:prstGeom>
            <a:ln w="38100" cap="flat" cmpd="sng">
              <a:solidFill>
                <a:srgbClr val="FF9900"/>
              </a:solidFill>
              <a:prstDash val="solid"/>
              <a:headEnd type="none" w="med" len="med"/>
              <a:tailEnd type="none" w="med" len="med"/>
            </a:ln>
          </p:spPr>
        </p:sp>
        <p:sp>
          <p:nvSpPr>
            <p:cNvPr id="12306" name="Line 37"/>
            <p:cNvSpPr/>
            <p:nvPr/>
          </p:nvSpPr>
          <p:spPr>
            <a:xfrm>
              <a:off x="4967" y="2189"/>
              <a:ext cx="300" cy="133"/>
            </a:xfrm>
            <a:prstGeom prst="line">
              <a:avLst/>
            </a:prstGeom>
            <a:ln w="38100" cap="flat" cmpd="sng">
              <a:solidFill>
                <a:srgbClr val="FF9900"/>
              </a:solidFill>
              <a:prstDash val="solid"/>
              <a:headEnd type="none" w="med" len="med"/>
              <a:tailEnd type="none" w="med" len="med"/>
            </a:ln>
          </p:spPr>
        </p:sp>
        <p:sp>
          <p:nvSpPr>
            <p:cNvPr id="12307" name="Line 38"/>
            <p:cNvSpPr/>
            <p:nvPr/>
          </p:nvSpPr>
          <p:spPr>
            <a:xfrm flipH="1">
              <a:off x="4523" y="2200"/>
              <a:ext cx="322" cy="322"/>
            </a:xfrm>
            <a:prstGeom prst="line">
              <a:avLst/>
            </a:prstGeom>
            <a:ln w="38100" cap="flat" cmpd="sng">
              <a:solidFill>
                <a:srgbClr val="FF9900"/>
              </a:solidFill>
              <a:prstDash val="solid"/>
              <a:headEnd type="none" w="med" len="med"/>
              <a:tailEnd type="none" w="med" len="med"/>
            </a:ln>
          </p:spPr>
        </p:sp>
        <p:sp>
          <p:nvSpPr>
            <p:cNvPr id="12308" name="Line 39"/>
            <p:cNvSpPr/>
            <p:nvPr/>
          </p:nvSpPr>
          <p:spPr>
            <a:xfrm flipH="1">
              <a:off x="5001" y="2400"/>
              <a:ext cx="277" cy="144"/>
            </a:xfrm>
            <a:prstGeom prst="line">
              <a:avLst/>
            </a:prstGeom>
            <a:ln w="38100" cap="flat" cmpd="sng">
              <a:solidFill>
                <a:srgbClr val="FF9900"/>
              </a:solidFill>
              <a:prstDash val="solid"/>
              <a:headEnd type="none" w="med" len="med"/>
              <a:tailEnd type="none" w="med" len="med"/>
            </a:ln>
          </p:spPr>
        </p:sp>
        <p:sp>
          <p:nvSpPr>
            <p:cNvPr id="12309" name="Line 40"/>
            <p:cNvSpPr/>
            <p:nvPr/>
          </p:nvSpPr>
          <p:spPr>
            <a:xfrm>
              <a:off x="4512" y="2144"/>
              <a:ext cx="311" cy="0"/>
            </a:xfrm>
            <a:prstGeom prst="line">
              <a:avLst/>
            </a:prstGeom>
            <a:ln w="38100" cap="flat" cmpd="sng">
              <a:solidFill>
                <a:srgbClr val="FF9900"/>
              </a:solidFill>
              <a:prstDash val="solid"/>
              <a:headEnd type="none" w="med" len="med"/>
              <a:tailEnd type="none" w="med" len="med"/>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圆角矩形 2"/>
          <p:cNvSpPr/>
          <p:nvPr/>
        </p:nvSpPr>
        <p:spPr>
          <a:xfrm>
            <a:off x="690563" y="3019425"/>
            <a:ext cx="3319462" cy="1225550"/>
          </a:xfrm>
          <a:prstGeom prst="roundRect">
            <a:avLst>
              <a:gd name="adj" fmla="val 1044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8" name="圆角矩形 7"/>
          <p:cNvSpPr/>
          <p:nvPr/>
        </p:nvSpPr>
        <p:spPr bwMode="auto">
          <a:xfrm>
            <a:off x="4364038" y="3019425"/>
            <a:ext cx="4248150" cy="2449513"/>
          </a:xfrm>
          <a:prstGeom prst="roundRect">
            <a:avLst>
              <a:gd name="adj" fmla="val 6292"/>
            </a:avLst>
          </a:prstGeom>
          <a:solidFill>
            <a:schemeClr val="accent1">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2" name="Rectangle 13"/>
          <p:cNvSpPr>
            <a:spLocks noChangeArrowheads="1"/>
          </p:cNvSpPr>
          <p:nvPr/>
        </p:nvSpPr>
        <p:spPr bwMode="auto">
          <a:xfrm>
            <a:off x="717550" y="1663700"/>
            <a:ext cx="78232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二叉树（</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Binary Tree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）个结点所构成的集合，它或为空树（</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）；或为非空树，对于非空树</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5603" name="Rectangle 16"/>
          <p:cNvSpPr>
            <a:spLocks noChangeArrowheads="1"/>
          </p:cNvSpPr>
          <p:nvPr/>
        </p:nvSpPr>
        <p:spPr bwMode="auto">
          <a:xfrm>
            <a:off x="827088" y="223838"/>
            <a:ext cx="3175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二叉树的定义</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5" name="Rectangle 13"/>
          <p:cNvSpPr>
            <a:spLocks noChangeArrowheads="1"/>
          </p:cNvSpPr>
          <p:nvPr/>
        </p:nvSpPr>
        <p:spPr bwMode="auto">
          <a:xfrm>
            <a:off x="860425" y="3124200"/>
            <a:ext cx="28098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）有且仅有一个称之为根的结点；</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 name="Rectangle 13"/>
          <p:cNvSpPr>
            <a:spLocks noChangeArrowheads="1"/>
          </p:cNvSpPr>
          <p:nvPr/>
        </p:nvSpPr>
        <p:spPr bwMode="auto">
          <a:xfrm>
            <a:off x="4483100" y="3019425"/>
            <a:ext cx="4033838"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）除根结点以外的其余结点分为两个互不相交的子集</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，分别称为</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的左子树和右子树，且</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本身又都是二叉树。</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2536" name="圆角矩形 8"/>
          <p:cNvSpPr/>
          <p:nvPr/>
        </p:nvSpPr>
        <p:spPr>
          <a:xfrm>
            <a:off x="708025" y="5324475"/>
            <a:ext cx="3319463" cy="169863"/>
          </a:xfrm>
          <a:prstGeom prst="roundRect">
            <a:avLst>
              <a:gd name="adj" fmla="val 1044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2537" name="圆角矩形 10"/>
          <p:cNvSpPr/>
          <p:nvPr/>
        </p:nvSpPr>
        <p:spPr>
          <a:xfrm>
            <a:off x="708025" y="5049838"/>
            <a:ext cx="3319463" cy="169862"/>
          </a:xfrm>
          <a:prstGeom prst="roundRect">
            <a:avLst>
              <a:gd name="adj" fmla="val 1044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2538" name="圆角矩形 11"/>
          <p:cNvSpPr/>
          <p:nvPr/>
        </p:nvSpPr>
        <p:spPr>
          <a:xfrm>
            <a:off x="708025" y="4770438"/>
            <a:ext cx="3319463" cy="169862"/>
          </a:xfrm>
          <a:prstGeom prst="roundRect">
            <a:avLst>
              <a:gd name="adj" fmla="val 1044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2539" name="圆角矩形 12"/>
          <p:cNvSpPr/>
          <p:nvPr/>
        </p:nvSpPr>
        <p:spPr>
          <a:xfrm>
            <a:off x="690563" y="4460875"/>
            <a:ext cx="3319462" cy="169863"/>
          </a:xfrm>
          <a:prstGeom prst="roundRect">
            <a:avLst>
              <a:gd name="adj" fmla="val 1044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9700"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9701"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8" name="" r:id="rId2" imgW="729615" imgH="476885" progId="Package">
                  <p:embed/>
                </p:oleObj>
              </mc:Choice>
              <mc:Fallback>
                <p:oleObj name="" r:id="rId2" imgW="729615" imgH="476885" progId="Package">
                  <p:embed/>
                  <p:pic>
                    <p:nvPicPr>
                      <p:cNvPr id="0" name="图片 3087"/>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9702" name="Group 6"/>
          <p:cNvGrpSpPr/>
          <p:nvPr/>
        </p:nvGrpSpPr>
        <p:grpSpPr>
          <a:xfrm>
            <a:off x="7110413" y="0"/>
            <a:ext cx="1852612" cy="1668463"/>
            <a:chOff x="1632" y="768"/>
            <a:chExt cx="1167" cy="1051"/>
          </a:xfrm>
        </p:grpSpPr>
        <p:sp>
          <p:nvSpPr>
            <p:cNvPr id="29799"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9800"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9801"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9802"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9803"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9804"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9805"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9806"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9807"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9703" name="Line 16"/>
          <p:cNvSpPr/>
          <p:nvPr/>
        </p:nvSpPr>
        <p:spPr>
          <a:xfrm flipH="1">
            <a:off x="6738938" y="3290888"/>
            <a:ext cx="1587" cy="620712"/>
          </a:xfrm>
          <a:prstGeom prst="line">
            <a:avLst/>
          </a:prstGeom>
          <a:ln w="38100" cap="flat" cmpd="sng">
            <a:solidFill>
              <a:schemeClr val="folHlink"/>
            </a:solidFill>
            <a:prstDash val="solid"/>
            <a:headEnd type="none" w="med" len="med"/>
            <a:tailEnd type="triangle" w="med" len="med"/>
          </a:ln>
        </p:spPr>
      </p:sp>
      <p:grpSp>
        <p:nvGrpSpPr>
          <p:cNvPr id="29704" name="Group 17"/>
          <p:cNvGrpSpPr/>
          <p:nvPr/>
        </p:nvGrpSpPr>
        <p:grpSpPr>
          <a:xfrm>
            <a:off x="4953000" y="3252788"/>
            <a:ext cx="4191000" cy="3368675"/>
            <a:chOff x="2499" y="542"/>
            <a:chExt cx="2640" cy="2122"/>
          </a:xfrm>
        </p:grpSpPr>
        <p:sp>
          <p:nvSpPr>
            <p:cNvPr id="29756"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9757"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9758"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9759"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9760" name="Group 22"/>
            <p:cNvGrpSpPr/>
            <p:nvPr/>
          </p:nvGrpSpPr>
          <p:grpSpPr>
            <a:xfrm>
              <a:off x="2499" y="542"/>
              <a:ext cx="2640" cy="2122"/>
              <a:chOff x="2928" y="144"/>
              <a:chExt cx="2640" cy="2122"/>
            </a:xfrm>
          </p:grpSpPr>
          <p:grpSp>
            <p:nvGrpSpPr>
              <p:cNvPr id="29767" name="Group 23"/>
              <p:cNvGrpSpPr/>
              <p:nvPr/>
            </p:nvGrpSpPr>
            <p:grpSpPr>
              <a:xfrm>
                <a:off x="3792" y="528"/>
                <a:ext cx="912" cy="256"/>
                <a:chOff x="3216" y="3312"/>
                <a:chExt cx="1680" cy="256"/>
              </a:xfrm>
            </p:grpSpPr>
            <p:sp>
              <p:nvSpPr>
                <p:cNvPr id="29794"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9795"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9796"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9797"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9798"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9768"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9769"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9770"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9771"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9772"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9773" name="Group 34"/>
              <p:cNvGrpSpPr/>
              <p:nvPr/>
            </p:nvGrpSpPr>
            <p:grpSpPr>
              <a:xfrm>
                <a:off x="4656" y="1104"/>
                <a:ext cx="912" cy="256"/>
                <a:chOff x="3216" y="3312"/>
                <a:chExt cx="1680" cy="256"/>
              </a:xfrm>
            </p:grpSpPr>
            <p:sp>
              <p:nvSpPr>
                <p:cNvPr id="29789"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9790"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9791"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9792"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9793"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9774" name="Group 40"/>
              <p:cNvGrpSpPr/>
              <p:nvPr/>
            </p:nvGrpSpPr>
            <p:grpSpPr>
              <a:xfrm>
                <a:off x="3264" y="1728"/>
                <a:ext cx="912" cy="256"/>
                <a:chOff x="3216" y="3312"/>
                <a:chExt cx="1680" cy="256"/>
              </a:xfrm>
            </p:grpSpPr>
            <p:sp>
              <p:nvSpPr>
                <p:cNvPr id="29784"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9785"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9786"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9787"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9788"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9775" name="Group 46"/>
              <p:cNvGrpSpPr/>
              <p:nvPr/>
            </p:nvGrpSpPr>
            <p:grpSpPr>
              <a:xfrm>
                <a:off x="4272" y="1728"/>
                <a:ext cx="912" cy="256"/>
                <a:chOff x="3216" y="3312"/>
                <a:chExt cx="1680" cy="256"/>
              </a:xfrm>
            </p:grpSpPr>
            <p:sp>
              <p:nvSpPr>
                <p:cNvPr id="29779"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9780"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9781"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9782"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9783"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9776"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9777"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9778"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9761"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9762"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9763"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9764"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9765"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9766"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9705" name="Group 61"/>
          <p:cNvGrpSpPr/>
          <p:nvPr/>
        </p:nvGrpSpPr>
        <p:grpSpPr>
          <a:xfrm>
            <a:off x="6572250" y="2536825"/>
            <a:ext cx="1616075" cy="784225"/>
            <a:chOff x="3884" y="1107"/>
            <a:chExt cx="1018" cy="494"/>
          </a:xfrm>
        </p:grpSpPr>
        <p:grpSp>
          <p:nvGrpSpPr>
            <p:cNvPr id="29740" name="Group 62"/>
            <p:cNvGrpSpPr/>
            <p:nvPr/>
          </p:nvGrpSpPr>
          <p:grpSpPr>
            <a:xfrm>
              <a:off x="3884" y="1107"/>
              <a:ext cx="886" cy="494"/>
              <a:chOff x="2442" y="943"/>
              <a:chExt cx="886" cy="494"/>
            </a:xfrm>
          </p:grpSpPr>
          <p:sp>
            <p:nvSpPr>
              <p:cNvPr id="29746"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9747"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9748" name="Group 65"/>
              <p:cNvGrpSpPr/>
              <p:nvPr/>
            </p:nvGrpSpPr>
            <p:grpSpPr>
              <a:xfrm>
                <a:off x="2442" y="1231"/>
                <a:ext cx="886" cy="206"/>
                <a:chOff x="3984" y="2976"/>
                <a:chExt cx="912" cy="262"/>
              </a:xfrm>
            </p:grpSpPr>
            <p:grpSp>
              <p:nvGrpSpPr>
                <p:cNvPr id="29749" name="Group 66"/>
                <p:cNvGrpSpPr/>
                <p:nvPr/>
              </p:nvGrpSpPr>
              <p:grpSpPr>
                <a:xfrm>
                  <a:off x="3984" y="2976"/>
                  <a:ext cx="912" cy="256"/>
                  <a:chOff x="3216" y="3312"/>
                  <a:chExt cx="1680" cy="256"/>
                </a:xfrm>
              </p:grpSpPr>
              <p:sp>
                <p:nvSpPr>
                  <p:cNvPr id="29751"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9752"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9753"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9754"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9755"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9750"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9741" name="Group 73"/>
            <p:cNvGrpSpPr/>
            <p:nvPr/>
          </p:nvGrpSpPr>
          <p:grpSpPr>
            <a:xfrm>
              <a:off x="4714" y="1223"/>
              <a:ext cx="188" cy="281"/>
              <a:chOff x="4714" y="1223"/>
              <a:chExt cx="188" cy="281"/>
            </a:xfrm>
          </p:grpSpPr>
          <p:sp>
            <p:nvSpPr>
              <p:cNvPr id="29742"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9743"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9744"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9745"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9706" name="Group 78"/>
          <p:cNvGrpSpPr/>
          <p:nvPr/>
        </p:nvGrpSpPr>
        <p:grpSpPr>
          <a:xfrm>
            <a:off x="8086725" y="5319713"/>
            <a:ext cx="447675" cy="519112"/>
            <a:chOff x="4504" y="1613"/>
            <a:chExt cx="282" cy="327"/>
          </a:xfrm>
        </p:grpSpPr>
        <p:sp>
          <p:nvSpPr>
            <p:cNvPr id="29738"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9739" name="Text Box 80"/>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9707" name="Text Box 81"/>
          <p:cNvSpPr txBox="1"/>
          <p:nvPr/>
        </p:nvSpPr>
        <p:spPr>
          <a:xfrm>
            <a:off x="5083493" y="178181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9708" name="Group 82"/>
          <p:cNvGrpSpPr/>
          <p:nvPr/>
        </p:nvGrpSpPr>
        <p:grpSpPr>
          <a:xfrm>
            <a:off x="5281613" y="409575"/>
            <a:ext cx="1363662" cy="2168525"/>
            <a:chOff x="2908" y="567"/>
            <a:chExt cx="859" cy="1366"/>
          </a:xfrm>
        </p:grpSpPr>
        <p:sp>
          <p:nvSpPr>
            <p:cNvPr id="29731"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9732"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9733"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9734"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9735"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9736"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9737"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47194" name="Text Box 90"/>
          <p:cNvSpPr txBox="1"/>
          <p:nvPr/>
        </p:nvSpPr>
        <p:spPr>
          <a:xfrm>
            <a:off x="4321175" y="6283961"/>
            <a:ext cx="1962785"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E </a:t>
            </a:r>
            <a:endParaRPr lang="en-US" altLang="zh-CN" sz="2000" dirty="0">
              <a:solidFill>
                <a:srgbClr val="FF3300"/>
              </a:solidFill>
              <a:latin typeface="Times New Roman" panose="02020603050405020304" pitchFamily="18" charset="0"/>
            </a:endParaRPr>
          </a:p>
        </p:txBody>
      </p:sp>
      <p:sp>
        <p:nvSpPr>
          <p:cNvPr id="29710" name="Line 91"/>
          <p:cNvSpPr/>
          <p:nvPr/>
        </p:nvSpPr>
        <p:spPr>
          <a:xfrm flipV="1">
            <a:off x="5110163" y="3255963"/>
            <a:ext cx="1479550" cy="1670050"/>
          </a:xfrm>
          <a:prstGeom prst="line">
            <a:avLst/>
          </a:prstGeom>
          <a:ln w="38100" cap="flat" cmpd="sng">
            <a:solidFill>
              <a:srgbClr val="00CC00"/>
            </a:solidFill>
            <a:prstDash val="dash"/>
            <a:headEnd type="none" w="med" len="med"/>
            <a:tailEnd type="triangle" w="med" len="med"/>
          </a:ln>
        </p:spPr>
      </p:sp>
      <p:sp>
        <p:nvSpPr>
          <p:cNvPr id="29711" name="Line 92"/>
          <p:cNvSpPr/>
          <p:nvPr/>
        </p:nvSpPr>
        <p:spPr>
          <a:xfrm flipH="1" flipV="1">
            <a:off x="5257800" y="5197475"/>
            <a:ext cx="406400" cy="809625"/>
          </a:xfrm>
          <a:prstGeom prst="line">
            <a:avLst/>
          </a:prstGeom>
          <a:ln w="38100" cap="flat" cmpd="sng">
            <a:solidFill>
              <a:srgbClr val="FF0066"/>
            </a:solidFill>
            <a:prstDash val="dash"/>
            <a:headEnd type="none" w="med" len="med"/>
            <a:tailEnd type="triangle" w="med" len="med"/>
          </a:ln>
        </p:spPr>
      </p:sp>
      <p:sp>
        <p:nvSpPr>
          <p:cNvPr id="29712" name="Line 93"/>
          <p:cNvSpPr/>
          <p:nvPr/>
        </p:nvSpPr>
        <p:spPr>
          <a:xfrm flipV="1">
            <a:off x="6786563" y="4257675"/>
            <a:ext cx="0" cy="1676400"/>
          </a:xfrm>
          <a:prstGeom prst="line">
            <a:avLst/>
          </a:prstGeom>
          <a:ln w="38100" cap="flat" cmpd="sng">
            <a:solidFill>
              <a:srgbClr val="FF0066"/>
            </a:solidFill>
            <a:prstDash val="dash"/>
            <a:headEnd type="none" w="med" len="med"/>
            <a:tailEnd type="triangle" w="med" len="med"/>
          </a:ln>
        </p:spPr>
      </p:sp>
      <p:grpSp>
        <p:nvGrpSpPr>
          <p:cNvPr id="29713" name="Group 94"/>
          <p:cNvGrpSpPr/>
          <p:nvPr/>
        </p:nvGrpSpPr>
        <p:grpSpPr>
          <a:xfrm>
            <a:off x="7742238" y="3314700"/>
            <a:ext cx="606425" cy="533400"/>
            <a:chOff x="4621" y="1597"/>
            <a:chExt cx="382" cy="336"/>
          </a:xfrm>
        </p:grpSpPr>
        <p:sp>
          <p:nvSpPr>
            <p:cNvPr id="29729"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29730"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29714" name="Text Box 97"/>
          <p:cNvSpPr txBox="1"/>
          <p:nvPr/>
        </p:nvSpPr>
        <p:spPr>
          <a:xfrm>
            <a:off x="5550853" y="2200911"/>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P-&gt;D</a:t>
            </a:r>
            <a:endParaRPr lang="en-US" altLang="zh-CN" sz="2000" dirty="0">
              <a:latin typeface="Times New Roman" panose="02020603050405020304" pitchFamily="18" charset="0"/>
            </a:endParaRPr>
          </a:p>
        </p:txBody>
      </p:sp>
      <p:sp>
        <p:nvSpPr>
          <p:cNvPr id="47202" name="Line 98"/>
          <p:cNvSpPr/>
          <p:nvPr/>
        </p:nvSpPr>
        <p:spPr>
          <a:xfrm flipV="1">
            <a:off x="7229475" y="4257675"/>
            <a:ext cx="0" cy="1663700"/>
          </a:xfrm>
          <a:prstGeom prst="line">
            <a:avLst/>
          </a:prstGeom>
          <a:ln w="38100" cap="flat" cmpd="sng">
            <a:solidFill>
              <a:srgbClr val="FF0066"/>
            </a:solidFill>
            <a:prstDash val="dash"/>
            <a:headEnd type="none" w="med" len="med"/>
            <a:tailEnd type="triangle" w="med" len="med"/>
          </a:ln>
        </p:spPr>
      </p:sp>
      <p:sp>
        <p:nvSpPr>
          <p:cNvPr id="29716" name="Text Box 99"/>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9717" name="Group 100"/>
          <p:cNvGrpSpPr/>
          <p:nvPr/>
        </p:nvGrpSpPr>
        <p:grpSpPr>
          <a:xfrm>
            <a:off x="5232400" y="3862388"/>
            <a:ext cx="3625850" cy="2306637"/>
            <a:chOff x="655" y="2029"/>
            <a:chExt cx="2284" cy="1453"/>
          </a:xfrm>
        </p:grpSpPr>
        <p:sp>
          <p:nvSpPr>
            <p:cNvPr id="29719" name="Text Box 101"/>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0" name="Text Box 102"/>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1" name="Text Box 103"/>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2" name="Text Box 104"/>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3" name="Text Box 105"/>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9724" name="Text Box 106"/>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5" name="Text Box 107"/>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9726" name="Text Box 108"/>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9727" name="Text Box 109"/>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9728" name="Text Box 110"/>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
        <p:nvSpPr>
          <p:cNvPr id="47215" name="Text Box 111"/>
          <p:cNvSpPr txBox="1"/>
          <p:nvPr/>
        </p:nvSpPr>
        <p:spPr>
          <a:xfrm>
            <a:off x="7352348" y="5788661"/>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194"/>
                                        </p:tgtEl>
                                        <p:attrNameLst>
                                          <p:attrName>style.visibility</p:attrName>
                                        </p:attrNameLst>
                                      </p:cBhvr>
                                      <p:to>
                                        <p:strVal val="visible"/>
                                      </p:to>
                                    </p:set>
                                    <p:animEffect transition="in" filter="box(out)">
                                      <p:cBhvr>
                                        <p:cTn id="7" dur="500"/>
                                        <p:tgtEl>
                                          <p:spTgt spid="47194"/>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215"/>
                                        </p:tgtEl>
                                        <p:attrNameLst>
                                          <p:attrName>style.visibility</p:attrName>
                                        </p:attrNameLst>
                                      </p:cBhvr>
                                      <p:to>
                                        <p:strVal val="visible"/>
                                      </p:to>
                                    </p:set>
                                    <p:animEffect transition="in" filter="box(out)">
                                      <p:cBhvr>
                                        <p:cTn id="12" dur="500"/>
                                        <p:tgtEl>
                                          <p:spTgt spid="47215"/>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7202"/>
                                        </p:tgtEl>
                                        <p:attrNameLst>
                                          <p:attrName>style.visibility</p:attrName>
                                        </p:attrNameLst>
                                      </p:cBhvr>
                                      <p:to>
                                        <p:strVal val="visible"/>
                                      </p:to>
                                    </p:set>
                                    <p:animEffect transition="in" filter="box(out)">
                                      <p:cBhvr>
                                        <p:cTn id="17" dur="500"/>
                                        <p:tgtEl>
                                          <p:spTgt spid="47202"/>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94" grpId="0" bldLvl="0" animBg="1"/>
      <p:bldP spid="47215"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3"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30724"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30725"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9" name="" r:id="rId2" imgW="729615" imgH="476885" progId="Package">
                  <p:embed/>
                </p:oleObj>
              </mc:Choice>
              <mc:Fallback>
                <p:oleObj name="" r:id="rId2" imgW="729615" imgH="476885" progId="Package">
                  <p:embed/>
                  <p:pic>
                    <p:nvPicPr>
                      <p:cNvPr id="0" name="图片 3088"/>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30726" name="Group 6"/>
          <p:cNvGrpSpPr/>
          <p:nvPr/>
        </p:nvGrpSpPr>
        <p:grpSpPr>
          <a:xfrm>
            <a:off x="7124700" y="179388"/>
            <a:ext cx="1852613" cy="1668462"/>
            <a:chOff x="1632" y="768"/>
            <a:chExt cx="1167" cy="1051"/>
          </a:xfrm>
        </p:grpSpPr>
        <p:sp>
          <p:nvSpPr>
            <p:cNvPr id="30822"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30823"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30824"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30825"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30826"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30827"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30828"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30829"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30830"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30727" name="Line 16"/>
          <p:cNvSpPr/>
          <p:nvPr/>
        </p:nvSpPr>
        <p:spPr>
          <a:xfrm flipH="1">
            <a:off x="6738938" y="2943225"/>
            <a:ext cx="1587" cy="620713"/>
          </a:xfrm>
          <a:prstGeom prst="line">
            <a:avLst/>
          </a:prstGeom>
          <a:ln w="38100" cap="flat" cmpd="sng">
            <a:solidFill>
              <a:schemeClr val="folHlink"/>
            </a:solidFill>
            <a:prstDash val="solid"/>
            <a:headEnd type="none" w="med" len="med"/>
            <a:tailEnd type="triangle" w="med" len="med"/>
          </a:ln>
        </p:spPr>
      </p:sp>
      <p:grpSp>
        <p:nvGrpSpPr>
          <p:cNvPr id="30728" name="Group 17"/>
          <p:cNvGrpSpPr/>
          <p:nvPr/>
        </p:nvGrpSpPr>
        <p:grpSpPr>
          <a:xfrm>
            <a:off x="4953000" y="2905125"/>
            <a:ext cx="4191000" cy="3368675"/>
            <a:chOff x="2499" y="542"/>
            <a:chExt cx="2640" cy="2122"/>
          </a:xfrm>
        </p:grpSpPr>
        <p:sp>
          <p:nvSpPr>
            <p:cNvPr id="30779"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30780"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30781"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30782"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30783" name="Group 22"/>
            <p:cNvGrpSpPr/>
            <p:nvPr/>
          </p:nvGrpSpPr>
          <p:grpSpPr>
            <a:xfrm>
              <a:off x="2499" y="542"/>
              <a:ext cx="2640" cy="2122"/>
              <a:chOff x="2928" y="144"/>
              <a:chExt cx="2640" cy="2122"/>
            </a:xfrm>
          </p:grpSpPr>
          <p:grpSp>
            <p:nvGrpSpPr>
              <p:cNvPr id="30790" name="Group 23"/>
              <p:cNvGrpSpPr/>
              <p:nvPr/>
            </p:nvGrpSpPr>
            <p:grpSpPr>
              <a:xfrm>
                <a:off x="3792" y="528"/>
                <a:ext cx="912" cy="256"/>
                <a:chOff x="3216" y="3312"/>
                <a:chExt cx="1680" cy="256"/>
              </a:xfrm>
            </p:grpSpPr>
            <p:sp>
              <p:nvSpPr>
                <p:cNvPr id="30817"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30818"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0819"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0820"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0821"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0791"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30792"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30793"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30794"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30795"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30796" name="Group 34"/>
              <p:cNvGrpSpPr/>
              <p:nvPr/>
            </p:nvGrpSpPr>
            <p:grpSpPr>
              <a:xfrm>
                <a:off x="4656" y="1104"/>
                <a:ext cx="912" cy="256"/>
                <a:chOff x="3216" y="3312"/>
                <a:chExt cx="1680" cy="256"/>
              </a:xfrm>
            </p:grpSpPr>
            <p:sp>
              <p:nvSpPr>
                <p:cNvPr id="30812"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30813"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0814"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0815"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0816"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0797" name="Group 40"/>
              <p:cNvGrpSpPr/>
              <p:nvPr/>
            </p:nvGrpSpPr>
            <p:grpSpPr>
              <a:xfrm>
                <a:off x="3264" y="1728"/>
                <a:ext cx="912" cy="256"/>
                <a:chOff x="3216" y="3312"/>
                <a:chExt cx="1680" cy="256"/>
              </a:xfrm>
            </p:grpSpPr>
            <p:sp>
              <p:nvSpPr>
                <p:cNvPr id="30807"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30808"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0809"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0810"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0811"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0798" name="Group 46"/>
              <p:cNvGrpSpPr/>
              <p:nvPr/>
            </p:nvGrpSpPr>
            <p:grpSpPr>
              <a:xfrm>
                <a:off x="4272" y="1728"/>
                <a:ext cx="912" cy="256"/>
                <a:chOff x="3216" y="3312"/>
                <a:chExt cx="1680" cy="256"/>
              </a:xfrm>
            </p:grpSpPr>
            <p:sp>
              <p:nvSpPr>
                <p:cNvPr id="30802"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30803"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0804"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0805"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0806"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0799"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30800"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30801"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30784"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30785"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0786"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0787"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0788" name="Text Box 59"/>
            <p:cNvSpPr txBox="1"/>
            <p:nvPr/>
          </p:nvSpPr>
          <p:spPr>
            <a:xfrm>
              <a:off x="3886"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0789"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30729" name="Group 61"/>
          <p:cNvGrpSpPr/>
          <p:nvPr/>
        </p:nvGrpSpPr>
        <p:grpSpPr>
          <a:xfrm>
            <a:off x="6572250" y="2189163"/>
            <a:ext cx="1616075" cy="784225"/>
            <a:chOff x="3884" y="1107"/>
            <a:chExt cx="1018" cy="494"/>
          </a:xfrm>
        </p:grpSpPr>
        <p:grpSp>
          <p:nvGrpSpPr>
            <p:cNvPr id="30763" name="Group 62"/>
            <p:cNvGrpSpPr/>
            <p:nvPr/>
          </p:nvGrpSpPr>
          <p:grpSpPr>
            <a:xfrm>
              <a:off x="3884" y="1107"/>
              <a:ext cx="886" cy="494"/>
              <a:chOff x="2442" y="943"/>
              <a:chExt cx="886" cy="494"/>
            </a:xfrm>
          </p:grpSpPr>
          <p:sp>
            <p:nvSpPr>
              <p:cNvPr id="30769"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30770"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30771" name="Group 65"/>
              <p:cNvGrpSpPr/>
              <p:nvPr/>
            </p:nvGrpSpPr>
            <p:grpSpPr>
              <a:xfrm>
                <a:off x="2442" y="1231"/>
                <a:ext cx="886" cy="206"/>
                <a:chOff x="3984" y="2976"/>
                <a:chExt cx="912" cy="262"/>
              </a:xfrm>
            </p:grpSpPr>
            <p:grpSp>
              <p:nvGrpSpPr>
                <p:cNvPr id="30772" name="Group 66"/>
                <p:cNvGrpSpPr/>
                <p:nvPr/>
              </p:nvGrpSpPr>
              <p:grpSpPr>
                <a:xfrm>
                  <a:off x="3984" y="2976"/>
                  <a:ext cx="912" cy="256"/>
                  <a:chOff x="3216" y="3312"/>
                  <a:chExt cx="1680" cy="256"/>
                </a:xfrm>
              </p:grpSpPr>
              <p:sp>
                <p:nvSpPr>
                  <p:cNvPr id="30774"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0775"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0776"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0777"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0778"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0773"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30764" name="Group 73"/>
            <p:cNvGrpSpPr/>
            <p:nvPr/>
          </p:nvGrpSpPr>
          <p:grpSpPr>
            <a:xfrm>
              <a:off x="4714" y="1223"/>
              <a:ext cx="188" cy="281"/>
              <a:chOff x="4714" y="1223"/>
              <a:chExt cx="188" cy="281"/>
            </a:xfrm>
          </p:grpSpPr>
          <p:sp>
            <p:nvSpPr>
              <p:cNvPr id="30765"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30766"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30767"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30768"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30730" name="Group 78"/>
          <p:cNvGrpSpPr/>
          <p:nvPr/>
        </p:nvGrpSpPr>
        <p:grpSpPr>
          <a:xfrm>
            <a:off x="7885113" y="6035675"/>
            <a:ext cx="1147762" cy="519113"/>
            <a:chOff x="4322" y="1613"/>
            <a:chExt cx="723" cy="327"/>
          </a:xfrm>
        </p:grpSpPr>
        <p:sp>
          <p:nvSpPr>
            <p:cNvPr id="30761"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30762" name="Text Box 80"/>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sp>
        <p:nvSpPr>
          <p:cNvPr id="30731" name="Text Box 81"/>
          <p:cNvSpPr txBox="1"/>
          <p:nvPr/>
        </p:nvSpPr>
        <p:spPr>
          <a:xfrm>
            <a:off x="5220018" y="1681798"/>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30732" name="Group 82"/>
          <p:cNvGrpSpPr/>
          <p:nvPr/>
        </p:nvGrpSpPr>
        <p:grpSpPr>
          <a:xfrm>
            <a:off x="5418138" y="309563"/>
            <a:ext cx="1363662" cy="2168525"/>
            <a:chOff x="2908" y="567"/>
            <a:chExt cx="859" cy="1366"/>
          </a:xfrm>
        </p:grpSpPr>
        <p:sp>
          <p:nvSpPr>
            <p:cNvPr id="30754"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0755"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0756"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0757"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0758"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0759"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30760"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30733" name="Text Box 90"/>
          <p:cNvSpPr txBox="1"/>
          <p:nvPr/>
        </p:nvSpPr>
        <p:spPr>
          <a:xfrm>
            <a:off x="4902200" y="6010911"/>
            <a:ext cx="1962785"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E </a:t>
            </a:r>
            <a:endParaRPr lang="en-US" altLang="zh-CN" sz="2000" dirty="0">
              <a:solidFill>
                <a:srgbClr val="FF3300"/>
              </a:solidFill>
              <a:latin typeface="Times New Roman" panose="02020603050405020304" pitchFamily="18" charset="0"/>
            </a:endParaRPr>
          </a:p>
        </p:txBody>
      </p:sp>
      <p:sp>
        <p:nvSpPr>
          <p:cNvPr id="30734" name="Line 91"/>
          <p:cNvSpPr/>
          <p:nvPr/>
        </p:nvSpPr>
        <p:spPr>
          <a:xfrm flipV="1">
            <a:off x="5110163" y="2908300"/>
            <a:ext cx="1479550" cy="1670050"/>
          </a:xfrm>
          <a:prstGeom prst="line">
            <a:avLst/>
          </a:prstGeom>
          <a:ln w="38100" cap="flat" cmpd="sng">
            <a:solidFill>
              <a:srgbClr val="00CC00"/>
            </a:solidFill>
            <a:prstDash val="dash"/>
            <a:headEnd type="none" w="med" len="med"/>
            <a:tailEnd type="triangle" w="med" len="med"/>
          </a:ln>
        </p:spPr>
      </p:sp>
      <p:sp>
        <p:nvSpPr>
          <p:cNvPr id="30735" name="Line 92"/>
          <p:cNvSpPr/>
          <p:nvPr/>
        </p:nvSpPr>
        <p:spPr>
          <a:xfrm flipH="1" flipV="1">
            <a:off x="5257800" y="4849813"/>
            <a:ext cx="406400" cy="809625"/>
          </a:xfrm>
          <a:prstGeom prst="line">
            <a:avLst/>
          </a:prstGeom>
          <a:ln w="38100" cap="flat" cmpd="sng">
            <a:solidFill>
              <a:srgbClr val="FF0066"/>
            </a:solidFill>
            <a:prstDash val="dash"/>
            <a:headEnd type="none" w="med" len="med"/>
            <a:tailEnd type="triangle" w="med" len="med"/>
          </a:ln>
        </p:spPr>
      </p:sp>
      <p:sp>
        <p:nvSpPr>
          <p:cNvPr id="30736" name="Line 93"/>
          <p:cNvSpPr/>
          <p:nvPr/>
        </p:nvSpPr>
        <p:spPr>
          <a:xfrm flipV="1">
            <a:off x="6786563" y="3910013"/>
            <a:ext cx="0" cy="1676400"/>
          </a:xfrm>
          <a:prstGeom prst="line">
            <a:avLst/>
          </a:prstGeom>
          <a:ln w="38100" cap="flat" cmpd="sng">
            <a:solidFill>
              <a:srgbClr val="FF0066"/>
            </a:solidFill>
            <a:prstDash val="dash"/>
            <a:headEnd type="none" w="med" len="med"/>
            <a:tailEnd type="triangle" w="med" len="med"/>
          </a:ln>
        </p:spPr>
      </p:sp>
      <p:grpSp>
        <p:nvGrpSpPr>
          <p:cNvPr id="30737" name="Group 94"/>
          <p:cNvGrpSpPr/>
          <p:nvPr/>
        </p:nvGrpSpPr>
        <p:grpSpPr>
          <a:xfrm>
            <a:off x="7780338" y="4910138"/>
            <a:ext cx="606425" cy="533400"/>
            <a:chOff x="4621" y="1597"/>
            <a:chExt cx="382" cy="336"/>
          </a:xfrm>
        </p:grpSpPr>
        <p:sp>
          <p:nvSpPr>
            <p:cNvPr id="30752"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30753"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30738" name="Text Box 97"/>
          <p:cNvSpPr txBox="1"/>
          <p:nvPr/>
        </p:nvSpPr>
        <p:spPr>
          <a:xfrm>
            <a:off x="5687378" y="2100898"/>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P-&gt;D</a:t>
            </a:r>
            <a:endParaRPr lang="en-US" altLang="zh-CN" sz="2000" dirty="0">
              <a:latin typeface="Times New Roman" panose="02020603050405020304" pitchFamily="18" charset="0"/>
            </a:endParaRPr>
          </a:p>
        </p:txBody>
      </p:sp>
      <p:sp>
        <p:nvSpPr>
          <p:cNvPr id="30739" name="Line 98"/>
          <p:cNvSpPr/>
          <p:nvPr/>
        </p:nvSpPr>
        <p:spPr>
          <a:xfrm flipV="1">
            <a:off x="7229475" y="3910013"/>
            <a:ext cx="0" cy="1663700"/>
          </a:xfrm>
          <a:prstGeom prst="line">
            <a:avLst/>
          </a:prstGeom>
          <a:ln w="38100" cap="flat" cmpd="sng">
            <a:solidFill>
              <a:srgbClr val="FF0066"/>
            </a:solidFill>
            <a:prstDash val="dash"/>
            <a:headEnd type="none" w="med" len="med"/>
            <a:tailEnd type="triangle" w="med" len="med"/>
          </a:ln>
        </p:spPr>
      </p:sp>
      <p:sp>
        <p:nvSpPr>
          <p:cNvPr id="30740" name="Text Box 99"/>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30741" name="Group 100"/>
          <p:cNvGrpSpPr/>
          <p:nvPr/>
        </p:nvGrpSpPr>
        <p:grpSpPr>
          <a:xfrm>
            <a:off x="5221288" y="3503613"/>
            <a:ext cx="3625850" cy="2306637"/>
            <a:chOff x="655" y="2029"/>
            <a:chExt cx="2284" cy="1453"/>
          </a:xfrm>
        </p:grpSpPr>
        <p:sp>
          <p:nvSpPr>
            <p:cNvPr id="30742" name="Text Box 101"/>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43" name="Text Box 102"/>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44" name="Text Box 103"/>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45" name="Text Box 104"/>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46" name="Text Box 105"/>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0747" name="Text Box 106"/>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48" name="Text Box 107"/>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0749" name="Text Box 108"/>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0750" name="Text Box 109"/>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0751" name="Text Box 110"/>
            <p:cNvSpPr txBox="1"/>
            <p:nvPr/>
          </p:nvSpPr>
          <p:spPr>
            <a:xfrm>
              <a:off x="2003" y="3231"/>
              <a:ext cx="196" cy="250"/>
            </a:xfrm>
            <a:prstGeom prst="rect">
              <a:avLst/>
            </a:prstGeom>
            <a:noFill/>
            <a:ln w="9525">
              <a:noFill/>
            </a:ln>
          </p:spPr>
          <p:txBody>
            <a:bodyPr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7"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31748"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31749"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90" name="" r:id="rId2" imgW="729615" imgH="476885" progId="Package">
                  <p:embed/>
                </p:oleObj>
              </mc:Choice>
              <mc:Fallback>
                <p:oleObj name="" r:id="rId2" imgW="729615" imgH="476885" progId="Package">
                  <p:embed/>
                  <p:pic>
                    <p:nvPicPr>
                      <p:cNvPr id="0" name="图片 3089"/>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31750" name="Group 6"/>
          <p:cNvGrpSpPr/>
          <p:nvPr/>
        </p:nvGrpSpPr>
        <p:grpSpPr>
          <a:xfrm>
            <a:off x="7024688" y="230188"/>
            <a:ext cx="1852612" cy="1668462"/>
            <a:chOff x="1632" y="768"/>
            <a:chExt cx="1167" cy="1051"/>
          </a:xfrm>
        </p:grpSpPr>
        <p:sp>
          <p:nvSpPr>
            <p:cNvPr id="31847"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31848"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31849"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31850"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31851"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31852"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31853"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31854"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31855"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31751" name="Line 16"/>
          <p:cNvSpPr/>
          <p:nvPr/>
        </p:nvSpPr>
        <p:spPr>
          <a:xfrm flipH="1">
            <a:off x="6738938" y="3341688"/>
            <a:ext cx="1587" cy="620712"/>
          </a:xfrm>
          <a:prstGeom prst="line">
            <a:avLst/>
          </a:prstGeom>
          <a:ln w="38100" cap="flat" cmpd="sng">
            <a:solidFill>
              <a:schemeClr val="folHlink"/>
            </a:solidFill>
            <a:prstDash val="solid"/>
            <a:headEnd type="none" w="med" len="med"/>
            <a:tailEnd type="triangle" w="med" len="med"/>
          </a:ln>
        </p:spPr>
      </p:sp>
      <p:grpSp>
        <p:nvGrpSpPr>
          <p:cNvPr id="31752" name="Group 17"/>
          <p:cNvGrpSpPr/>
          <p:nvPr/>
        </p:nvGrpSpPr>
        <p:grpSpPr>
          <a:xfrm>
            <a:off x="4953000" y="3303588"/>
            <a:ext cx="4191000" cy="3368675"/>
            <a:chOff x="2499" y="542"/>
            <a:chExt cx="2640" cy="2122"/>
          </a:xfrm>
        </p:grpSpPr>
        <p:sp>
          <p:nvSpPr>
            <p:cNvPr id="31804"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31805"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31806"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31807"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31808" name="Group 22"/>
            <p:cNvGrpSpPr/>
            <p:nvPr/>
          </p:nvGrpSpPr>
          <p:grpSpPr>
            <a:xfrm>
              <a:off x="2499" y="542"/>
              <a:ext cx="2640" cy="2122"/>
              <a:chOff x="2928" y="144"/>
              <a:chExt cx="2640" cy="2122"/>
            </a:xfrm>
          </p:grpSpPr>
          <p:grpSp>
            <p:nvGrpSpPr>
              <p:cNvPr id="31815" name="Group 23"/>
              <p:cNvGrpSpPr/>
              <p:nvPr/>
            </p:nvGrpSpPr>
            <p:grpSpPr>
              <a:xfrm>
                <a:off x="3792" y="528"/>
                <a:ext cx="912" cy="256"/>
                <a:chOff x="3216" y="3312"/>
                <a:chExt cx="1680" cy="256"/>
              </a:xfrm>
            </p:grpSpPr>
            <p:sp>
              <p:nvSpPr>
                <p:cNvPr id="31842"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31843"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1844"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1845"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1846"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1816"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31817"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31818"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31819"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31820"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31821" name="Group 34"/>
              <p:cNvGrpSpPr/>
              <p:nvPr/>
            </p:nvGrpSpPr>
            <p:grpSpPr>
              <a:xfrm>
                <a:off x="4656" y="1104"/>
                <a:ext cx="912" cy="256"/>
                <a:chOff x="3216" y="3312"/>
                <a:chExt cx="1680" cy="256"/>
              </a:xfrm>
            </p:grpSpPr>
            <p:sp>
              <p:nvSpPr>
                <p:cNvPr id="31837"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31838"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1839"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1840"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1841"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1822" name="Group 40"/>
              <p:cNvGrpSpPr/>
              <p:nvPr/>
            </p:nvGrpSpPr>
            <p:grpSpPr>
              <a:xfrm>
                <a:off x="3264" y="1728"/>
                <a:ext cx="912" cy="256"/>
                <a:chOff x="3216" y="3312"/>
                <a:chExt cx="1680" cy="256"/>
              </a:xfrm>
            </p:grpSpPr>
            <p:sp>
              <p:nvSpPr>
                <p:cNvPr id="31832"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31833"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1834"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1835"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1836"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1823" name="Group 46"/>
              <p:cNvGrpSpPr/>
              <p:nvPr/>
            </p:nvGrpSpPr>
            <p:grpSpPr>
              <a:xfrm>
                <a:off x="4272" y="1728"/>
                <a:ext cx="912" cy="256"/>
                <a:chOff x="3216" y="3312"/>
                <a:chExt cx="1680" cy="256"/>
              </a:xfrm>
            </p:grpSpPr>
            <p:sp>
              <p:nvSpPr>
                <p:cNvPr id="31827"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31828"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1829"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1830"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1831"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1824"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31825"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31826"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31809"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31810"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1811"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1812"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1813" name="Text Box 59"/>
            <p:cNvSpPr txBox="1"/>
            <p:nvPr/>
          </p:nvSpPr>
          <p:spPr>
            <a:xfrm>
              <a:off x="3886"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1814"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31753" name="Group 61"/>
          <p:cNvGrpSpPr/>
          <p:nvPr/>
        </p:nvGrpSpPr>
        <p:grpSpPr>
          <a:xfrm>
            <a:off x="6572250" y="2587625"/>
            <a:ext cx="1616075" cy="784225"/>
            <a:chOff x="3884" y="1107"/>
            <a:chExt cx="1018" cy="494"/>
          </a:xfrm>
        </p:grpSpPr>
        <p:grpSp>
          <p:nvGrpSpPr>
            <p:cNvPr id="31788" name="Group 62"/>
            <p:cNvGrpSpPr/>
            <p:nvPr/>
          </p:nvGrpSpPr>
          <p:grpSpPr>
            <a:xfrm>
              <a:off x="3884" y="1107"/>
              <a:ext cx="886" cy="494"/>
              <a:chOff x="2442" y="943"/>
              <a:chExt cx="886" cy="494"/>
            </a:xfrm>
          </p:grpSpPr>
          <p:sp>
            <p:nvSpPr>
              <p:cNvPr id="31794"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31795"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31796" name="Group 65"/>
              <p:cNvGrpSpPr/>
              <p:nvPr/>
            </p:nvGrpSpPr>
            <p:grpSpPr>
              <a:xfrm>
                <a:off x="2442" y="1231"/>
                <a:ext cx="886" cy="206"/>
                <a:chOff x="3984" y="2976"/>
                <a:chExt cx="912" cy="262"/>
              </a:xfrm>
            </p:grpSpPr>
            <p:grpSp>
              <p:nvGrpSpPr>
                <p:cNvPr id="31797" name="Group 66"/>
                <p:cNvGrpSpPr/>
                <p:nvPr/>
              </p:nvGrpSpPr>
              <p:grpSpPr>
                <a:xfrm>
                  <a:off x="3984" y="2976"/>
                  <a:ext cx="912" cy="256"/>
                  <a:chOff x="3216" y="3312"/>
                  <a:chExt cx="1680" cy="256"/>
                </a:xfrm>
              </p:grpSpPr>
              <p:sp>
                <p:nvSpPr>
                  <p:cNvPr id="31799"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1800"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1801"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1802"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1803"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1798"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31789" name="Group 73"/>
            <p:cNvGrpSpPr/>
            <p:nvPr/>
          </p:nvGrpSpPr>
          <p:grpSpPr>
            <a:xfrm>
              <a:off x="4714" y="1223"/>
              <a:ext cx="188" cy="281"/>
              <a:chOff x="4714" y="1223"/>
              <a:chExt cx="188" cy="281"/>
            </a:xfrm>
          </p:grpSpPr>
          <p:sp>
            <p:nvSpPr>
              <p:cNvPr id="31790"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31791"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31792"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31793"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31754" name="Group 78"/>
          <p:cNvGrpSpPr/>
          <p:nvPr/>
        </p:nvGrpSpPr>
        <p:grpSpPr>
          <a:xfrm>
            <a:off x="8607425" y="4367213"/>
            <a:ext cx="447675" cy="519112"/>
            <a:chOff x="4504" y="1613"/>
            <a:chExt cx="282" cy="327"/>
          </a:xfrm>
        </p:grpSpPr>
        <p:sp>
          <p:nvSpPr>
            <p:cNvPr id="31786"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31787" name="Text Box 80"/>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31755" name="Text Box 81"/>
          <p:cNvSpPr txBox="1"/>
          <p:nvPr/>
        </p:nvSpPr>
        <p:spPr>
          <a:xfrm>
            <a:off x="5032693" y="2537461"/>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31756" name="Group 82"/>
          <p:cNvGrpSpPr/>
          <p:nvPr/>
        </p:nvGrpSpPr>
        <p:grpSpPr>
          <a:xfrm>
            <a:off x="5305425" y="793750"/>
            <a:ext cx="1363663" cy="2168525"/>
            <a:chOff x="2908" y="567"/>
            <a:chExt cx="859" cy="1366"/>
          </a:xfrm>
        </p:grpSpPr>
        <p:sp>
          <p:nvSpPr>
            <p:cNvPr id="31779"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1780"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1781"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1782"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1783"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1784"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31785"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49242" name="Text Box 90"/>
          <p:cNvSpPr txBox="1"/>
          <p:nvPr/>
        </p:nvSpPr>
        <p:spPr>
          <a:xfrm>
            <a:off x="4927600" y="6441123"/>
            <a:ext cx="233680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E   D </a:t>
            </a:r>
            <a:endParaRPr lang="en-US" altLang="zh-CN" sz="2000" dirty="0">
              <a:solidFill>
                <a:srgbClr val="FF3300"/>
              </a:solidFill>
              <a:latin typeface="Times New Roman" panose="02020603050405020304" pitchFamily="18" charset="0"/>
            </a:endParaRPr>
          </a:p>
        </p:txBody>
      </p:sp>
      <p:sp>
        <p:nvSpPr>
          <p:cNvPr id="31758" name="Line 91"/>
          <p:cNvSpPr/>
          <p:nvPr/>
        </p:nvSpPr>
        <p:spPr>
          <a:xfrm flipV="1">
            <a:off x="5110163" y="3306763"/>
            <a:ext cx="1479550" cy="1670050"/>
          </a:xfrm>
          <a:prstGeom prst="line">
            <a:avLst/>
          </a:prstGeom>
          <a:ln w="38100" cap="flat" cmpd="sng">
            <a:solidFill>
              <a:srgbClr val="00CC00"/>
            </a:solidFill>
            <a:prstDash val="dash"/>
            <a:headEnd type="none" w="med" len="med"/>
            <a:tailEnd type="triangle" w="med" len="med"/>
          </a:ln>
        </p:spPr>
      </p:sp>
      <p:sp>
        <p:nvSpPr>
          <p:cNvPr id="31759" name="Line 92"/>
          <p:cNvSpPr/>
          <p:nvPr/>
        </p:nvSpPr>
        <p:spPr>
          <a:xfrm flipH="1" flipV="1">
            <a:off x="5257800" y="5248275"/>
            <a:ext cx="406400" cy="809625"/>
          </a:xfrm>
          <a:prstGeom prst="line">
            <a:avLst/>
          </a:prstGeom>
          <a:ln w="38100" cap="flat" cmpd="sng">
            <a:solidFill>
              <a:srgbClr val="FF0066"/>
            </a:solidFill>
            <a:prstDash val="dash"/>
            <a:headEnd type="none" w="med" len="med"/>
            <a:tailEnd type="triangle" w="med" len="med"/>
          </a:ln>
        </p:spPr>
      </p:sp>
      <p:sp>
        <p:nvSpPr>
          <p:cNvPr id="31760" name="Line 93"/>
          <p:cNvSpPr/>
          <p:nvPr/>
        </p:nvSpPr>
        <p:spPr>
          <a:xfrm flipV="1">
            <a:off x="6786563" y="4308475"/>
            <a:ext cx="0" cy="1676400"/>
          </a:xfrm>
          <a:prstGeom prst="line">
            <a:avLst/>
          </a:prstGeom>
          <a:ln w="38100" cap="flat" cmpd="sng">
            <a:solidFill>
              <a:srgbClr val="FF0066"/>
            </a:solidFill>
            <a:prstDash val="dash"/>
            <a:headEnd type="none" w="med" len="med"/>
            <a:tailEnd type="triangle" w="med" len="med"/>
          </a:ln>
        </p:spPr>
      </p:sp>
      <p:grpSp>
        <p:nvGrpSpPr>
          <p:cNvPr id="31761" name="Group 94"/>
          <p:cNvGrpSpPr/>
          <p:nvPr/>
        </p:nvGrpSpPr>
        <p:grpSpPr>
          <a:xfrm>
            <a:off x="7780338" y="5308600"/>
            <a:ext cx="606425" cy="533400"/>
            <a:chOff x="4621" y="1597"/>
            <a:chExt cx="382" cy="336"/>
          </a:xfrm>
        </p:grpSpPr>
        <p:sp>
          <p:nvSpPr>
            <p:cNvPr id="31777"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31778"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31762" name="Line 97"/>
          <p:cNvSpPr/>
          <p:nvPr/>
        </p:nvSpPr>
        <p:spPr>
          <a:xfrm flipV="1">
            <a:off x="7229475" y="4308475"/>
            <a:ext cx="0" cy="1663700"/>
          </a:xfrm>
          <a:prstGeom prst="line">
            <a:avLst/>
          </a:prstGeom>
          <a:ln w="38100" cap="flat" cmpd="sng">
            <a:solidFill>
              <a:srgbClr val="FF0066"/>
            </a:solidFill>
            <a:prstDash val="dash"/>
            <a:headEnd type="none" w="med" len="med"/>
            <a:tailEnd type="triangle" w="med" len="med"/>
          </a:ln>
        </p:spPr>
      </p:sp>
      <p:sp>
        <p:nvSpPr>
          <p:cNvPr id="49250" name="Line 98"/>
          <p:cNvSpPr/>
          <p:nvPr/>
        </p:nvSpPr>
        <p:spPr>
          <a:xfrm flipV="1">
            <a:off x="8351838" y="5211763"/>
            <a:ext cx="542925" cy="760412"/>
          </a:xfrm>
          <a:prstGeom prst="line">
            <a:avLst/>
          </a:prstGeom>
          <a:ln w="38100" cap="flat" cmpd="sng">
            <a:solidFill>
              <a:srgbClr val="FF0066"/>
            </a:solidFill>
            <a:prstDash val="dash"/>
            <a:headEnd type="none" w="med" len="med"/>
            <a:tailEnd type="triangle" w="med" len="med"/>
          </a:ln>
        </p:spPr>
      </p:sp>
      <p:sp>
        <p:nvSpPr>
          <p:cNvPr id="31764" name="Text Box 99"/>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31765" name="Group 100"/>
          <p:cNvGrpSpPr/>
          <p:nvPr/>
        </p:nvGrpSpPr>
        <p:grpSpPr>
          <a:xfrm>
            <a:off x="5232400" y="3949700"/>
            <a:ext cx="3625850" cy="2306638"/>
            <a:chOff x="655" y="2029"/>
            <a:chExt cx="2284" cy="1453"/>
          </a:xfrm>
        </p:grpSpPr>
        <p:sp>
          <p:nvSpPr>
            <p:cNvPr id="31767" name="Text Box 101"/>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68" name="Text Box 102"/>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69" name="Text Box 103"/>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70" name="Text Box 104"/>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71" name="Text Box 105"/>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1772" name="Text Box 106"/>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73" name="Text Box 107"/>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1774" name="Text Box 108"/>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1775" name="Text Box 109"/>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1776" name="Text Box 110"/>
            <p:cNvSpPr txBox="1"/>
            <p:nvPr/>
          </p:nvSpPr>
          <p:spPr>
            <a:xfrm>
              <a:off x="2003" y="3231"/>
              <a:ext cx="196" cy="250"/>
            </a:xfrm>
            <a:prstGeom prst="rect">
              <a:avLst/>
            </a:prstGeom>
            <a:noFill/>
            <a:ln w="9525">
              <a:noFill/>
            </a:ln>
          </p:spPr>
          <p:txBody>
            <a:bodyPr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grpSp>
      <p:sp>
        <p:nvSpPr>
          <p:cNvPr id="49263" name="Text Box 111"/>
          <p:cNvSpPr txBox="1"/>
          <p:nvPr/>
        </p:nvSpPr>
        <p:spPr>
          <a:xfrm>
            <a:off x="7949248" y="5818823"/>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9242"/>
                                        </p:tgtEl>
                                        <p:attrNameLst>
                                          <p:attrName>style.visibility</p:attrName>
                                        </p:attrNameLst>
                                      </p:cBhvr>
                                      <p:to>
                                        <p:strVal val="visible"/>
                                      </p:to>
                                    </p:set>
                                    <p:animEffect transition="in" filter="box(out)">
                                      <p:cBhvr>
                                        <p:cTn id="7" dur="500"/>
                                        <p:tgtEl>
                                          <p:spTgt spid="4924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263"/>
                                        </p:tgtEl>
                                        <p:attrNameLst>
                                          <p:attrName>style.visibility</p:attrName>
                                        </p:attrNameLst>
                                      </p:cBhvr>
                                      <p:to>
                                        <p:strVal val="visible"/>
                                      </p:to>
                                    </p:set>
                                    <p:animEffect transition="in" filter="box(out)">
                                      <p:cBhvr>
                                        <p:cTn id="12" dur="500"/>
                                        <p:tgtEl>
                                          <p:spTgt spid="49263"/>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9250"/>
                                        </p:tgtEl>
                                        <p:attrNameLst>
                                          <p:attrName>style.visibility</p:attrName>
                                        </p:attrNameLst>
                                      </p:cBhvr>
                                      <p:to>
                                        <p:strVal val="visible"/>
                                      </p:to>
                                    </p:set>
                                    <p:animEffect transition="in" filter="box(out)">
                                      <p:cBhvr>
                                        <p:cTn id="17" dur="500"/>
                                        <p:tgtEl>
                                          <p:spTgt spid="49250"/>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42" grpId="0" bldLvl="0" animBg="1"/>
      <p:bldP spid="49263"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32772"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32773"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91" name="" r:id="rId2" imgW="729615" imgH="476885" progId="Package">
                  <p:embed/>
                </p:oleObj>
              </mc:Choice>
              <mc:Fallback>
                <p:oleObj name="" r:id="rId2" imgW="729615" imgH="476885" progId="Package">
                  <p:embed/>
                  <p:pic>
                    <p:nvPicPr>
                      <p:cNvPr id="0" name="图片 3090"/>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32774" name="Group 6"/>
          <p:cNvGrpSpPr/>
          <p:nvPr/>
        </p:nvGrpSpPr>
        <p:grpSpPr>
          <a:xfrm>
            <a:off x="7291388" y="254000"/>
            <a:ext cx="1852612" cy="1668463"/>
            <a:chOff x="1632" y="768"/>
            <a:chExt cx="1167" cy="1051"/>
          </a:xfrm>
        </p:grpSpPr>
        <p:sp>
          <p:nvSpPr>
            <p:cNvPr id="32876"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32877"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32878"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32879"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32880"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32881"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32882"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32883"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32884"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32775" name="Line 16"/>
          <p:cNvSpPr/>
          <p:nvPr/>
        </p:nvSpPr>
        <p:spPr>
          <a:xfrm flipH="1">
            <a:off x="6381750" y="3105150"/>
            <a:ext cx="1588" cy="620713"/>
          </a:xfrm>
          <a:prstGeom prst="line">
            <a:avLst/>
          </a:prstGeom>
          <a:ln w="38100" cap="flat" cmpd="sng">
            <a:solidFill>
              <a:schemeClr val="folHlink"/>
            </a:solidFill>
            <a:prstDash val="solid"/>
            <a:headEnd type="none" w="med" len="med"/>
            <a:tailEnd type="triangle" w="med" len="med"/>
          </a:ln>
        </p:spPr>
      </p:sp>
      <p:grpSp>
        <p:nvGrpSpPr>
          <p:cNvPr id="32776" name="Group 17"/>
          <p:cNvGrpSpPr/>
          <p:nvPr/>
        </p:nvGrpSpPr>
        <p:grpSpPr>
          <a:xfrm>
            <a:off x="4595813" y="3067050"/>
            <a:ext cx="4191000" cy="3368675"/>
            <a:chOff x="2499" y="542"/>
            <a:chExt cx="2640" cy="2122"/>
          </a:xfrm>
        </p:grpSpPr>
        <p:sp>
          <p:nvSpPr>
            <p:cNvPr id="32833"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32834"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32835"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32836"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32837" name="Group 22"/>
            <p:cNvGrpSpPr/>
            <p:nvPr/>
          </p:nvGrpSpPr>
          <p:grpSpPr>
            <a:xfrm>
              <a:off x="2499" y="542"/>
              <a:ext cx="2640" cy="2122"/>
              <a:chOff x="2928" y="144"/>
              <a:chExt cx="2640" cy="2122"/>
            </a:xfrm>
          </p:grpSpPr>
          <p:grpSp>
            <p:nvGrpSpPr>
              <p:cNvPr id="32844" name="Group 23"/>
              <p:cNvGrpSpPr/>
              <p:nvPr/>
            </p:nvGrpSpPr>
            <p:grpSpPr>
              <a:xfrm>
                <a:off x="3792" y="528"/>
                <a:ext cx="912" cy="256"/>
                <a:chOff x="3216" y="3312"/>
                <a:chExt cx="1680" cy="256"/>
              </a:xfrm>
            </p:grpSpPr>
            <p:sp>
              <p:nvSpPr>
                <p:cNvPr id="32871"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32872"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2873"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2874"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2875"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2845"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32846"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32847"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32848"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32849"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32850" name="Group 34"/>
              <p:cNvGrpSpPr/>
              <p:nvPr/>
            </p:nvGrpSpPr>
            <p:grpSpPr>
              <a:xfrm>
                <a:off x="4656" y="1104"/>
                <a:ext cx="912" cy="256"/>
                <a:chOff x="3216" y="3312"/>
                <a:chExt cx="1680" cy="256"/>
              </a:xfrm>
            </p:grpSpPr>
            <p:sp>
              <p:nvSpPr>
                <p:cNvPr id="32866"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32867"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2868"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2869"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2870"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2851" name="Group 40"/>
              <p:cNvGrpSpPr/>
              <p:nvPr/>
            </p:nvGrpSpPr>
            <p:grpSpPr>
              <a:xfrm>
                <a:off x="3264" y="1728"/>
                <a:ext cx="912" cy="256"/>
                <a:chOff x="3216" y="3312"/>
                <a:chExt cx="1680" cy="256"/>
              </a:xfrm>
            </p:grpSpPr>
            <p:sp>
              <p:nvSpPr>
                <p:cNvPr id="32861"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32862"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2863"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2864"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2865"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32852" name="Group 46"/>
              <p:cNvGrpSpPr/>
              <p:nvPr/>
            </p:nvGrpSpPr>
            <p:grpSpPr>
              <a:xfrm>
                <a:off x="4272" y="1728"/>
                <a:ext cx="912" cy="256"/>
                <a:chOff x="3216" y="3312"/>
                <a:chExt cx="1680" cy="256"/>
              </a:xfrm>
            </p:grpSpPr>
            <p:sp>
              <p:nvSpPr>
                <p:cNvPr id="32856"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32857"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2858"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2859"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2860"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2853"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32854"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32855"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32838"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32839"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2840"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2841"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2842" name="Text Box 59"/>
            <p:cNvSpPr txBox="1"/>
            <p:nvPr/>
          </p:nvSpPr>
          <p:spPr>
            <a:xfrm>
              <a:off x="3886"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2843" name="Text Box 60"/>
            <p:cNvSpPr txBox="1"/>
            <p:nvPr/>
          </p:nvSpPr>
          <p:spPr>
            <a:xfrm>
              <a:off x="4611"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grpSp>
      <p:grpSp>
        <p:nvGrpSpPr>
          <p:cNvPr id="32777" name="Group 61"/>
          <p:cNvGrpSpPr/>
          <p:nvPr/>
        </p:nvGrpSpPr>
        <p:grpSpPr>
          <a:xfrm>
            <a:off x="6215063" y="2351088"/>
            <a:ext cx="1616075" cy="784225"/>
            <a:chOff x="3884" y="1107"/>
            <a:chExt cx="1018" cy="494"/>
          </a:xfrm>
        </p:grpSpPr>
        <p:grpSp>
          <p:nvGrpSpPr>
            <p:cNvPr id="32817" name="Group 62"/>
            <p:cNvGrpSpPr/>
            <p:nvPr/>
          </p:nvGrpSpPr>
          <p:grpSpPr>
            <a:xfrm>
              <a:off x="3884" y="1107"/>
              <a:ext cx="886" cy="494"/>
              <a:chOff x="2442" y="943"/>
              <a:chExt cx="886" cy="494"/>
            </a:xfrm>
          </p:grpSpPr>
          <p:sp>
            <p:nvSpPr>
              <p:cNvPr id="32823"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32824"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32825" name="Group 65"/>
              <p:cNvGrpSpPr/>
              <p:nvPr/>
            </p:nvGrpSpPr>
            <p:grpSpPr>
              <a:xfrm>
                <a:off x="2442" y="1231"/>
                <a:ext cx="886" cy="206"/>
                <a:chOff x="3984" y="2976"/>
                <a:chExt cx="912" cy="262"/>
              </a:xfrm>
            </p:grpSpPr>
            <p:grpSp>
              <p:nvGrpSpPr>
                <p:cNvPr id="32826" name="Group 66"/>
                <p:cNvGrpSpPr/>
                <p:nvPr/>
              </p:nvGrpSpPr>
              <p:grpSpPr>
                <a:xfrm>
                  <a:off x="3984" y="2976"/>
                  <a:ext cx="912" cy="256"/>
                  <a:chOff x="3216" y="3312"/>
                  <a:chExt cx="1680" cy="256"/>
                </a:xfrm>
              </p:grpSpPr>
              <p:sp>
                <p:nvSpPr>
                  <p:cNvPr id="32828"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2829"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32830"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32831"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32832"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32827"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32818" name="Group 73"/>
            <p:cNvGrpSpPr/>
            <p:nvPr/>
          </p:nvGrpSpPr>
          <p:grpSpPr>
            <a:xfrm>
              <a:off x="4714" y="1223"/>
              <a:ext cx="188" cy="281"/>
              <a:chOff x="4714" y="1223"/>
              <a:chExt cx="188" cy="281"/>
            </a:xfrm>
          </p:grpSpPr>
          <p:sp>
            <p:nvSpPr>
              <p:cNvPr id="32819"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32820"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32821"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32822"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32778" name="Group 78"/>
          <p:cNvGrpSpPr/>
          <p:nvPr/>
        </p:nvGrpSpPr>
        <p:grpSpPr>
          <a:xfrm>
            <a:off x="8196263" y="5380038"/>
            <a:ext cx="1147762" cy="519112"/>
            <a:chOff x="4322" y="1613"/>
            <a:chExt cx="723" cy="327"/>
          </a:xfrm>
        </p:grpSpPr>
        <p:sp>
          <p:nvSpPr>
            <p:cNvPr id="32815"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32816" name="Text Box 80"/>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sp>
        <p:nvSpPr>
          <p:cNvPr id="32779" name="Text Box 81"/>
          <p:cNvSpPr txBox="1"/>
          <p:nvPr/>
        </p:nvSpPr>
        <p:spPr>
          <a:xfrm>
            <a:off x="4959668" y="2153286"/>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32780" name="Group 82"/>
          <p:cNvGrpSpPr/>
          <p:nvPr/>
        </p:nvGrpSpPr>
        <p:grpSpPr>
          <a:xfrm>
            <a:off x="5232400" y="409575"/>
            <a:ext cx="1363663" cy="2168525"/>
            <a:chOff x="2908" y="567"/>
            <a:chExt cx="859" cy="1366"/>
          </a:xfrm>
        </p:grpSpPr>
        <p:sp>
          <p:nvSpPr>
            <p:cNvPr id="32808"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2809"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2810"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2811"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2812"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32813"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32814"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32781" name="Text Box 90"/>
          <p:cNvSpPr txBox="1"/>
          <p:nvPr/>
        </p:nvSpPr>
        <p:spPr>
          <a:xfrm>
            <a:off x="4987925" y="6171248"/>
            <a:ext cx="233680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E   D </a:t>
            </a:r>
            <a:endParaRPr lang="en-US" altLang="zh-CN" sz="2000" dirty="0">
              <a:solidFill>
                <a:srgbClr val="FF3300"/>
              </a:solidFill>
              <a:latin typeface="Times New Roman" panose="02020603050405020304" pitchFamily="18" charset="0"/>
            </a:endParaRPr>
          </a:p>
        </p:txBody>
      </p:sp>
      <p:sp>
        <p:nvSpPr>
          <p:cNvPr id="32782" name="Line 91"/>
          <p:cNvSpPr/>
          <p:nvPr/>
        </p:nvSpPr>
        <p:spPr>
          <a:xfrm flipV="1">
            <a:off x="4752975" y="3070225"/>
            <a:ext cx="1479550" cy="1670050"/>
          </a:xfrm>
          <a:prstGeom prst="line">
            <a:avLst/>
          </a:prstGeom>
          <a:ln w="38100" cap="flat" cmpd="sng">
            <a:solidFill>
              <a:srgbClr val="00CC00"/>
            </a:solidFill>
            <a:prstDash val="dash"/>
            <a:headEnd type="none" w="med" len="med"/>
            <a:tailEnd type="triangle" w="med" len="med"/>
          </a:ln>
        </p:spPr>
      </p:sp>
      <p:sp>
        <p:nvSpPr>
          <p:cNvPr id="32783" name="Line 92"/>
          <p:cNvSpPr/>
          <p:nvPr/>
        </p:nvSpPr>
        <p:spPr>
          <a:xfrm flipH="1" flipV="1">
            <a:off x="4900613" y="5011738"/>
            <a:ext cx="406400" cy="809625"/>
          </a:xfrm>
          <a:prstGeom prst="line">
            <a:avLst/>
          </a:prstGeom>
          <a:ln w="38100" cap="flat" cmpd="sng">
            <a:solidFill>
              <a:srgbClr val="FF0066"/>
            </a:solidFill>
            <a:prstDash val="dash"/>
            <a:headEnd type="none" w="med" len="med"/>
            <a:tailEnd type="triangle" w="med" len="med"/>
          </a:ln>
        </p:spPr>
      </p:sp>
      <p:sp>
        <p:nvSpPr>
          <p:cNvPr id="32784" name="Line 93"/>
          <p:cNvSpPr/>
          <p:nvPr/>
        </p:nvSpPr>
        <p:spPr>
          <a:xfrm flipV="1">
            <a:off x="6429375" y="4071938"/>
            <a:ext cx="0" cy="1676400"/>
          </a:xfrm>
          <a:prstGeom prst="line">
            <a:avLst/>
          </a:prstGeom>
          <a:ln w="38100" cap="flat" cmpd="sng">
            <a:solidFill>
              <a:srgbClr val="FF0066"/>
            </a:solidFill>
            <a:prstDash val="dash"/>
            <a:headEnd type="none" w="med" len="med"/>
            <a:tailEnd type="triangle" w="med" len="med"/>
          </a:ln>
        </p:spPr>
      </p:sp>
      <p:grpSp>
        <p:nvGrpSpPr>
          <p:cNvPr id="32785" name="Group 94"/>
          <p:cNvGrpSpPr/>
          <p:nvPr/>
        </p:nvGrpSpPr>
        <p:grpSpPr>
          <a:xfrm>
            <a:off x="8153400" y="4057650"/>
            <a:ext cx="606425" cy="533400"/>
            <a:chOff x="4621" y="1597"/>
            <a:chExt cx="382" cy="336"/>
          </a:xfrm>
        </p:grpSpPr>
        <p:sp>
          <p:nvSpPr>
            <p:cNvPr id="32806"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32807"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32786" name="Line 97"/>
          <p:cNvSpPr/>
          <p:nvPr/>
        </p:nvSpPr>
        <p:spPr>
          <a:xfrm flipV="1">
            <a:off x="6872288" y="4071938"/>
            <a:ext cx="0" cy="1663700"/>
          </a:xfrm>
          <a:prstGeom prst="line">
            <a:avLst/>
          </a:prstGeom>
          <a:ln w="38100" cap="flat" cmpd="sng">
            <a:solidFill>
              <a:srgbClr val="FF0066"/>
            </a:solidFill>
            <a:prstDash val="dash"/>
            <a:headEnd type="none" w="med" len="med"/>
            <a:tailEnd type="triangle" w="med" len="med"/>
          </a:ln>
        </p:spPr>
      </p:sp>
      <p:sp>
        <p:nvSpPr>
          <p:cNvPr id="32787" name="Line 98"/>
          <p:cNvSpPr/>
          <p:nvPr/>
        </p:nvSpPr>
        <p:spPr>
          <a:xfrm flipV="1">
            <a:off x="7994650" y="4975225"/>
            <a:ext cx="542925" cy="760413"/>
          </a:xfrm>
          <a:prstGeom prst="line">
            <a:avLst/>
          </a:prstGeom>
          <a:ln w="38100" cap="flat" cmpd="sng">
            <a:solidFill>
              <a:srgbClr val="FF0066"/>
            </a:solidFill>
            <a:prstDash val="dash"/>
            <a:headEnd type="none" w="med" len="med"/>
            <a:tailEnd type="triangle" w="med" len="med"/>
          </a:ln>
        </p:spPr>
      </p:sp>
      <p:sp>
        <p:nvSpPr>
          <p:cNvPr id="50275" name="Line 99"/>
          <p:cNvSpPr/>
          <p:nvPr/>
        </p:nvSpPr>
        <p:spPr>
          <a:xfrm flipH="1" flipV="1">
            <a:off x="7258050" y="3128963"/>
            <a:ext cx="1384300" cy="1603375"/>
          </a:xfrm>
          <a:prstGeom prst="line">
            <a:avLst/>
          </a:prstGeom>
          <a:ln w="38100" cap="flat" cmpd="sng">
            <a:solidFill>
              <a:srgbClr val="FF9933"/>
            </a:solidFill>
            <a:prstDash val="dash"/>
            <a:headEnd type="none" w="med" len="med"/>
            <a:tailEnd type="triangle" w="med" len="med"/>
          </a:ln>
        </p:spPr>
      </p:sp>
      <p:sp>
        <p:nvSpPr>
          <p:cNvPr id="50276" name="Line 100"/>
          <p:cNvSpPr/>
          <p:nvPr/>
        </p:nvSpPr>
        <p:spPr>
          <a:xfrm>
            <a:off x="7529513" y="3087688"/>
            <a:ext cx="1193800" cy="1516062"/>
          </a:xfrm>
          <a:prstGeom prst="line">
            <a:avLst/>
          </a:prstGeom>
          <a:ln w="38100" cap="flat" cmpd="sng">
            <a:solidFill>
              <a:schemeClr val="tx2"/>
            </a:solidFill>
            <a:prstDash val="dash"/>
            <a:headEnd type="none" w="med" len="med"/>
            <a:tailEnd type="triangle" w="med" len="med"/>
          </a:ln>
        </p:spPr>
      </p:sp>
      <p:grpSp>
        <p:nvGrpSpPr>
          <p:cNvPr id="17" name="Group 101"/>
          <p:cNvGrpSpPr/>
          <p:nvPr/>
        </p:nvGrpSpPr>
        <p:grpSpPr>
          <a:xfrm>
            <a:off x="7669213" y="2400300"/>
            <a:ext cx="346075" cy="544513"/>
            <a:chOff x="4800" y="1138"/>
            <a:chExt cx="218" cy="343"/>
          </a:xfrm>
        </p:grpSpPr>
        <p:sp>
          <p:nvSpPr>
            <p:cNvPr id="32804" name="Line 102"/>
            <p:cNvSpPr/>
            <p:nvPr/>
          </p:nvSpPr>
          <p:spPr>
            <a:xfrm flipH="1">
              <a:off x="4808" y="1185"/>
              <a:ext cx="210" cy="249"/>
            </a:xfrm>
            <a:prstGeom prst="line">
              <a:avLst/>
            </a:prstGeom>
            <a:ln w="38100" cap="flat" cmpd="sng">
              <a:solidFill>
                <a:srgbClr val="000000"/>
              </a:solidFill>
              <a:prstDash val="solid"/>
              <a:headEnd type="none" w="med" len="med"/>
              <a:tailEnd type="none" w="med" len="med"/>
            </a:ln>
          </p:spPr>
        </p:sp>
        <p:sp>
          <p:nvSpPr>
            <p:cNvPr id="32805" name="Line 103"/>
            <p:cNvSpPr/>
            <p:nvPr/>
          </p:nvSpPr>
          <p:spPr>
            <a:xfrm>
              <a:off x="4800" y="1138"/>
              <a:ext cx="187" cy="343"/>
            </a:xfrm>
            <a:prstGeom prst="line">
              <a:avLst/>
            </a:prstGeom>
            <a:ln w="38100" cap="flat" cmpd="sng">
              <a:solidFill>
                <a:srgbClr val="000000"/>
              </a:solidFill>
              <a:prstDash val="solid"/>
              <a:headEnd type="none" w="med" len="med"/>
              <a:tailEnd type="none" w="med" len="med"/>
            </a:ln>
          </p:spPr>
        </p:sp>
      </p:grpSp>
      <p:sp>
        <p:nvSpPr>
          <p:cNvPr id="32791" name="Text Box 104"/>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32792" name="Group 105"/>
          <p:cNvGrpSpPr/>
          <p:nvPr/>
        </p:nvGrpSpPr>
        <p:grpSpPr>
          <a:xfrm>
            <a:off x="4873625" y="3689350"/>
            <a:ext cx="3625850" cy="2306638"/>
            <a:chOff x="655" y="2029"/>
            <a:chExt cx="2284" cy="1453"/>
          </a:xfrm>
        </p:grpSpPr>
        <p:sp>
          <p:nvSpPr>
            <p:cNvPr id="32794" name="Text Box 106"/>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2795" name="Text Box 107"/>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2796" name="Text Box 108"/>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2797" name="Text Box 109"/>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2798" name="Text Box 110"/>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2799" name="Text Box 111"/>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32800" name="Text Box 112"/>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2801" name="Text Box 113"/>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2802" name="Text Box 114"/>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32803" name="Text Box 115"/>
            <p:cNvSpPr txBox="1"/>
            <p:nvPr/>
          </p:nvSpPr>
          <p:spPr>
            <a:xfrm>
              <a:off x="2003" y="3231"/>
              <a:ext cx="196" cy="250"/>
            </a:xfrm>
            <a:prstGeom prst="rect">
              <a:avLst/>
            </a:prstGeom>
            <a:noFill/>
            <a:ln w="9525">
              <a:noFill/>
            </a:ln>
          </p:spPr>
          <p:txBody>
            <a:bodyPr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grpSp>
      <p:sp>
        <p:nvSpPr>
          <p:cNvPr id="50292" name="Text Box 116"/>
          <p:cNvSpPr txBox="1"/>
          <p:nvPr/>
        </p:nvSpPr>
        <p:spPr>
          <a:xfrm>
            <a:off x="8203248" y="4607561"/>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292"/>
                                        </p:tgtEl>
                                        <p:attrNameLst>
                                          <p:attrName>style.visibility</p:attrName>
                                        </p:attrNameLst>
                                      </p:cBhvr>
                                      <p:to>
                                        <p:strVal val="visible"/>
                                      </p:to>
                                    </p:set>
                                    <p:animEffect transition="in" filter="box(out)">
                                      <p:cBhvr>
                                        <p:cTn id="7" dur="500"/>
                                        <p:tgtEl>
                                          <p:spTgt spid="5029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0275"/>
                                        </p:tgtEl>
                                        <p:attrNameLst>
                                          <p:attrName>style.visibility</p:attrName>
                                        </p:attrNameLst>
                                      </p:cBhvr>
                                      <p:to>
                                        <p:strVal val="visible"/>
                                      </p:to>
                                    </p:set>
                                    <p:animEffect transition="in" filter="box(out)">
                                      <p:cBhvr>
                                        <p:cTn id="12" dur="500"/>
                                        <p:tgtEl>
                                          <p:spTgt spid="50275"/>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0276"/>
                                        </p:tgtEl>
                                        <p:attrNameLst>
                                          <p:attrName>style.visibility</p:attrName>
                                        </p:attrNameLst>
                                      </p:cBhvr>
                                      <p:to>
                                        <p:strVal val="visible"/>
                                      </p:to>
                                    </p:set>
                                    <p:animEffect transition="in" filter="box(out)">
                                      <p:cBhvr>
                                        <p:cTn id="17" dur="500"/>
                                        <p:tgtEl>
                                          <p:spTgt spid="50276"/>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out)">
                                      <p:cBhvr>
                                        <p:cTn id="22" dur="500"/>
                                        <p:tgtEl>
                                          <p:spTgt spid="17"/>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92"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12"/>
          <p:cNvSpPr/>
          <p:nvPr/>
        </p:nvSpPr>
        <p:spPr>
          <a:xfrm>
            <a:off x="0" y="2349500"/>
            <a:ext cx="9144000" cy="4392613"/>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78323" name="Rectangle 83"/>
          <p:cNvSpPr>
            <a:spLocks noGrp="1" noChangeArrowheads="1"/>
          </p:cNvSpPr>
          <p:nvPr>
            <p:ph type="title"/>
          </p:nvPr>
        </p:nvSpPr>
        <p:spPr>
          <a:xfrm>
            <a:off x="676275" y="1001713"/>
            <a:ext cx="7772400" cy="609600"/>
          </a:xfrm>
          <a:ln w="28575">
            <a:solidFill>
              <a:srgbClr val="FF0000"/>
            </a:solidFill>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ts val="0"/>
              </a:spcAft>
              <a:buClrTx/>
              <a:buSzTx/>
              <a:buFontTx/>
              <a:buNone/>
              <a:defRPr/>
            </a:pPr>
            <a:r>
              <a:rPr kumimoji="1" lang="zh-CN" altLang="en-US" sz="2800" b="0" i="0" u="none" strike="noStrike" kern="0" cap="none" spc="0" normalizeH="0" baseline="0" noProof="0">
                <a:ln>
                  <a:noFill/>
                </a:ln>
                <a:solidFill>
                  <a:schemeClr val="tx1"/>
                </a:solidFill>
                <a:effectLst/>
                <a:uLnTx/>
                <a:uFillTx/>
                <a:latin typeface="+mn-lt"/>
                <a:ea typeface="+mn-ea"/>
                <a:cs typeface="+mn-ea"/>
                <a:sym typeface="+mn-lt"/>
              </a:rPr>
              <a:t>画出以下二叉树对应的中序线索二叉树。</a:t>
            </a:r>
            <a:endParaRPr kumimoji="1" lang="zh-CN" altLang="en-US" sz="2800" b="0" i="0" u="none" strike="noStrike" kern="0" cap="none" spc="0" normalizeH="0" baseline="0" noProof="0">
              <a:ln>
                <a:noFill/>
              </a:ln>
              <a:solidFill>
                <a:schemeClr val="tx1"/>
              </a:solidFill>
              <a:effectLst/>
              <a:uLnTx/>
              <a:uFillTx/>
              <a:latin typeface="+mn-lt"/>
              <a:ea typeface="+mn-ea"/>
              <a:cs typeface="+mn-ea"/>
              <a:sym typeface="+mn-lt"/>
            </a:endParaRPr>
          </a:p>
        </p:txBody>
      </p:sp>
      <p:grpSp>
        <p:nvGrpSpPr>
          <p:cNvPr id="2" name="Group 12"/>
          <p:cNvGrpSpPr/>
          <p:nvPr/>
        </p:nvGrpSpPr>
        <p:grpSpPr>
          <a:xfrm>
            <a:off x="2963863" y="4283075"/>
            <a:ext cx="485775" cy="2058988"/>
            <a:chOff x="1895" y="2426"/>
            <a:chExt cx="306" cy="1297"/>
          </a:xfrm>
        </p:grpSpPr>
        <p:sp>
          <p:nvSpPr>
            <p:cNvPr id="79875" name="Line 13"/>
            <p:cNvSpPr>
              <a:spLocks noChangeShapeType="1"/>
            </p:cNvSpPr>
            <p:nvPr/>
          </p:nvSpPr>
          <p:spPr bwMode="auto">
            <a:xfrm>
              <a:off x="2078" y="3715"/>
              <a:ext cx="123"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76" name="Line 14"/>
            <p:cNvSpPr>
              <a:spLocks noChangeShapeType="1"/>
            </p:cNvSpPr>
            <p:nvPr/>
          </p:nvSpPr>
          <p:spPr bwMode="auto">
            <a:xfrm>
              <a:off x="1895" y="2426"/>
              <a:ext cx="305" cy="1297"/>
            </a:xfrm>
            <a:prstGeom prst="line">
              <a:avLst/>
            </a:prstGeom>
            <a:noFill/>
            <a:ln w="12700">
              <a:solidFill>
                <a:schemeClr val="hlink"/>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15"/>
          <p:cNvGrpSpPr/>
          <p:nvPr/>
        </p:nvGrpSpPr>
        <p:grpSpPr>
          <a:xfrm>
            <a:off x="3136900" y="4259263"/>
            <a:ext cx="762000" cy="904875"/>
            <a:chOff x="2004" y="2411"/>
            <a:chExt cx="480" cy="570"/>
          </a:xfrm>
        </p:grpSpPr>
        <p:sp>
          <p:nvSpPr>
            <p:cNvPr id="79878" name="Line 16"/>
            <p:cNvSpPr>
              <a:spLocks noChangeShapeType="1"/>
            </p:cNvSpPr>
            <p:nvPr/>
          </p:nvSpPr>
          <p:spPr bwMode="auto">
            <a:xfrm flipH="1">
              <a:off x="2237" y="2973"/>
              <a:ext cx="247"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79" name="Line 17"/>
            <p:cNvSpPr>
              <a:spLocks noChangeShapeType="1"/>
            </p:cNvSpPr>
            <p:nvPr/>
          </p:nvSpPr>
          <p:spPr bwMode="auto">
            <a:xfrm>
              <a:off x="2004" y="2411"/>
              <a:ext cx="233" cy="570"/>
            </a:xfrm>
            <a:prstGeom prst="line">
              <a:avLst/>
            </a:prstGeom>
            <a:noFill/>
            <a:ln w="12700">
              <a:solidFill>
                <a:schemeClr val="hlink"/>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8"/>
          <p:cNvGrpSpPr/>
          <p:nvPr/>
        </p:nvGrpSpPr>
        <p:grpSpPr>
          <a:xfrm>
            <a:off x="2184400" y="5461000"/>
            <a:ext cx="438150" cy="811213"/>
            <a:chOff x="1404" y="3168"/>
            <a:chExt cx="276" cy="511"/>
          </a:xfrm>
        </p:grpSpPr>
        <p:sp>
          <p:nvSpPr>
            <p:cNvPr id="79881" name="Line 19"/>
            <p:cNvSpPr>
              <a:spLocks noChangeShapeType="1"/>
            </p:cNvSpPr>
            <p:nvPr/>
          </p:nvSpPr>
          <p:spPr bwMode="auto">
            <a:xfrm flipH="1">
              <a:off x="1410" y="3678"/>
              <a:ext cx="270"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82" name="Line 20"/>
            <p:cNvSpPr>
              <a:spLocks noChangeShapeType="1"/>
            </p:cNvSpPr>
            <p:nvPr/>
          </p:nvSpPr>
          <p:spPr bwMode="auto">
            <a:xfrm flipV="1">
              <a:off x="1404" y="3168"/>
              <a:ext cx="1" cy="510"/>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21"/>
          <p:cNvGrpSpPr/>
          <p:nvPr/>
        </p:nvGrpSpPr>
        <p:grpSpPr>
          <a:xfrm>
            <a:off x="1544638" y="5484813"/>
            <a:ext cx="392112" cy="835025"/>
            <a:chOff x="1001" y="3183"/>
            <a:chExt cx="247" cy="526"/>
          </a:xfrm>
        </p:grpSpPr>
        <p:sp>
          <p:nvSpPr>
            <p:cNvPr id="79884" name="Line 22"/>
            <p:cNvSpPr>
              <a:spLocks noChangeShapeType="1"/>
            </p:cNvSpPr>
            <p:nvPr/>
          </p:nvSpPr>
          <p:spPr bwMode="auto">
            <a:xfrm>
              <a:off x="1001" y="3708"/>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85" name="Line 23"/>
            <p:cNvSpPr>
              <a:spLocks noChangeShapeType="1"/>
            </p:cNvSpPr>
            <p:nvPr/>
          </p:nvSpPr>
          <p:spPr bwMode="auto">
            <a:xfrm flipV="1">
              <a:off x="1247" y="3183"/>
              <a:ext cx="1"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24"/>
          <p:cNvGrpSpPr/>
          <p:nvPr/>
        </p:nvGrpSpPr>
        <p:grpSpPr>
          <a:xfrm>
            <a:off x="5224463" y="3222625"/>
            <a:ext cx="679450" cy="1893888"/>
            <a:chOff x="3319" y="1758"/>
            <a:chExt cx="428" cy="1193"/>
          </a:xfrm>
        </p:grpSpPr>
        <p:sp>
          <p:nvSpPr>
            <p:cNvPr id="79887" name="Line 25"/>
            <p:cNvSpPr>
              <a:spLocks noChangeShapeType="1"/>
            </p:cNvSpPr>
            <p:nvPr/>
          </p:nvSpPr>
          <p:spPr bwMode="auto">
            <a:xfrm flipH="1" flipV="1">
              <a:off x="3332" y="2950"/>
              <a:ext cx="415"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88" name="Line 26"/>
            <p:cNvSpPr>
              <a:spLocks noChangeShapeType="1"/>
            </p:cNvSpPr>
            <p:nvPr/>
          </p:nvSpPr>
          <p:spPr bwMode="auto">
            <a:xfrm flipH="1" flipV="1">
              <a:off x="3319" y="1758"/>
              <a:ext cx="6" cy="1192"/>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27"/>
          <p:cNvGrpSpPr/>
          <p:nvPr/>
        </p:nvGrpSpPr>
        <p:grpSpPr>
          <a:xfrm>
            <a:off x="7297738" y="4235450"/>
            <a:ext cx="557212" cy="892175"/>
            <a:chOff x="4625" y="2396"/>
            <a:chExt cx="351" cy="562"/>
          </a:xfrm>
        </p:grpSpPr>
        <p:sp>
          <p:nvSpPr>
            <p:cNvPr id="79890" name="Line 28"/>
            <p:cNvSpPr>
              <a:spLocks noChangeShapeType="1"/>
            </p:cNvSpPr>
            <p:nvPr/>
          </p:nvSpPr>
          <p:spPr bwMode="auto">
            <a:xfrm flipH="1" flipV="1">
              <a:off x="4632" y="2957"/>
              <a:ext cx="344"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91" name="Line 29"/>
            <p:cNvSpPr>
              <a:spLocks noChangeShapeType="1"/>
            </p:cNvSpPr>
            <p:nvPr/>
          </p:nvSpPr>
          <p:spPr bwMode="auto">
            <a:xfrm flipV="1">
              <a:off x="4625" y="2396"/>
              <a:ext cx="2" cy="561"/>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30"/>
          <p:cNvGrpSpPr/>
          <p:nvPr/>
        </p:nvGrpSpPr>
        <p:grpSpPr>
          <a:xfrm>
            <a:off x="676275" y="5530850"/>
            <a:ext cx="292100" cy="811213"/>
            <a:chOff x="454" y="3212"/>
            <a:chExt cx="184" cy="511"/>
          </a:xfrm>
        </p:grpSpPr>
        <p:sp>
          <p:nvSpPr>
            <p:cNvPr id="79893" name="Line 31"/>
            <p:cNvSpPr>
              <a:spLocks noChangeShapeType="1"/>
            </p:cNvSpPr>
            <p:nvPr/>
          </p:nvSpPr>
          <p:spPr bwMode="auto">
            <a:xfrm flipH="1" flipV="1">
              <a:off x="461" y="3722"/>
              <a:ext cx="177" cy="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94" name="Line 32"/>
            <p:cNvSpPr>
              <a:spLocks noChangeShapeType="1"/>
            </p:cNvSpPr>
            <p:nvPr/>
          </p:nvSpPr>
          <p:spPr bwMode="auto">
            <a:xfrm flipV="1">
              <a:off x="454" y="3212"/>
              <a:ext cx="1" cy="510"/>
            </a:xfrm>
            <a:prstGeom prst="line">
              <a:avLst/>
            </a:prstGeom>
            <a:noFill/>
            <a:ln w="12700">
              <a:solidFill>
                <a:schemeClr val="tx1"/>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33"/>
          <p:cNvGrpSpPr/>
          <p:nvPr/>
        </p:nvGrpSpPr>
        <p:grpSpPr>
          <a:xfrm>
            <a:off x="4475163" y="3246438"/>
            <a:ext cx="495300" cy="1881187"/>
            <a:chOff x="2847" y="1773"/>
            <a:chExt cx="312" cy="1185"/>
          </a:xfrm>
        </p:grpSpPr>
        <p:sp>
          <p:nvSpPr>
            <p:cNvPr id="79896" name="Line 34"/>
            <p:cNvSpPr>
              <a:spLocks noChangeShapeType="1"/>
            </p:cNvSpPr>
            <p:nvPr/>
          </p:nvSpPr>
          <p:spPr bwMode="auto">
            <a:xfrm flipV="1">
              <a:off x="2847" y="2949"/>
              <a:ext cx="303" cy="9"/>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897" name="Line 35"/>
            <p:cNvSpPr>
              <a:spLocks noChangeShapeType="1"/>
            </p:cNvSpPr>
            <p:nvPr/>
          </p:nvSpPr>
          <p:spPr bwMode="auto">
            <a:xfrm flipV="1">
              <a:off x="3157" y="1773"/>
              <a:ext cx="2" cy="1176"/>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36"/>
          <p:cNvGrpSpPr/>
          <p:nvPr/>
        </p:nvGrpSpPr>
        <p:grpSpPr>
          <a:xfrm>
            <a:off x="6470650" y="4246563"/>
            <a:ext cx="587375" cy="866775"/>
            <a:chOff x="4104" y="2403"/>
            <a:chExt cx="370" cy="546"/>
          </a:xfrm>
        </p:grpSpPr>
        <p:sp>
          <p:nvSpPr>
            <p:cNvPr id="79899" name="Line 37"/>
            <p:cNvSpPr>
              <a:spLocks noChangeShapeType="1"/>
            </p:cNvSpPr>
            <p:nvPr/>
          </p:nvSpPr>
          <p:spPr bwMode="auto">
            <a:xfrm>
              <a:off x="4104" y="2943"/>
              <a:ext cx="362" cy="6"/>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00" name="Line 38"/>
            <p:cNvSpPr>
              <a:spLocks noChangeShapeType="1"/>
            </p:cNvSpPr>
            <p:nvPr/>
          </p:nvSpPr>
          <p:spPr bwMode="auto">
            <a:xfrm flipV="1">
              <a:off x="4472" y="2403"/>
              <a:ext cx="2" cy="546"/>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39"/>
          <p:cNvGrpSpPr/>
          <p:nvPr/>
        </p:nvGrpSpPr>
        <p:grpSpPr>
          <a:xfrm>
            <a:off x="8431213" y="3794125"/>
            <a:ext cx="393700" cy="1320800"/>
            <a:chOff x="5339" y="2118"/>
            <a:chExt cx="248" cy="832"/>
          </a:xfrm>
        </p:grpSpPr>
        <p:sp>
          <p:nvSpPr>
            <p:cNvPr id="79902" name="Line 40"/>
            <p:cNvSpPr>
              <a:spLocks noChangeShapeType="1"/>
            </p:cNvSpPr>
            <p:nvPr/>
          </p:nvSpPr>
          <p:spPr bwMode="auto">
            <a:xfrm>
              <a:off x="5339" y="2949"/>
              <a:ext cx="239" cy="1"/>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03" name="Line 41"/>
            <p:cNvSpPr>
              <a:spLocks noChangeShapeType="1"/>
            </p:cNvSpPr>
            <p:nvPr/>
          </p:nvSpPr>
          <p:spPr bwMode="auto">
            <a:xfrm flipV="1">
              <a:off x="5585" y="2118"/>
              <a:ext cx="2" cy="831"/>
            </a:xfrm>
            <a:prstGeom prst="line">
              <a:avLst/>
            </a:prstGeom>
            <a:noFill/>
            <a:ln w="12700">
              <a:solidFill>
                <a:schemeClr val="tx1"/>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42"/>
          <p:cNvGrpSpPr/>
          <p:nvPr/>
        </p:nvGrpSpPr>
        <p:grpSpPr>
          <a:xfrm>
            <a:off x="974725" y="2492375"/>
            <a:ext cx="7434263" cy="4111625"/>
            <a:chOff x="642" y="1298"/>
            <a:chExt cx="4683" cy="2590"/>
          </a:xfrm>
        </p:grpSpPr>
        <p:grpSp>
          <p:nvGrpSpPr>
            <p:cNvPr id="82964" name="Group 43"/>
            <p:cNvGrpSpPr/>
            <p:nvPr/>
          </p:nvGrpSpPr>
          <p:grpSpPr>
            <a:xfrm>
              <a:off x="3056" y="1321"/>
              <a:ext cx="349" cy="359"/>
              <a:chOff x="3089" y="1206"/>
              <a:chExt cx="360" cy="359"/>
            </a:xfrm>
          </p:grpSpPr>
          <p:sp>
            <p:nvSpPr>
              <p:cNvPr id="79906" name="Oval 44"/>
              <p:cNvSpPr>
                <a:spLocks noChangeArrowheads="1"/>
              </p:cNvSpPr>
              <p:nvPr/>
            </p:nvSpPr>
            <p:spPr bwMode="auto">
              <a:xfrm>
                <a:off x="3089" y="1206"/>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07" name="Rectangle 45"/>
              <p:cNvSpPr>
                <a:spLocks noChangeArrowheads="1"/>
              </p:cNvSpPr>
              <p:nvPr/>
            </p:nvSpPr>
            <p:spPr bwMode="auto">
              <a:xfrm>
                <a:off x="3158" y="1259"/>
                <a:ext cx="2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2965" name="Group 46"/>
            <p:cNvGrpSpPr/>
            <p:nvPr/>
          </p:nvGrpSpPr>
          <p:grpSpPr>
            <a:xfrm>
              <a:off x="1774" y="2055"/>
              <a:ext cx="349" cy="359"/>
              <a:chOff x="1766" y="1940"/>
              <a:chExt cx="360" cy="359"/>
            </a:xfrm>
          </p:grpSpPr>
          <p:sp>
            <p:nvSpPr>
              <p:cNvPr id="79909" name="Oval 47"/>
              <p:cNvSpPr>
                <a:spLocks noChangeArrowheads="1"/>
              </p:cNvSpPr>
              <p:nvPr/>
            </p:nvSpPr>
            <p:spPr bwMode="auto">
              <a:xfrm>
                <a:off x="1766" y="1940"/>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10" name="Rectangle 48"/>
              <p:cNvSpPr>
                <a:spLocks noChangeArrowheads="1"/>
              </p:cNvSpPr>
              <p:nvPr/>
            </p:nvSpPr>
            <p:spPr bwMode="auto">
              <a:xfrm>
                <a:off x="1835" y="1993"/>
                <a:ext cx="2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9911" name="Line 49"/>
            <p:cNvSpPr>
              <a:spLocks noChangeShapeType="1"/>
            </p:cNvSpPr>
            <p:nvPr/>
          </p:nvSpPr>
          <p:spPr bwMode="auto">
            <a:xfrm flipH="1">
              <a:off x="1931" y="1630"/>
              <a:ext cx="1183"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2967" name="Group 50"/>
            <p:cNvGrpSpPr/>
            <p:nvPr/>
          </p:nvGrpSpPr>
          <p:grpSpPr>
            <a:xfrm>
              <a:off x="4374" y="2031"/>
              <a:ext cx="349" cy="359"/>
              <a:chOff x="4449" y="1916"/>
              <a:chExt cx="360" cy="359"/>
            </a:xfrm>
          </p:grpSpPr>
          <p:sp>
            <p:nvSpPr>
              <p:cNvPr id="79913" name="Oval 51"/>
              <p:cNvSpPr>
                <a:spLocks noChangeArrowheads="1"/>
              </p:cNvSpPr>
              <p:nvPr/>
            </p:nvSpPr>
            <p:spPr bwMode="auto">
              <a:xfrm>
                <a:off x="4449" y="1916"/>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14" name="Rectangle 52"/>
              <p:cNvSpPr>
                <a:spLocks noChangeArrowheads="1"/>
              </p:cNvSpPr>
              <p:nvPr/>
            </p:nvSpPr>
            <p:spPr bwMode="auto">
              <a:xfrm>
                <a:off x="4518" y="1969"/>
                <a:ext cx="2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2968" name="Group 53"/>
            <p:cNvGrpSpPr/>
            <p:nvPr/>
          </p:nvGrpSpPr>
          <p:grpSpPr>
            <a:xfrm>
              <a:off x="4976" y="2729"/>
              <a:ext cx="349" cy="359"/>
              <a:chOff x="5070" y="2614"/>
              <a:chExt cx="360" cy="359"/>
            </a:xfrm>
          </p:grpSpPr>
          <p:sp>
            <p:nvSpPr>
              <p:cNvPr id="79916" name="Oval 54"/>
              <p:cNvSpPr>
                <a:spLocks noChangeArrowheads="1"/>
              </p:cNvSpPr>
              <p:nvPr/>
            </p:nvSpPr>
            <p:spPr bwMode="auto">
              <a:xfrm>
                <a:off x="5070" y="2614"/>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17" name="Rectangle 55"/>
              <p:cNvSpPr>
                <a:spLocks noChangeArrowheads="1"/>
              </p:cNvSpPr>
              <p:nvPr/>
            </p:nvSpPr>
            <p:spPr bwMode="auto">
              <a:xfrm>
                <a:off x="5139" y="2667"/>
                <a:ext cx="2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G</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sp>
          <p:nvSpPr>
            <p:cNvPr id="79918" name="Line 56"/>
            <p:cNvSpPr>
              <a:spLocks noChangeShapeType="1"/>
            </p:cNvSpPr>
            <p:nvPr/>
          </p:nvSpPr>
          <p:spPr bwMode="auto">
            <a:xfrm>
              <a:off x="4693" y="2353"/>
              <a:ext cx="436" cy="3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2970" name="Group 57"/>
            <p:cNvGrpSpPr/>
            <p:nvPr/>
          </p:nvGrpSpPr>
          <p:grpSpPr>
            <a:xfrm>
              <a:off x="2496" y="2768"/>
              <a:ext cx="349" cy="359"/>
              <a:chOff x="2511" y="2653"/>
              <a:chExt cx="360" cy="359"/>
            </a:xfrm>
          </p:grpSpPr>
          <p:sp>
            <p:nvSpPr>
              <p:cNvPr id="79920" name="Oval 58"/>
              <p:cNvSpPr>
                <a:spLocks noChangeArrowheads="1"/>
              </p:cNvSpPr>
              <p:nvPr/>
            </p:nvSpPr>
            <p:spPr bwMode="auto">
              <a:xfrm>
                <a:off x="2511" y="2653"/>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21" name="Rectangle 59"/>
              <p:cNvSpPr>
                <a:spLocks noChangeArrowheads="1"/>
              </p:cNvSpPr>
              <p:nvPr/>
            </p:nvSpPr>
            <p:spPr bwMode="auto">
              <a:xfrm>
                <a:off x="2580" y="2706"/>
                <a:ext cx="2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2971" name="Group 60"/>
            <p:cNvGrpSpPr/>
            <p:nvPr/>
          </p:nvGrpSpPr>
          <p:grpSpPr>
            <a:xfrm>
              <a:off x="1708" y="3514"/>
              <a:ext cx="348" cy="359"/>
              <a:chOff x="1697" y="3399"/>
              <a:chExt cx="360" cy="359"/>
            </a:xfrm>
          </p:grpSpPr>
          <p:sp>
            <p:nvSpPr>
              <p:cNvPr id="79923" name="Oval 61"/>
              <p:cNvSpPr>
                <a:spLocks noChangeArrowheads="1"/>
              </p:cNvSpPr>
              <p:nvPr/>
            </p:nvSpPr>
            <p:spPr bwMode="auto">
              <a:xfrm>
                <a:off x="1697" y="3399"/>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24" name="Rectangle 62"/>
              <p:cNvSpPr>
                <a:spLocks noChangeArrowheads="1"/>
              </p:cNvSpPr>
              <p:nvPr/>
            </p:nvSpPr>
            <p:spPr bwMode="auto">
              <a:xfrm>
                <a:off x="1766" y="3452"/>
                <a:ext cx="1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I</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9925" name="Line 63"/>
            <p:cNvSpPr>
              <a:spLocks noChangeShapeType="1"/>
            </p:cNvSpPr>
            <p:nvPr/>
          </p:nvSpPr>
          <p:spPr bwMode="auto">
            <a:xfrm>
              <a:off x="1474" y="3103"/>
              <a:ext cx="422" cy="40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2973" name="Group 64"/>
            <p:cNvGrpSpPr/>
            <p:nvPr/>
          </p:nvGrpSpPr>
          <p:grpSpPr>
            <a:xfrm>
              <a:off x="1180" y="2772"/>
              <a:ext cx="349" cy="359"/>
              <a:chOff x="1153" y="2657"/>
              <a:chExt cx="360" cy="359"/>
            </a:xfrm>
          </p:grpSpPr>
          <p:sp>
            <p:nvSpPr>
              <p:cNvPr id="79927" name="Oval 65"/>
              <p:cNvSpPr>
                <a:spLocks noChangeArrowheads="1"/>
              </p:cNvSpPr>
              <p:nvPr/>
            </p:nvSpPr>
            <p:spPr bwMode="auto">
              <a:xfrm>
                <a:off x="1153" y="2657"/>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28" name="Rectangle 66"/>
              <p:cNvSpPr>
                <a:spLocks noChangeArrowheads="1"/>
              </p:cNvSpPr>
              <p:nvPr/>
            </p:nvSpPr>
            <p:spPr bwMode="auto">
              <a:xfrm>
                <a:off x="1222" y="2710"/>
                <a:ext cx="2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2974" name="Group 67"/>
            <p:cNvGrpSpPr/>
            <p:nvPr/>
          </p:nvGrpSpPr>
          <p:grpSpPr>
            <a:xfrm>
              <a:off x="642" y="3529"/>
              <a:ext cx="349" cy="359"/>
              <a:chOff x="598" y="3414"/>
              <a:chExt cx="360" cy="359"/>
            </a:xfrm>
          </p:grpSpPr>
          <p:sp>
            <p:nvSpPr>
              <p:cNvPr id="79930" name="Oval 68"/>
              <p:cNvSpPr>
                <a:spLocks noChangeArrowheads="1"/>
              </p:cNvSpPr>
              <p:nvPr/>
            </p:nvSpPr>
            <p:spPr bwMode="auto">
              <a:xfrm>
                <a:off x="598" y="3414"/>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1" name="Rectangle 69"/>
              <p:cNvSpPr>
                <a:spLocks noChangeArrowheads="1"/>
              </p:cNvSpPr>
              <p:nvPr/>
            </p:nvSpPr>
            <p:spPr bwMode="auto">
              <a:xfrm>
                <a:off x="667" y="3467"/>
                <a:ext cx="2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H</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grpSp>
          <p:nvGrpSpPr>
            <p:cNvPr id="82975" name="Group 70"/>
            <p:cNvGrpSpPr/>
            <p:nvPr/>
          </p:nvGrpSpPr>
          <p:grpSpPr>
            <a:xfrm>
              <a:off x="3750" y="2736"/>
              <a:ext cx="349" cy="359"/>
              <a:chOff x="3805" y="2621"/>
              <a:chExt cx="360" cy="359"/>
            </a:xfrm>
          </p:grpSpPr>
          <p:sp>
            <p:nvSpPr>
              <p:cNvPr id="79933" name="Oval 71"/>
              <p:cNvSpPr>
                <a:spLocks noChangeArrowheads="1"/>
              </p:cNvSpPr>
              <p:nvPr/>
            </p:nvSpPr>
            <p:spPr bwMode="auto">
              <a:xfrm>
                <a:off x="3805" y="2621"/>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4" name="Rectangle 72"/>
              <p:cNvSpPr>
                <a:spLocks noChangeArrowheads="1"/>
              </p:cNvSpPr>
              <p:nvPr/>
            </p:nvSpPr>
            <p:spPr bwMode="auto">
              <a:xfrm>
                <a:off x="3874" y="2674"/>
                <a:ext cx="2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F</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9935" name="Line 73"/>
            <p:cNvSpPr>
              <a:spLocks noChangeShapeType="1"/>
            </p:cNvSpPr>
            <p:nvPr/>
          </p:nvSpPr>
          <p:spPr bwMode="auto">
            <a:xfrm flipH="1">
              <a:off x="3908" y="2344"/>
              <a:ext cx="506" cy="38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6" name="Line 74"/>
            <p:cNvSpPr>
              <a:spLocks noChangeShapeType="1"/>
            </p:cNvSpPr>
            <p:nvPr/>
          </p:nvSpPr>
          <p:spPr bwMode="auto">
            <a:xfrm>
              <a:off x="2088" y="2373"/>
              <a:ext cx="578" cy="3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7" name="Line 75"/>
            <p:cNvSpPr>
              <a:spLocks noChangeShapeType="1"/>
            </p:cNvSpPr>
            <p:nvPr/>
          </p:nvSpPr>
          <p:spPr bwMode="auto">
            <a:xfrm flipH="1">
              <a:off x="1343" y="2369"/>
              <a:ext cx="466" cy="4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8" name="Line 76"/>
            <p:cNvSpPr>
              <a:spLocks noChangeShapeType="1"/>
            </p:cNvSpPr>
            <p:nvPr/>
          </p:nvSpPr>
          <p:spPr bwMode="auto">
            <a:xfrm flipH="1">
              <a:off x="827" y="3106"/>
              <a:ext cx="392" cy="4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39" name="Line 77"/>
            <p:cNvSpPr>
              <a:spLocks noChangeShapeType="1"/>
            </p:cNvSpPr>
            <p:nvPr/>
          </p:nvSpPr>
          <p:spPr bwMode="auto">
            <a:xfrm>
              <a:off x="3342" y="1641"/>
              <a:ext cx="1191" cy="37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40" name="Line 78"/>
            <p:cNvSpPr>
              <a:spLocks noChangeShapeType="1"/>
            </p:cNvSpPr>
            <p:nvPr/>
          </p:nvSpPr>
          <p:spPr bwMode="auto">
            <a:xfrm>
              <a:off x="2019" y="1465"/>
              <a:ext cx="1024" cy="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941" name="Rectangle 79"/>
            <p:cNvSpPr>
              <a:spLocks noChangeArrowheads="1"/>
            </p:cNvSpPr>
            <p:nvPr/>
          </p:nvSpPr>
          <p:spPr bwMode="auto">
            <a:xfrm>
              <a:off x="1570" y="1298"/>
              <a:ext cx="4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root</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8320" name="Text Box 80"/>
          <p:cNvSpPr txBox="1">
            <a:spLocks noChangeArrowheads="1"/>
          </p:cNvSpPr>
          <p:nvPr/>
        </p:nvSpPr>
        <p:spPr bwMode="auto">
          <a:xfrm>
            <a:off x="203200" y="4789488"/>
            <a:ext cx="1298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TW" altLang="en-US" sz="2400" b="0" i="0" u="none" strike="noStrike" kern="1200" cap="none" spc="0" normalizeH="0" baseline="0" noProof="0">
                <a:ln>
                  <a:noFill/>
                </a:ln>
                <a:solidFill>
                  <a:srgbClr val="FF3300"/>
                </a:solidFill>
                <a:effectLst/>
                <a:uLnTx/>
                <a:uFillTx/>
                <a:latin typeface="+mn-lt"/>
                <a:ea typeface="+mn-ea"/>
                <a:cs typeface="+mn-ea"/>
                <a:sym typeface="+mn-lt"/>
              </a:rPr>
              <a:t>悬空？</a:t>
            </a:r>
            <a:endParaRPr kumimoji="0" lang="zh-TW" altLang="en-US"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78321" name="Rectangle 81"/>
          <p:cNvSpPr>
            <a:spLocks noChangeArrowheads="1"/>
          </p:cNvSpPr>
          <p:nvPr/>
        </p:nvSpPr>
        <p:spPr bwMode="auto">
          <a:xfrm>
            <a:off x="7854950" y="3327400"/>
            <a:ext cx="124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TW" altLang="en-US" sz="2400" b="0" i="0" u="none" strike="noStrike" kern="1200" cap="none" spc="0" normalizeH="0" baseline="0" noProof="0" dirty="0">
                <a:ln>
                  <a:noFill/>
                </a:ln>
                <a:solidFill>
                  <a:srgbClr val="FF3300"/>
                </a:solidFill>
                <a:effectLst/>
                <a:uLnTx/>
                <a:uFillTx/>
                <a:latin typeface="+mn-lt"/>
                <a:ea typeface="+mn-ea"/>
                <a:cs typeface="+mn-ea"/>
                <a:sym typeface="+mn-lt"/>
              </a:rPr>
              <a:t>悬空？</a:t>
            </a:r>
            <a:endParaRPr kumimoji="0" lang="zh-TW"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778322" name="Text Box 82"/>
          <p:cNvSpPr txBox="1">
            <a:spLocks noChangeArrowheads="1"/>
          </p:cNvSpPr>
          <p:nvPr/>
        </p:nvSpPr>
        <p:spPr bwMode="auto">
          <a:xfrm>
            <a:off x="608013" y="1739900"/>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该二叉树中序遍历结果为</a:t>
            </a:r>
            <a:r>
              <a:rPr kumimoji="0" lang="zh-TW"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TW" altLang="en-US" sz="2400" b="0" i="0" u="none" strike="noStrike" kern="1200" cap="none" spc="0" normalizeH="0" baseline="0" noProof="0" dirty="0">
                <a:ln>
                  <a:noFill/>
                </a:ln>
                <a:solidFill>
                  <a:srgbClr val="66FF33"/>
                </a:solidFill>
                <a:effectLst/>
                <a:uLnTx/>
                <a:uFillTx/>
                <a:latin typeface="+mn-lt"/>
                <a:ea typeface="+mn-ea"/>
                <a:cs typeface="+mn-ea"/>
                <a:sym typeface="+mn-lt"/>
              </a:rPr>
              <a:t>  </a:t>
            </a:r>
            <a:r>
              <a:rPr kumimoji="0" lang="en-US" altLang="zh-TW" sz="2400" b="0" i="0" u="none" strike="noStrike" kern="1200" cap="none" spc="0" normalizeH="0" baseline="0" noProof="0" dirty="0">
                <a:ln>
                  <a:noFill/>
                </a:ln>
                <a:solidFill>
                  <a:srgbClr val="FF3300"/>
                </a:solidFill>
                <a:effectLst/>
                <a:uLnTx/>
                <a:uFillTx/>
                <a:latin typeface="+mn-lt"/>
                <a:ea typeface="+mn-ea"/>
                <a:cs typeface="+mn-ea"/>
                <a:sym typeface="+mn-lt"/>
              </a:rPr>
              <a:t>H, </a:t>
            </a:r>
            <a:r>
              <a:rPr kumimoji="0" lang="en-US" altLang="zh-TW" sz="2400" b="0" i="0" u="none" strike="noStrike" kern="1200" cap="none" spc="0" normalizeH="0" baseline="0" noProof="0" dirty="0">
                <a:ln>
                  <a:noFill/>
                </a:ln>
                <a:solidFill>
                  <a:schemeClr val="hlink"/>
                </a:solidFill>
                <a:effectLst/>
                <a:uLnTx/>
                <a:uFillTx/>
                <a:latin typeface="+mn-lt"/>
                <a:ea typeface="+mn-ea"/>
                <a:cs typeface="+mn-ea"/>
                <a:sym typeface="+mn-lt"/>
              </a:rPr>
              <a:t>D, I, B, E, A, F, C</a:t>
            </a:r>
            <a:r>
              <a:rPr kumimoji="0" lang="en-US" altLang="zh-TW" sz="2400" b="0" i="0" u="none" strike="noStrike" kern="1200" cap="none" spc="0" normalizeH="0" baseline="0" noProof="0" dirty="0">
                <a:ln>
                  <a:noFill/>
                </a:ln>
                <a:solidFill>
                  <a:srgbClr val="FF3300"/>
                </a:solidFill>
                <a:effectLst/>
                <a:uLnTx/>
                <a:uFillTx/>
                <a:latin typeface="+mn-lt"/>
                <a:ea typeface="+mn-ea"/>
                <a:cs typeface="+mn-ea"/>
                <a:sym typeface="+mn-lt"/>
              </a:rPr>
              <a:t>, G</a:t>
            </a:r>
            <a:endParaRPr kumimoji="0" lang="zh-TW"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78324" name="AutoShape 84"/>
          <p:cNvSpPr>
            <a:spLocks noChangeArrowheads="1"/>
          </p:cNvSpPr>
          <p:nvPr/>
        </p:nvSpPr>
        <p:spPr bwMode="auto">
          <a:xfrm>
            <a:off x="184150" y="3479800"/>
            <a:ext cx="1600200" cy="990600"/>
          </a:xfrm>
          <a:prstGeom prst="wedgeRoundRectCallout">
            <a:avLst>
              <a:gd name="adj1" fmla="val 199"/>
              <a:gd name="adj2" fmla="val 87981"/>
              <a:gd name="adj3" fmla="val 16667"/>
            </a:avLst>
          </a:prstGeom>
          <a:solidFill>
            <a:srgbClr val="EBEBEB"/>
          </a:solidFill>
          <a:ln w="9525">
            <a:solidFill>
              <a:schemeClr val="accent6">
                <a:lumMod val="60000"/>
                <a:lumOff val="40000"/>
              </a:schemeClr>
            </a:solidFill>
            <a:miter lim="800000"/>
          </a:ln>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为避免悬空态，应增设一个头结点</a:t>
            </a:r>
            <a:endPar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79947" name="Rectangle 86"/>
          <p:cNvSpPr>
            <a:spLocks noChangeArrowheads="1"/>
          </p:cNvSpPr>
          <p:nvPr/>
        </p:nvSpPr>
        <p:spPr bwMode="auto">
          <a:xfrm>
            <a:off x="825500" y="1539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78322">
                                            <p:txEl>
                                              <p:pRg st="0" end="0"/>
                                            </p:txEl>
                                          </p:spTgt>
                                        </p:tgtEl>
                                        <p:attrNameLst>
                                          <p:attrName>style.visibility</p:attrName>
                                        </p:attrNameLst>
                                      </p:cBhvr>
                                      <p:to>
                                        <p:strVal val="visible"/>
                                      </p:to>
                                    </p:set>
                                    <p:animEffect transition="in" filter="strips(downRight)">
                                      <p:cBhvr>
                                        <p:cTn id="12" dur="500"/>
                                        <p:tgtEl>
                                          <p:spTgt spid="7783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778320"/>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7783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778324"/>
                                        </p:tgtEl>
                                        <p:attrNameLst>
                                          <p:attrName>style.visibility</p:attrName>
                                        </p:attrNameLst>
                                      </p:cBhvr>
                                      <p:to>
                                        <p:strVal val="visible"/>
                                      </p:to>
                                    </p:set>
                                    <p:animEffect transition="in" filter="wipe(up)">
                                      <p:cBhvr>
                                        <p:cTn id="64" dur="500"/>
                                        <p:tgtEl>
                                          <p:spTgt spid="778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20" grpId="0"/>
      <p:bldP spid="778321" grpId="0"/>
      <p:bldP spid="778322" grpId="0" build="p"/>
      <p:bldP spid="77832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矩形 147"/>
          <p:cNvSpPr/>
          <p:nvPr/>
        </p:nvSpPr>
        <p:spPr>
          <a:xfrm>
            <a:off x="0" y="2093913"/>
            <a:ext cx="9144000" cy="4648200"/>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79267" name="Rectangle 3"/>
          <p:cNvSpPr>
            <a:spLocks noChangeArrowheads="1"/>
          </p:cNvSpPr>
          <p:nvPr/>
        </p:nvSpPr>
        <p:spPr bwMode="auto">
          <a:xfrm>
            <a:off x="547688" y="819150"/>
            <a:ext cx="7162800" cy="609600"/>
          </a:xfrm>
          <a:prstGeom prst="rect">
            <a:avLst/>
          </a:prstGeom>
          <a:noFill/>
          <a:ln w="9525">
            <a:noFill/>
            <a:miter lim="800000"/>
          </a:ln>
          <a:effectLst/>
        </p:spPr>
        <p:txBody>
          <a:bodyPr lIns="92075" tIns="46038" rIns="92075" bIns="46038" anchor="ctr"/>
          <a:lstStyle/>
          <a:p>
            <a:pPr marL="0" marR="0" lvl="0" indent="0" algn="l" defTabSz="914400" rtl="0" eaLnBrk="0" fontAlgn="base" latinLnBrk="0" hangingPunct="0">
              <a:lnSpc>
                <a:spcPct val="100000"/>
              </a:lnSpc>
              <a:spcBef>
                <a:spcPct val="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对应的中序线索二叉树存储结构如图所示：</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4"/>
          <p:cNvGrpSpPr/>
          <p:nvPr/>
        </p:nvGrpSpPr>
        <p:grpSpPr>
          <a:xfrm>
            <a:off x="190500" y="2816225"/>
            <a:ext cx="3700463" cy="3667125"/>
            <a:chOff x="115" y="1134"/>
            <a:chExt cx="2331" cy="2310"/>
          </a:xfrm>
        </p:grpSpPr>
        <p:sp>
          <p:nvSpPr>
            <p:cNvPr id="80900" name="Line 5"/>
            <p:cNvSpPr>
              <a:spLocks noChangeShapeType="1"/>
            </p:cNvSpPr>
            <p:nvPr/>
          </p:nvSpPr>
          <p:spPr bwMode="auto">
            <a:xfrm>
              <a:off x="551" y="3200"/>
              <a:ext cx="8" cy="218"/>
            </a:xfrm>
            <a:prstGeom prst="line">
              <a:avLst/>
            </a:prstGeom>
            <a:noFill/>
            <a:ln w="25400">
              <a:solidFill>
                <a:srgbClr val="CC33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01" name="Line 6"/>
            <p:cNvSpPr>
              <a:spLocks noChangeShapeType="1"/>
            </p:cNvSpPr>
            <p:nvPr/>
          </p:nvSpPr>
          <p:spPr bwMode="auto">
            <a:xfrm>
              <a:off x="115" y="3435"/>
              <a:ext cx="447" cy="0"/>
            </a:xfrm>
            <a:prstGeom prst="line">
              <a:avLst/>
            </a:prstGeom>
            <a:noFill/>
            <a:ln w="25400">
              <a:solidFill>
                <a:srgbClr val="CC33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02" name="Line 7"/>
            <p:cNvSpPr>
              <a:spLocks noChangeShapeType="1"/>
            </p:cNvSpPr>
            <p:nvPr/>
          </p:nvSpPr>
          <p:spPr bwMode="auto">
            <a:xfrm flipH="1">
              <a:off x="115" y="1788"/>
              <a:ext cx="16" cy="1656"/>
            </a:xfrm>
            <a:prstGeom prst="line">
              <a:avLst/>
            </a:prstGeom>
            <a:noFill/>
            <a:ln w="25400">
              <a:solidFill>
                <a:srgbClr val="CC33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03" name="Line 8"/>
            <p:cNvSpPr>
              <a:spLocks noChangeShapeType="1"/>
            </p:cNvSpPr>
            <p:nvPr/>
          </p:nvSpPr>
          <p:spPr bwMode="auto">
            <a:xfrm flipV="1">
              <a:off x="133" y="1134"/>
              <a:ext cx="2313" cy="646"/>
            </a:xfrm>
            <a:prstGeom prst="line">
              <a:avLst/>
            </a:prstGeom>
            <a:noFill/>
            <a:ln w="25400">
              <a:solidFill>
                <a:srgbClr val="CC3300"/>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9"/>
          <p:cNvGrpSpPr/>
          <p:nvPr/>
        </p:nvGrpSpPr>
        <p:grpSpPr>
          <a:xfrm>
            <a:off x="5951538" y="2520950"/>
            <a:ext cx="2630487" cy="2384425"/>
            <a:chOff x="3744" y="1152"/>
            <a:chExt cx="1657" cy="1502"/>
          </a:xfrm>
        </p:grpSpPr>
        <p:sp>
          <p:nvSpPr>
            <p:cNvPr id="80905" name="Line 10"/>
            <p:cNvSpPr>
              <a:spLocks noChangeShapeType="1"/>
            </p:cNvSpPr>
            <p:nvPr/>
          </p:nvSpPr>
          <p:spPr bwMode="auto">
            <a:xfrm flipV="1">
              <a:off x="3744" y="1152"/>
              <a:ext cx="1632" cy="0"/>
            </a:xfrm>
            <a:prstGeom prst="line">
              <a:avLst/>
            </a:prstGeom>
            <a:noFill/>
            <a:ln w="25400">
              <a:solidFill>
                <a:srgbClr val="CC3300"/>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06" name="Line 11"/>
            <p:cNvSpPr>
              <a:spLocks noChangeShapeType="1"/>
            </p:cNvSpPr>
            <p:nvPr/>
          </p:nvSpPr>
          <p:spPr bwMode="auto">
            <a:xfrm flipV="1">
              <a:off x="5401" y="1164"/>
              <a:ext cx="0" cy="1490"/>
            </a:xfrm>
            <a:prstGeom prst="line">
              <a:avLst/>
            </a:prstGeom>
            <a:noFill/>
            <a:ln w="25400">
              <a:solidFill>
                <a:srgbClr val="CC33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2"/>
          <p:cNvGrpSpPr/>
          <p:nvPr/>
        </p:nvGrpSpPr>
        <p:grpSpPr>
          <a:xfrm>
            <a:off x="403225" y="3232150"/>
            <a:ext cx="8566150" cy="3054350"/>
            <a:chOff x="249" y="1600"/>
            <a:chExt cx="5396" cy="1924"/>
          </a:xfrm>
        </p:grpSpPr>
        <p:grpSp>
          <p:nvGrpSpPr>
            <p:cNvPr id="84022" name="Group 13"/>
            <p:cNvGrpSpPr/>
            <p:nvPr/>
          </p:nvGrpSpPr>
          <p:grpSpPr>
            <a:xfrm>
              <a:off x="2493" y="1602"/>
              <a:ext cx="1274" cy="274"/>
              <a:chOff x="2530" y="1805"/>
              <a:chExt cx="1274" cy="274"/>
            </a:xfrm>
          </p:grpSpPr>
          <p:sp>
            <p:nvSpPr>
              <p:cNvPr id="80909" name="Rectangle 14"/>
              <p:cNvSpPr>
                <a:spLocks noChangeArrowheads="1"/>
              </p:cNvSpPr>
              <p:nvPr/>
            </p:nvSpPr>
            <p:spPr bwMode="auto">
              <a:xfrm>
                <a:off x="2530" y="1809"/>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0" name="Line 15"/>
              <p:cNvSpPr>
                <a:spLocks noChangeShapeType="1"/>
              </p:cNvSpPr>
              <p:nvPr/>
            </p:nvSpPr>
            <p:spPr bwMode="auto">
              <a:xfrm>
                <a:off x="2766" y="1813"/>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1" name="Line 16"/>
              <p:cNvSpPr>
                <a:spLocks noChangeShapeType="1"/>
              </p:cNvSpPr>
              <p:nvPr/>
            </p:nvSpPr>
            <p:spPr bwMode="auto">
              <a:xfrm>
                <a:off x="3576" y="1813"/>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2" name="Line 17"/>
              <p:cNvSpPr>
                <a:spLocks noChangeShapeType="1"/>
              </p:cNvSpPr>
              <p:nvPr/>
            </p:nvSpPr>
            <p:spPr bwMode="auto">
              <a:xfrm>
                <a:off x="2991" y="1805"/>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3" name="Line 18"/>
              <p:cNvSpPr>
                <a:spLocks noChangeShapeType="1"/>
              </p:cNvSpPr>
              <p:nvPr/>
            </p:nvSpPr>
            <p:spPr bwMode="auto">
              <a:xfrm>
                <a:off x="3358" y="1805"/>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14" name="Rectangle 19"/>
            <p:cNvSpPr>
              <a:spLocks noChangeArrowheads="1"/>
            </p:cNvSpPr>
            <p:nvPr/>
          </p:nvSpPr>
          <p:spPr bwMode="auto">
            <a:xfrm>
              <a:off x="2514" y="162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5" name="Rectangle 20"/>
            <p:cNvSpPr>
              <a:spLocks noChangeArrowheads="1"/>
            </p:cNvSpPr>
            <p:nvPr/>
          </p:nvSpPr>
          <p:spPr bwMode="auto">
            <a:xfrm>
              <a:off x="3562" y="162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6" name="Rectangle 21"/>
            <p:cNvSpPr>
              <a:spLocks noChangeArrowheads="1"/>
            </p:cNvSpPr>
            <p:nvPr/>
          </p:nvSpPr>
          <p:spPr bwMode="auto">
            <a:xfrm>
              <a:off x="3009" y="1600"/>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A</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26" name="Group 22"/>
            <p:cNvGrpSpPr/>
            <p:nvPr/>
          </p:nvGrpSpPr>
          <p:grpSpPr>
            <a:xfrm>
              <a:off x="3917" y="2098"/>
              <a:ext cx="1274" cy="274"/>
              <a:chOff x="3954" y="2301"/>
              <a:chExt cx="1274" cy="274"/>
            </a:xfrm>
          </p:grpSpPr>
          <p:sp>
            <p:nvSpPr>
              <p:cNvPr id="80918" name="Rectangle 23"/>
              <p:cNvSpPr>
                <a:spLocks noChangeArrowheads="1"/>
              </p:cNvSpPr>
              <p:nvPr/>
            </p:nvSpPr>
            <p:spPr bwMode="auto">
              <a:xfrm>
                <a:off x="3954" y="2305"/>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19" name="Line 24"/>
              <p:cNvSpPr>
                <a:spLocks noChangeShapeType="1"/>
              </p:cNvSpPr>
              <p:nvPr/>
            </p:nvSpPr>
            <p:spPr bwMode="auto">
              <a:xfrm>
                <a:off x="4190" y="230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0" name="Line 25"/>
              <p:cNvSpPr>
                <a:spLocks noChangeShapeType="1"/>
              </p:cNvSpPr>
              <p:nvPr/>
            </p:nvSpPr>
            <p:spPr bwMode="auto">
              <a:xfrm>
                <a:off x="5000" y="230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1" name="Line 26"/>
              <p:cNvSpPr>
                <a:spLocks noChangeShapeType="1"/>
              </p:cNvSpPr>
              <p:nvPr/>
            </p:nvSpPr>
            <p:spPr bwMode="auto">
              <a:xfrm>
                <a:off x="4415" y="2301"/>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2" name="Line 27"/>
              <p:cNvSpPr>
                <a:spLocks noChangeShapeType="1"/>
              </p:cNvSpPr>
              <p:nvPr/>
            </p:nvSpPr>
            <p:spPr bwMode="auto">
              <a:xfrm>
                <a:off x="4782" y="2301"/>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23" name="Rectangle 28"/>
            <p:cNvSpPr>
              <a:spLocks noChangeArrowheads="1"/>
            </p:cNvSpPr>
            <p:nvPr/>
          </p:nvSpPr>
          <p:spPr bwMode="auto">
            <a:xfrm>
              <a:off x="3938" y="211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4" name="Rectangle 29"/>
            <p:cNvSpPr>
              <a:spLocks noChangeArrowheads="1"/>
            </p:cNvSpPr>
            <p:nvPr/>
          </p:nvSpPr>
          <p:spPr bwMode="auto">
            <a:xfrm>
              <a:off x="4986" y="212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5" name="Rectangle 30"/>
            <p:cNvSpPr>
              <a:spLocks noChangeArrowheads="1"/>
            </p:cNvSpPr>
            <p:nvPr/>
          </p:nvSpPr>
          <p:spPr bwMode="auto">
            <a:xfrm>
              <a:off x="4433" y="2096"/>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C</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30" name="Group 31"/>
            <p:cNvGrpSpPr/>
            <p:nvPr/>
          </p:nvGrpSpPr>
          <p:grpSpPr>
            <a:xfrm>
              <a:off x="1015" y="2105"/>
              <a:ext cx="1274" cy="274"/>
              <a:chOff x="1052" y="2308"/>
              <a:chExt cx="1274" cy="274"/>
            </a:xfrm>
          </p:grpSpPr>
          <p:sp>
            <p:nvSpPr>
              <p:cNvPr id="80927" name="Rectangle 32"/>
              <p:cNvSpPr>
                <a:spLocks noChangeArrowheads="1"/>
              </p:cNvSpPr>
              <p:nvPr/>
            </p:nvSpPr>
            <p:spPr bwMode="auto">
              <a:xfrm>
                <a:off x="1052" y="2312"/>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8" name="Line 33"/>
              <p:cNvSpPr>
                <a:spLocks noChangeShapeType="1"/>
              </p:cNvSpPr>
              <p:nvPr/>
            </p:nvSpPr>
            <p:spPr bwMode="auto">
              <a:xfrm>
                <a:off x="1288" y="2316"/>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29" name="Line 34"/>
              <p:cNvSpPr>
                <a:spLocks noChangeShapeType="1"/>
              </p:cNvSpPr>
              <p:nvPr/>
            </p:nvSpPr>
            <p:spPr bwMode="auto">
              <a:xfrm>
                <a:off x="2098" y="2316"/>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0" name="Line 35"/>
              <p:cNvSpPr>
                <a:spLocks noChangeShapeType="1"/>
              </p:cNvSpPr>
              <p:nvPr/>
            </p:nvSpPr>
            <p:spPr bwMode="auto">
              <a:xfrm>
                <a:off x="1513" y="2308"/>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1" name="Line 36"/>
              <p:cNvSpPr>
                <a:spLocks noChangeShapeType="1"/>
              </p:cNvSpPr>
              <p:nvPr/>
            </p:nvSpPr>
            <p:spPr bwMode="auto">
              <a:xfrm>
                <a:off x="1880" y="2308"/>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32" name="Rectangle 37"/>
            <p:cNvSpPr>
              <a:spLocks noChangeArrowheads="1"/>
            </p:cNvSpPr>
            <p:nvPr/>
          </p:nvSpPr>
          <p:spPr bwMode="auto">
            <a:xfrm>
              <a:off x="1036" y="2125"/>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3" name="Rectangle 38"/>
            <p:cNvSpPr>
              <a:spLocks noChangeArrowheads="1"/>
            </p:cNvSpPr>
            <p:nvPr/>
          </p:nvSpPr>
          <p:spPr bwMode="auto">
            <a:xfrm>
              <a:off x="2084" y="2131"/>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4" name="Rectangle 39"/>
            <p:cNvSpPr>
              <a:spLocks noChangeArrowheads="1"/>
            </p:cNvSpPr>
            <p:nvPr/>
          </p:nvSpPr>
          <p:spPr bwMode="auto">
            <a:xfrm>
              <a:off x="1531" y="2103"/>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B</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34" name="Group 40"/>
            <p:cNvGrpSpPr/>
            <p:nvPr/>
          </p:nvGrpSpPr>
          <p:grpSpPr>
            <a:xfrm>
              <a:off x="1721" y="2630"/>
              <a:ext cx="1274" cy="274"/>
              <a:chOff x="1758" y="2833"/>
              <a:chExt cx="1274" cy="274"/>
            </a:xfrm>
          </p:grpSpPr>
          <p:sp>
            <p:nvSpPr>
              <p:cNvPr id="80936" name="Rectangle 41"/>
              <p:cNvSpPr>
                <a:spLocks noChangeArrowheads="1"/>
              </p:cNvSpPr>
              <p:nvPr/>
            </p:nvSpPr>
            <p:spPr bwMode="auto">
              <a:xfrm>
                <a:off x="1758" y="2837"/>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7" name="Line 42"/>
              <p:cNvSpPr>
                <a:spLocks noChangeShapeType="1"/>
              </p:cNvSpPr>
              <p:nvPr/>
            </p:nvSpPr>
            <p:spPr bwMode="auto">
              <a:xfrm>
                <a:off x="1994" y="2841"/>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8" name="Line 43"/>
              <p:cNvSpPr>
                <a:spLocks noChangeShapeType="1"/>
              </p:cNvSpPr>
              <p:nvPr/>
            </p:nvSpPr>
            <p:spPr bwMode="auto">
              <a:xfrm>
                <a:off x="2804" y="2841"/>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39" name="Line 44"/>
              <p:cNvSpPr>
                <a:spLocks noChangeShapeType="1"/>
              </p:cNvSpPr>
              <p:nvPr/>
            </p:nvSpPr>
            <p:spPr bwMode="auto">
              <a:xfrm>
                <a:off x="2219" y="2833"/>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0" name="Line 45"/>
              <p:cNvSpPr>
                <a:spLocks noChangeShapeType="1"/>
              </p:cNvSpPr>
              <p:nvPr/>
            </p:nvSpPr>
            <p:spPr bwMode="auto">
              <a:xfrm>
                <a:off x="2586" y="2833"/>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41" name="Rectangle 46"/>
            <p:cNvSpPr>
              <a:spLocks noChangeArrowheads="1"/>
            </p:cNvSpPr>
            <p:nvPr/>
          </p:nvSpPr>
          <p:spPr bwMode="auto">
            <a:xfrm>
              <a:off x="1742" y="2650"/>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2" name="Rectangle 47"/>
            <p:cNvSpPr>
              <a:spLocks noChangeArrowheads="1"/>
            </p:cNvSpPr>
            <p:nvPr/>
          </p:nvSpPr>
          <p:spPr bwMode="auto">
            <a:xfrm>
              <a:off x="2790" y="2656"/>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3" name="Rectangle 48"/>
            <p:cNvSpPr>
              <a:spLocks noChangeArrowheads="1"/>
            </p:cNvSpPr>
            <p:nvPr/>
          </p:nvSpPr>
          <p:spPr bwMode="auto">
            <a:xfrm>
              <a:off x="2237" y="2628"/>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E</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38" name="Group 49"/>
            <p:cNvGrpSpPr/>
            <p:nvPr/>
          </p:nvGrpSpPr>
          <p:grpSpPr>
            <a:xfrm>
              <a:off x="3198" y="2623"/>
              <a:ext cx="1274" cy="274"/>
              <a:chOff x="3235" y="2826"/>
              <a:chExt cx="1274" cy="274"/>
            </a:xfrm>
          </p:grpSpPr>
          <p:sp>
            <p:nvSpPr>
              <p:cNvPr id="80945" name="Rectangle 50"/>
              <p:cNvSpPr>
                <a:spLocks noChangeArrowheads="1"/>
              </p:cNvSpPr>
              <p:nvPr/>
            </p:nvSpPr>
            <p:spPr bwMode="auto">
              <a:xfrm>
                <a:off x="3235" y="2830"/>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6" name="Line 51"/>
              <p:cNvSpPr>
                <a:spLocks noChangeShapeType="1"/>
              </p:cNvSpPr>
              <p:nvPr/>
            </p:nvSpPr>
            <p:spPr bwMode="auto">
              <a:xfrm>
                <a:off x="3471" y="2834"/>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7" name="Line 52"/>
              <p:cNvSpPr>
                <a:spLocks noChangeShapeType="1"/>
              </p:cNvSpPr>
              <p:nvPr/>
            </p:nvSpPr>
            <p:spPr bwMode="auto">
              <a:xfrm>
                <a:off x="4281" y="2834"/>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8" name="Line 53"/>
              <p:cNvSpPr>
                <a:spLocks noChangeShapeType="1"/>
              </p:cNvSpPr>
              <p:nvPr/>
            </p:nvSpPr>
            <p:spPr bwMode="auto">
              <a:xfrm>
                <a:off x="3696" y="2826"/>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49" name="Line 54"/>
              <p:cNvSpPr>
                <a:spLocks noChangeShapeType="1"/>
              </p:cNvSpPr>
              <p:nvPr/>
            </p:nvSpPr>
            <p:spPr bwMode="auto">
              <a:xfrm>
                <a:off x="4063" y="2826"/>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50" name="Rectangle 55"/>
            <p:cNvSpPr>
              <a:spLocks noChangeArrowheads="1"/>
            </p:cNvSpPr>
            <p:nvPr/>
          </p:nvSpPr>
          <p:spPr bwMode="auto">
            <a:xfrm>
              <a:off x="3219" y="2643"/>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1" name="Rectangle 56"/>
            <p:cNvSpPr>
              <a:spLocks noChangeArrowheads="1"/>
            </p:cNvSpPr>
            <p:nvPr/>
          </p:nvSpPr>
          <p:spPr bwMode="auto">
            <a:xfrm>
              <a:off x="4267" y="2649"/>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2" name="Rectangle 57"/>
            <p:cNvSpPr>
              <a:spLocks noChangeArrowheads="1"/>
            </p:cNvSpPr>
            <p:nvPr/>
          </p:nvSpPr>
          <p:spPr bwMode="auto">
            <a:xfrm>
              <a:off x="3714" y="2621"/>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F</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42" name="Group 58"/>
            <p:cNvGrpSpPr/>
            <p:nvPr/>
          </p:nvGrpSpPr>
          <p:grpSpPr>
            <a:xfrm>
              <a:off x="4653" y="2608"/>
              <a:ext cx="992" cy="274"/>
              <a:chOff x="4690" y="2811"/>
              <a:chExt cx="1274" cy="274"/>
            </a:xfrm>
          </p:grpSpPr>
          <p:sp>
            <p:nvSpPr>
              <p:cNvPr id="80954" name="Rectangle 59"/>
              <p:cNvSpPr>
                <a:spLocks noChangeArrowheads="1"/>
              </p:cNvSpPr>
              <p:nvPr/>
            </p:nvSpPr>
            <p:spPr bwMode="auto">
              <a:xfrm>
                <a:off x="4690" y="2815"/>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5" name="Line 60"/>
              <p:cNvSpPr>
                <a:spLocks noChangeShapeType="1"/>
              </p:cNvSpPr>
              <p:nvPr/>
            </p:nvSpPr>
            <p:spPr bwMode="auto">
              <a:xfrm>
                <a:off x="4926" y="281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6" name="Line 61"/>
              <p:cNvSpPr>
                <a:spLocks noChangeShapeType="1"/>
              </p:cNvSpPr>
              <p:nvPr/>
            </p:nvSpPr>
            <p:spPr bwMode="auto">
              <a:xfrm>
                <a:off x="5735" y="281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7" name="Line 62"/>
              <p:cNvSpPr>
                <a:spLocks noChangeShapeType="1"/>
              </p:cNvSpPr>
              <p:nvPr/>
            </p:nvSpPr>
            <p:spPr bwMode="auto">
              <a:xfrm>
                <a:off x="5151" y="2811"/>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58" name="Line 63"/>
              <p:cNvSpPr>
                <a:spLocks noChangeShapeType="1"/>
              </p:cNvSpPr>
              <p:nvPr/>
            </p:nvSpPr>
            <p:spPr bwMode="auto">
              <a:xfrm>
                <a:off x="5518" y="2811"/>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59" name="Rectangle 64"/>
            <p:cNvSpPr>
              <a:spLocks noChangeArrowheads="1"/>
            </p:cNvSpPr>
            <p:nvPr/>
          </p:nvSpPr>
          <p:spPr bwMode="auto">
            <a:xfrm>
              <a:off x="4674" y="262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0" name="Rectangle 65"/>
            <p:cNvSpPr>
              <a:spLocks noChangeArrowheads="1"/>
            </p:cNvSpPr>
            <p:nvPr/>
          </p:nvSpPr>
          <p:spPr bwMode="auto">
            <a:xfrm>
              <a:off x="5472" y="2605"/>
              <a:ext cx="1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1" name="Rectangle 66"/>
            <p:cNvSpPr>
              <a:spLocks noChangeArrowheads="1"/>
            </p:cNvSpPr>
            <p:nvPr/>
          </p:nvSpPr>
          <p:spPr bwMode="auto">
            <a:xfrm>
              <a:off x="5034" y="2606"/>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G</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46" name="Group 67"/>
            <p:cNvGrpSpPr/>
            <p:nvPr/>
          </p:nvGrpSpPr>
          <p:grpSpPr>
            <a:xfrm>
              <a:off x="281" y="2631"/>
              <a:ext cx="1274" cy="274"/>
              <a:chOff x="318" y="2834"/>
              <a:chExt cx="1274" cy="274"/>
            </a:xfrm>
          </p:grpSpPr>
          <p:sp>
            <p:nvSpPr>
              <p:cNvPr id="80963" name="Rectangle 68"/>
              <p:cNvSpPr>
                <a:spLocks noChangeArrowheads="1"/>
              </p:cNvSpPr>
              <p:nvPr/>
            </p:nvSpPr>
            <p:spPr bwMode="auto">
              <a:xfrm>
                <a:off x="318" y="2838"/>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4" name="Line 69"/>
              <p:cNvSpPr>
                <a:spLocks noChangeShapeType="1"/>
              </p:cNvSpPr>
              <p:nvPr/>
            </p:nvSpPr>
            <p:spPr bwMode="auto">
              <a:xfrm>
                <a:off x="554" y="2842"/>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5" name="Line 70"/>
              <p:cNvSpPr>
                <a:spLocks noChangeShapeType="1"/>
              </p:cNvSpPr>
              <p:nvPr/>
            </p:nvSpPr>
            <p:spPr bwMode="auto">
              <a:xfrm>
                <a:off x="1364" y="2842"/>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6" name="Line 71"/>
              <p:cNvSpPr>
                <a:spLocks noChangeShapeType="1"/>
              </p:cNvSpPr>
              <p:nvPr/>
            </p:nvSpPr>
            <p:spPr bwMode="auto">
              <a:xfrm>
                <a:off x="779" y="2834"/>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7" name="Line 72"/>
              <p:cNvSpPr>
                <a:spLocks noChangeShapeType="1"/>
              </p:cNvSpPr>
              <p:nvPr/>
            </p:nvSpPr>
            <p:spPr bwMode="auto">
              <a:xfrm>
                <a:off x="1146" y="2834"/>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68" name="Rectangle 73"/>
            <p:cNvSpPr>
              <a:spLocks noChangeArrowheads="1"/>
            </p:cNvSpPr>
            <p:nvPr/>
          </p:nvSpPr>
          <p:spPr bwMode="auto">
            <a:xfrm>
              <a:off x="302" y="2651"/>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69" name="Rectangle 74"/>
            <p:cNvSpPr>
              <a:spLocks noChangeArrowheads="1"/>
            </p:cNvSpPr>
            <p:nvPr/>
          </p:nvSpPr>
          <p:spPr bwMode="auto">
            <a:xfrm>
              <a:off x="1350" y="2657"/>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0" name="Rectangle 75"/>
            <p:cNvSpPr>
              <a:spLocks noChangeArrowheads="1"/>
            </p:cNvSpPr>
            <p:nvPr/>
          </p:nvSpPr>
          <p:spPr bwMode="auto">
            <a:xfrm>
              <a:off x="797" y="2629"/>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D</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50" name="Group 76"/>
            <p:cNvGrpSpPr/>
            <p:nvPr/>
          </p:nvGrpSpPr>
          <p:grpSpPr>
            <a:xfrm>
              <a:off x="1579" y="3207"/>
              <a:ext cx="1274" cy="274"/>
              <a:chOff x="1616" y="3410"/>
              <a:chExt cx="1274" cy="274"/>
            </a:xfrm>
          </p:grpSpPr>
          <p:sp>
            <p:nvSpPr>
              <p:cNvPr id="80972" name="Rectangle 77"/>
              <p:cNvSpPr>
                <a:spLocks noChangeArrowheads="1"/>
              </p:cNvSpPr>
              <p:nvPr/>
            </p:nvSpPr>
            <p:spPr bwMode="auto">
              <a:xfrm>
                <a:off x="1616" y="3414"/>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3" name="Line 78"/>
              <p:cNvSpPr>
                <a:spLocks noChangeShapeType="1"/>
              </p:cNvSpPr>
              <p:nvPr/>
            </p:nvSpPr>
            <p:spPr bwMode="auto">
              <a:xfrm>
                <a:off x="1852" y="3418"/>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4" name="Line 79"/>
              <p:cNvSpPr>
                <a:spLocks noChangeShapeType="1"/>
              </p:cNvSpPr>
              <p:nvPr/>
            </p:nvSpPr>
            <p:spPr bwMode="auto">
              <a:xfrm>
                <a:off x="2662" y="3418"/>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5" name="Line 80"/>
              <p:cNvSpPr>
                <a:spLocks noChangeShapeType="1"/>
              </p:cNvSpPr>
              <p:nvPr/>
            </p:nvSpPr>
            <p:spPr bwMode="auto">
              <a:xfrm>
                <a:off x="2077" y="3410"/>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6" name="Line 81"/>
              <p:cNvSpPr>
                <a:spLocks noChangeShapeType="1"/>
              </p:cNvSpPr>
              <p:nvPr/>
            </p:nvSpPr>
            <p:spPr bwMode="auto">
              <a:xfrm>
                <a:off x="2444" y="3410"/>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77" name="Rectangle 82"/>
            <p:cNvSpPr>
              <a:spLocks noChangeArrowheads="1"/>
            </p:cNvSpPr>
            <p:nvPr/>
          </p:nvSpPr>
          <p:spPr bwMode="auto">
            <a:xfrm>
              <a:off x="1600" y="3227"/>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8" name="Rectangle 83"/>
            <p:cNvSpPr>
              <a:spLocks noChangeArrowheads="1"/>
            </p:cNvSpPr>
            <p:nvPr/>
          </p:nvSpPr>
          <p:spPr bwMode="auto">
            <a:xfrm>
              <a:off x="2648" y="3233"/>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79" name="Rectangle 84"/>
            <p:cNvSpPr>
              <a:spLocks noChangeArrowheads="1"/>
            </p:cNvSpPr>
            <p:nvPr/>
          </p:nvSpPr>
          <p:spPr bwMode="auto">
            <a:xfrm>
              <a:off x="2148" y="3205"/>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I</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84054" name="Group 85"/>
            <p:cNvGrpSpPr/>
            <p:nvPr/>
          </p:nvGrpSpPr>
          <p:grpSpPr>
            <a:xfrm>
              <a:off x="249" y="3208"/>
              <a:ext cx="1111" cy="274"/>
              <a:chOff x="78" y="3411"/>
              <a:chExt cx="1274" cy="274"/>
            </a:xfrm>
          </p:grpSpPr>
          <p:sp>
            <p:nvSpPr>
              <p:cNvPr id="80981" name="Rectangle 86"/>
              <p:cNvSpPr>
                <a:spLocks noChangeArrowheads="1"/>
              </p:cNvSpPr>
              <p:nvPr/>
            </p:nvSpPr>
            <p:spPr bwMode="auto">
              <a:xfrm>
                <a:off x="78" y="3415"/>
                <a:ext cx="1274" cy="27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2" name="Line 87"/>
              <p:cNvSpPr>
                <a:spLocks noChangeShapeType="1"/>
              </p:cNvSpPr>
              <p:nvPr/>
            </p:nvSpPr>
            <p:spPr bwMode="auto">
              <a:xfrm>
                <a:off x="314" y="341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3" name="Line 88"/>
              <p:cNvSpPr>
                <a:spLocks noChangeShapeType="1"/>
              </p:cNvSpPr>
              <p:nvPr/>
            </p:nvSpPr>
            <p:spPr bwMode="auto">
              <a:xfrm>
                <a:off x="1124" y="3419"/>
                <a:ext cx="0"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4" name="Line 89"/>
              <p:cNvSpPr>
                <a:spLocks noChangeShapeType="1"/>
              </p:cNvSpPr>
              <p:nvPr/>
            </p:nvSpPr>
            <p:spPr bwMode="auto">
              <a:xfrm>
                <a:off x="539" y="3411"/>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5" name="Line 90"/>
              <p:cNvSpPr>
                <a:spLocks noChangeShapeType="1"/>
              </p:cNvSpPr>
              <p:nvPr/>
            </p:nvSpPr>
            <p:spPr bwMode="auto">
              <a:xfrm>
                <a:off x="906" y="3411"/>
                <a:ext cx="0"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0986" name="Rectangle 91"/>
            <p:cNvSpPr>
              <a:spLocks noChangeArrowheads="1"/>
            </p:cNvSpPr>
            <p:nvPr/>
          </p:nvSpPr>
          <p:spPr bwMode="auto">
            <a:xfrm>
              <a:off x="263" y="3199"/>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7" name="Rectangle 92"/>
            <p:cNvSpPr>
              <a:spLocks noChangeArrowheads="1"/>
            </p:cNvSpPr>
            <p:nvPr/>
          </p:nvSpPr>
          <p:spPr bwMode="auto">
            <a:xfrm>
              <a:off x="1176" y="319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88" name="Rectangle 93"/>
            <p:cNvSpPr>
              <a:spLocks noChangeArrowheads="1"/>
            </p:cNvSpPr>
            <p:nvPr/>
          </p:nvSpPr>
          <p:spPr bwMode="auto">
            <a:xfrm>
              <a:off x="672" y="3187"/>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rPr>
                <a:t>H</a:t>
              </a:r>
              <a:endParaRPr kumimoji="0" lang="en-US" altLang="zh-TW" sz="24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80989" name="Line 94"/>
            <p:cNvSpPr>
              <a:spLocks noChangeShapeType="1"/>
            </p:cNvSpPr>
            <p:nvPr/>
          </p:nvSpPr>
          <p:spPr bwMode="auto">
            <a:xfrm flipH="1">
              <a:off x="2041" y="1747"/>
              <a:ext cx="787" cy="33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0" name="Line 95"/>
            <p:cNvSpPr>
              <a:spLocks noChangeShapeType="1"/>
            </p:cNvSpPr>
            <p:nvPr/>
          </p:nvSpPr>
          <p:spPr bwMode="auto">
            <a:xfrm>
              <a:off x="3435" y="1754"/>
              <a:ext cx="833" cy="32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1" name="Line 96"/>
            <p:cNvSpPr>
              <a:spLocks noChangeShapeType="1"/>
            </p:cNvSpPr>
            <p:nvPr/>
          </p:nvSpPr>
          <p:spPr bwMode="auto">
            <a:xfrm flipH="1">
              <a:off x="953" y="2272"/>
              <a:ext cx="405" cy="33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2" name="Line 97"/>
            <p:cNvSpPr>
              <a:spLocks noChangeShapeType="1"/>
            </p:cNvSpPr>
            <p:nvPr/>
          </p:nvSpPr>
          <p:spPr bwMode="auto">
            <a:xfrm>
              <a:off x="1951" y="2272"/>
              <a:ext cx="390" cy="34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3" name="Line 98"/>
            <p:cNvSpPr>
              <a:spLocks noChangeShapeType="1"/>
            </p:cNvSpPr>
            <p:nvPr/>
          </p:nvSpPr>
          <p:spPr bwMode="auto">
            <a:xfrm flipH="1">
              <a:off x="3870" y="2265"/>
              <a:ext cx="398" cy="33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4" name="Line 99"/>
            <p:cNvSpPr>
              <a:spLocks noChangeShapeType="1"/>
            </p:cNvSpPr>
            <p:nvPr/>
          </p:nvSpPr>
          <p:spPr bwMode="auto">
            <a:xfrm>
              <a:off x="4860" y="2280"/>
              <a:ext cx="413" cy="31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5" name="Line 100"/>
            <p:cNvSpPr>
              <a:spLocks noChangeShapeType="1"/>
            </p:cNvSpPr>
            <p:nvPr/>
          </p:nvSpPr>
          <p:spPr bwMode="auto">
            <a:xfrm flipH="1">
              <a:off x="524" y="2820"/>
              <a:ext cx="114" cy="40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6" name="Line 101"/>
            <p:cNvSpPr>
              <a:spLocks noChangeShapeType="1"/>
            </p:cNvSpPr>
            <p:nvPr/>
          </p:nvSpPr>
          <p:spPr bwMode="auto">
            <a:xfrm>
              <a:off x="1231" y="2812"/>
              <a:ext cx="652" cy="3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 name="Group 102"/>
          <p:cNvGrpSpPr/>
          <p:nvPr/>
        </p:nvGrpSpPr>
        <p:grpSpPr>
          <a:xfrm>
            <a:off x="1604963" y="3738563"/>
            <a:ext cx="6242050" cy="2668587"/>
            <a:chOff x="1006" y="1919"/>
            <a:chExt cx="3932" cy="1681"/>
          </a:xfrm>
        </p:grpSpPr>
        <p:sp>
          <p:nvSpPr>
            <p:cNvPr id="80998" name="Line 103"/>
            <p:cNvSpPr>
              <a:spLocks noChangeShapeType="1"/>
            </p:cNvSpPr>
            <p:nvPr/>
          </p:nvSpPr>
          <p:spPr bwMode="auto">
            <a:xfrm>
              <a:off x="1079" y="3356"/>
              <a:ext cx="0" cy="24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0999" name="Line 104"/>
            <p:cNvSpPr>
              <a:spLocks noChangeShapeType="1"/>
            </p:cNvSpPr>
            <p:nvPr/>
          </p:nvSpPr>
          <p:spPr bwMode="auto">
            <a:xfrm>
              <a:off x="1089" y="3599"/>
              <a:ext cx="303" cy="1"/>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0" name="Line 105"/>
            <p:cNvSpPr>
              <a:spLocks noChangeShapeType="1"/>
            </p:cNvSpPr>
            <p:nvPr/>
          </p:nvSpPr>
          <p:spPr bwMode="auto">
            <a:xfrm flipH="1" flipV="1">
              <a:off x="1388" y="3157"/>
              <a:ext cx="1" cy="422"/>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1" name="Line 106"/>
            <p:cNvSpPr>
              <a:spLocks noChangeShapeType="1"/>
            </p:cNvSpPr>
            <p:nvPr/>
          </p:nvSpPr>
          <p:spPr bwMode="auto">
            <a:xfrm>
              <a:off x="1006" y="2940"/>
              <a:ext cx="382" cy="217"/>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2" name="Line 107"/>
            <p:cNvSpPr>
              <a:spLocks noChangeShapeType="1"/>
            </p:cNvSpPr>
            <p:nvPr/>
          </p:nvSpPr>
          <p:spPr bwMode="auto">
            <a:xfrm>
              <a:off x="1936" y="3375"/>
              <a:ext cx="0" cy="21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3" name="Line 108"/>
            <p:cNvSpPr>
              <a:spLocks noChangeShapeType="1"/>
            </p:cNvSpPr>
            <p:nvPr/>
          </p:nvSpPr>
          <p:spPr bwMode="auto">
            <a:xfrm>
              <a:off x="1463" y="3592"/>
              <a:ext cx="466"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4" name="Line 109"/>
            <p:cNvSpPr>
              <a:spLocks noChangeShapeType="1"/>
            </p:cNvSpPr>
            <p:nvPr/>
          </p:nvSpPr>
          <p:spPr bwMode="auto">
            <a:xfrm>
              <a:off x="1463" y="2977"/>
              <a:ext cx="0" cy="615"/>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5" name="Line 110"/>
            <p:cNvSpPr>
              <a:spLocks noChangeShapeType="1"/>
            </p:cNvSpPr>
            <p:nvPr/>
          </p:nvSpPr>
          <p:spPr bwMode="auto">
            <a:xfrm>
              <a:off x="1590" y="2430"/>
              <a:ext cx="1" cy="675"/>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6" name="Line 111"/>
            <p:cNvSpPr>
              <a:spLocks noChangeShapeType="1"/>
            </p:cNvSpPr>
            <p:nvPr/>
          </p:nvSpPr>
          <p:spPr bwMode="auto">
            <a:xfrm>
              <a:off x="1591" y="3097"/>
              <a:ext cx="1372"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7" name="Line 112"/>
            <p:cNvSpPr>
              <a:spLocks noChangeShapeType="1"/>
            </p:cNvSpPr>
            <p:nvPr/>
          </p:nvSpPr>
          <p:spPr bwMode="auto">
            <a:xfrm>
              <a:off x="2963" y="3105"/>
              <a:ext cx="0" cy="495"/>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8" name="Line 113"/>
            <p:cNvSpPr>
              <a:spLocks noChangeShapeType="1"/>
            </p:cNvSpPr>
            <p:nvPr/>
          </p:nvSpPr>
          <p:spPr bwMode="auto">
            <a:xfrm>
              <a:off x="2513" y="3600"/>
              <a:ext cx="443"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09" name="Line 114"/>
            <p:cNvSpPr>
              <a:spLocks noChangeShapeType="1"/>
            </p:cNvSpPr>
            <p:nvPr/>
          </p:nvSpPr>
          <p:spPr bwMode="auto">
            <a:xfrm>
              <a:off x="2513" y="3375"/>
              <a:ext cx="0" cy="21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0" name="Line 115"/>
            <p:cNvSpPr>
              <a:spLocks noChangeShapeType="1"/>
            </p:cNvSpPr>
            <p:nvPr/>
          </p:nvSpPr>
          <p:spPr bwMode="auto">
            <a:xfrm>
              <a:off x="2063" y="2797"/>
              <a:ext cx="8" cy="218"/>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1" name="Line 116"/>
            <p:cNvSpPr>
              <a:spLocks noChangeShapeType="1"/>
            </p:cNvSpPr>
            <p:nvPr/>
          </p:nvSpPr>
          <p:spPr bwMode="auto">
            <a:xfrm>
              <a:off x="1666" y="3022"/>
              <a:ext cx="390"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2" name="Line 117"/>
            <p:cNvSpPr>
              <a:spLocks noChangeShapeType="1"/>
            </p:cNvSpPr>
            <p:nvPr/>
          </p:nvSpPr>
          <p:spPr bwMode="auto">
            <a:xfrm>
              <a:off x="1666" y="2430"/>
              <a:ext cx="0" cy="592"/>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3" name="Line 118"/>
            <p:cNvSpPr>
              <a:spLocks noChangeShapeType="1"/>
            </p:cNvSpPr>
            <p:nvPr/>
          </p:nvSpPr>
          <p:spPr bwMode="auto">
            <a:xfrm>
              <a:off x="3523" y="2765"/>
              <a:ext cx="8" cy="218"/>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4" name="Line 119"/>
            <p:cNvSpPr>
              <a:spLocks noChangeShapeType="1"/>
            </p:cNvSpPr>
            <p:nvPr/>
          </p:nvSpPr>
          <p:spPr bwMode="auto">
            <a:xfrm>
              <a:off x="3126" y="2990"/>
              <a:ext cx="390"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5" name="Line 120"/>
            <p:cNvSpPr>
              <a:spLocks noChangeShapeType="1"/>
            </p:cNvSpPr>
            <p:nvPr/>
          </p:nvSpPr>
          <p:spPr bwMode="auto">
            <a:xfrm flipH="1">
              <a:off x="3126" y="1919"/>
              <a:ext cx="3" cy="1071"/>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6" name="Line 121"/>
            <p:cNvSpPr>
              <a:spLocks noChangeShapeType="1"/>
            </p:cNvSpPr>
            <p:nvPr/>
          </p:nvSpPr>
          <p:spPr bwMode="auto">
            <a:xfrm>
              <a:off x="4929" y="2752"/>
              <a:ext cx="8" cy="218"/>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7" name="Line 122"/>
            <p:cNvSpPr>
              <a:spLocks noChangeShapeType="1"/>
            </p:cNvSpPr>
            <p:nvPr/>
          </p:nvSpPr>
          <p:spPr bwMode="auto">
            <a:xfrm>
              <a:off x="4596" y="2968"/>
              <a:ext cx="342" cy="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8" name="Line 123"/>
            <p:cNvSpPr>
              <a:spLocks noChangeShapeType="1"/>
            </p:cNvSpPr>
            <p:nvPr/>
          </p:nvSpPr>
          <p:spPr bwMode="auto">
            <a:xfrm flipH="1">
              <a:off x="4589" y="2407"/>
              <a:ext cx="1" cy="561"/>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19" name="Line 124"/>
            <p:cNvSpPr>
              <a:spLocks noChangeShapeType="1"/>
            </p:cNvSpPr>
            <p:nvPr/>
          </p:nvSpPr>
          <p:spPr bwMode="auto">
            <a:xfrm>
              <a:off x="3054" y="1927"/>
              <a:ext cx="5" cy="1056"/>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0" name="Line 125"/>
            <p:cNvSpPr>
              <a:spLocks noChangeShapeType="1"/>
            </p:cNvSpPr>
            <p:nvPr/>
          </p:nvSpPr>
          <p:spPr bwMode="auto">
            <a:xfrm>
              <a:off x="2661" y="2983"/>
              <a:ext cx="385" cy="2"/>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1" name="Line 126"/>
            <p:cNvSpPr>
              <a:spLocks noChangeShapeType="1"/>
            </p:cNvSpPr>
            <p:nvPr/>
          </p:nvSpPr>
          <p:spPr bwMode="auto">
            <a:xfrm>
              <a:off x="2661" y="2758"/>
              <a:ext cx="0" cy="21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2" name="Line 127"/>
            <p:cNvSpPr>
              <a:spLocks noChangeShapeType="1"/>
            </p:cNvSpPr>
            <p:nvPr/>
          </p:nvSpPr>
          <p:spPr bwMode="auto">
            <a:xfrm flipH="1">
              <a:off x="4529" y="2407"/>
              <a:ext cx="1" cy="568"/>
            </a:xfrm>
            <a:prstGeom prst="line">
              <a:avLst/>
            </a:prstGeom>
            <a:noFill/>
            <a:ln w="25400">
              <a:solidFill>
                <a:schemeClr val="tx2"/>
              </a:solidFill>
              <a:prstDash val="sysDot"/>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3" name="Line 128"/>
            <p:cNvSpPr>
              <a:spLocks noChangeShapeType="1"/>
            </p:cNvSpPr>
            <p:nvPr/>
          </p:nvSpPr>
          <p:spPr bwMode="auto">
            <a:xfrm>
              <a:off x="4139" y="2975"/>
              <a:ext cx="391" cy="2"/>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4" name="Line 129"/>
            <p:cNvSpPr>
              <a:spLocks noChangeShapeType="1"/>
            </p:cNvSpPr>
            <p:nvPr/>
          </p:nvSpPr>
          <p:spPr bwMode="auto">
            <a:xfrm>
              <a:off x="4139" y="2750"/>
              <a:ext cx="0" cy="210"/>
            </a:xfrm>
            <a:prstGeom prst="line">
              <a:avLst/>
            </a:prstGeom>
            <a:noFill/>
            <a:ln w="25400">
              <a:solidFill>
                <a:schemeClr val="tx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9394" name="Text Box 130"/>
          <p:cNvSpPr txBox="1">
            <a:spLocks noChangeArrowheads="1"/>
          </p:cNvSpPr>
          <p:nvPr/>
        </p:nvSpPr>
        <p:spPr bwMode="auto">
          <a:xfrm>
            <a:off x="547688" y="1428750"/>
            <a:ext cx="7543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accent2"/>
                </a:solidFill>
                <a:effectLst/>
                <a:uLnTx/>
                <a:uFillTx/>
                <a:latin typeface="+mn-lt"/>
                <a:ea typeface="+mn-ea"/>
                <a:cs typeface="+mn-ea"/>
                <a:sym typeface="+mn-lt"/>
              </a:rPr>
              <a:t>注：此图中序遍历结果为</a:t>
            </a:r>
            <a:r>
              <a:rPr kumimoji="0" lang="zh-TW" altLang="en-US" sz="2400" b="0" i="0" u="none" strike="noStrike" kern="1200" cap="none" spc="0" normalizeH="0" baseline="0" noProof="0">
                <a:ln>
                  <a:noFill/>
                </a:ln>
                <a:solidFill>
                  <a:schemeClr val="accent2"/>
                </a:solidFill>
                <a:effectLst/>
                <a:uLnTx/>
                <a:uFillTx/>
                <a:latin typeface="+mn-lt"/>
                <a:ea typeface="+mn-ea"/>
                <a:cs typeface="+mn-ea"/>
                <a:sym typeface="+mn-lt"/>
              </a:rPr>
              <a:t>:  </a:t>
            </a:r>
            <a:r>
              <a:rPr kumimoji="0" lang="en-US" altLang="zh-TW" sz="2400" b="0" i="0" u="none" strike="noStrike" kern="1200" cap="none" spc="0" normalizeH="0" baseline="0" noProof="0">
                <a:ln>
                  <a:noFill/>
                </a:ln>
                <a:solidFill>
                  <a:srgbClr val="FF3300"/>
                </a:solidFill>
                <a:effectLst/>
                <a:uLnTx/>
                <a:uFillTx/>
                <a:latin typeface="+mn-lt"/>
                <a:ea typeface="+mn-ea"/>
                <a:cs typeface="+mn-ea"/>
                <a:sym typeface="+mn-lt"/>
              </a:rPr>
              <a:t>H</a:t>
            </a:r>
            <a:r>
              <a:rPr kumimoji="0" lang="en-US" altLang="zh-TW" sz="2400" b="0" i="0" u="none" strike="noStrike" kern="1200" cap="none" spc="0" normalizeH="0" baseline="0" noProof="0">
                <a:ln>
                  <a:noFill/>
                </a:ln>
                <a:solidFill>
                  <a:schemeClr val="accent2"/>
                </a:solidFill>
                <a:effectLst/>
                <a:uLnTx/>
                <a:uFillTx/>
                <a:latin typeface="+mn-lt"/>
                <a:ea typeface="+mn-ea"/>
                <a:cs typeface="+mn-ea"/>
                <a:sym typeface="+mn-lt"/>
              </a:rPr>
              <a:t>, D, I, B, E, A, F, C, </a:t>
            </a:r>
            <a:r>
              <a:rPr kumimoji="0" lang="en-US" altLang="zh-TW" sz="2400" b="0" i="0" u="none" strike="noStrike" kern="1200" cap="none" spc="0" normalizeH="0" baseline="0" noProof="0">
                <a:ln>
                  <a:noFill/>
                </a:ln>
                <a:solidFill>
                  <a:srgbClr val="FF3300"/>
                </a:solidFill>
                <a:effectLst/>
                <a:uLnTx/>
                <a:uFillTx/>
                <a:latin typeface="+mn-lt"/>
                <a:ea typeface="+mn-ea"/>
                <a:cs typeface="+mn-ea"/>
                <a:sym typeface="+mn-lt"/>
              </a:rPr>
              <a:t>G</a:t>
            </a:r>
            <a:endParaRPr kumimoji="0" lang="en-US" altLang="zh-TW" sz="2400" b="0" i="0" u="none" strike="noStrike" kern="1200" cap="none" spc="0" normalizeH="0" baseline="0" noProof="0">
              <a:ln>
                <a:noFill/>
              </a:ln>
              <a:solidFill>
                <a:srgbClr val="FF3300"/>
              </a:solidFill>
              <a:effectLst/>
              <a:uLnTx/>
              <a:uFillTx/>
              <a:latin typeface="+mn-lt"/>
              <a:ea typeface="+mn-ea"/>
              <a:cs typeface="+mn-ea"/>
              <a:sym typeface="+mn-lt"/>
            </a:endParaRPr>
          </a:p>
        </p:txBody>
      </p:sp>
      <p:grpSp>
        <p:nvGrpSpPr>
          <p:cNvPr id="15" name="Group 132"/>
          <p:cNvGrpSpPr/>
          <p:nvPr/>
        </p:nvGrpSpPr>
        <p:grpSpPr>
          <a:xfrm>
            <a:off x="2405063" y="2222500"/>
            <a:ext cx="4003675" cy="981075"/>
            <a:chOff x="1510" y="964"/>
            <a:chExt cx="2522" cy="618"/>
          </a:xfrm>
        </p:grpSpPr>
        <p:grpSp>
          <p:nvGrpSpPr>
            <p:cNvPr id="83979" name="Group 133"/>
            <p:cNvGrpSpPr/>
            <p:nvPr/>
          </p:nvGrpSpPr>
          <p:grpSpPr>
            <a:xfrm>
              <a:off x="2487" y="1042"/>
              <a:ext cx="1274" cy="274"/>
              <a:chOff x="2524" y="1245"/>
              <a:chExt cx="1274" cy="274"/>
            </a:xfrm>
          </p:grpSpPr>
          <p:sp>
            <p:nvSpPr>
              <p:cNvPr id="81028" name="Rectangle 134"/>
              <p:cNvSpPr>
                <a:spLocks noChangeArrowheads="1"/>
              </p:cNvSpPr>
              <p:nvPr/>
            </p:nvSpPr>
            <p:spPr bwMode="auto">
              <a:xfrm>
                <a:off x="2524" y="1249"/>
                <a:ext cx="1274" cy="270"/>
              </a:xfrm>
              <a:prstGeom prst="rect">
                <a:avLst/>
              </a:prstGeom>
              <a:noFill/>
              <a:ln w="127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29" name="Line 135"/>
              <p:cNvSpPr>
                <a:spLocks noChangeShapeType="1"/>
              </p:cNvSpPr>
              <p:nvPr/>
            </p:nvSpPr>
            <p:spPr bwMode="auto">
              <a:xfrm>
                <a:off x="2760" y="1253"/>
                <a:ext cx="0" cy="262"/>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0" name="Line 136"/>
              <p:cNvSpPr>
                <a:spLocks noChangeShapeType="1"/>
              </p:cNvSpPr>
              <p:nvPr/>
            </p:nvSpPr>
            <p:spPr bwMode="auto">
              <a:xfrm>
                <a:off x="3570" y="1253"/>
                <a:ext cx="0" cy="262"/>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1" name="Line 137"/>
              <p:cNvSpPr>
                <a:spLocks noChangeShapeType="1"/>
              </p:cNvSpPr>
              <p:nvPr/>
            </p:nvSpPr>
            <p:spPr bwMode="auto">
              <a:xfrm>
                <a:off x="2985" y="1245"/>
                <a:ext cx="0" cy="27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2" name="Line 138"/>
              <p:cNvSpPr>
                <a:spLocks noChangeShapeType="1"/>
              </p:cNvSpPr>
              <p:nvPr/>
            </p:nvSpPr>
            <p:spPr bwMode="auto">
              <a:xfrm>
                <a:off x="3352" y="1245"/>
                <a:ext cx="0" cy="263"/>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1033" name="Rectangle 139"/>
            <p:cNvSpPr>
              <a:spLocks noChangeArrowheads="1"/>
            </p:cNvSpPr>
            <p:nvPr/>
          </p:nvSpPr>
          <p:spPr bwMode="auto">
            <a:xfrm>
              <a:off x="2518" y="1050"/>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4" name="Rectangle 140"/>
            <p:cNvSpPr>
              <a:spLocks noChangeArrowheads="1"/>
            </p:cNvSpPr>
            <p:nvPr/>
          </p:nvSpPr>
          <p:spPr bwMode="auto">
            <a:xfrm>
              <a:off x="2948" y="1024"/>
              <a:ext cx="389" cy="2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TW" altLang="en-US" sz="2400" b="1" i="0" u="none" strike="noStrike" kern="1200" cap="none" spc="0" normalizeH="0" baseline="0" noProof="0">
                  <a:ln>
                    <a:noFill/>
                  </a:ln>
                  <a:solidFill>
                    <a:srgbClr val="66FF33"/>
                  </a:solidFill>
                  <a:effectLst/>
                  <a:uLnTx/>
                  <a:uFillTx/>
                  <a:latin typeface="+mn-lt"/>
                  <a:ea typeface="+mn-ea"/>
                  <a:cs typeface="+mn-ea"/>
                  <a:sym typeface="+mn-lt"/>
                </a:rPr>
                <a:t>--</a:t>
              </a:r>
              <a:endParaRPr kumimoji="0" lang="zh-TW" altLang="en-US" sz="2400" b="1" i="0" u="none" strike="noStrike" kern="1200" cap="none" spc="0" normalizeH="0" baseline="0" noProof="0">
                <a:ln>
                  <a:noFill/>
                </a:ln>
                <a:solidFill>
                  <a:srgbClr val="66FF33"/>
                </a:solidFill>
                <a:effectLst/>
                <a:uLnTx/>
                <a:uFillTx/>
                <a:latin typeface="+mn-lt"/>
                <a:ea typeface="+mn-ea"/>
                <a:cs typeface="+mn-ea"/>
                <a:sym typeface="+mn-lt"/>
              </a:endParaRPr>
            </a:p>
          </p:txBody>
        </p:sp>
        <p:sp>
          <p:nvSpPr>
            <p:cNvPr id="81035" name="Line 141"/>
            <p:cNvSpPr>
              <a:spLocks noChangeShapeType="1"/>
            </p:cNvSpPr>
            <p:nvPr/>
          </p:nvSpPr>
          <p:spPr bwMode="auto">
            <a:xfrm flipH="1">
              <a:off x="2626" y="1237"/>
              <a:ext cx="240" cy="345"/>
            </a:xfrm>
            <a:prstGeom prst="line">
              <a:avLst/>
            </a:prstGeom>
            <a:noFill/>
            <a:ln w="12700">
              <a:solidFill>
                <a:schemeClr val="accent2"/>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6" name="Line 142"/>
            <p:cNvSpPr>
              <a:spLocks noChangeShapeType="1"/>
            </p:cNvSpPr>
            <p:nvPr/>
          </p:nvSpPr>
          <p:spPr bwMode="auto">
            <a:xfrm>
              <a:off x="3456" y="1215"/>
              <a:ext cx="0" cy="225"/>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7" name="Line 143"/>
            <p:cNvSpPr>
              <a:spLocks noChangeShapeType="1"/>
            </p:cNvSpPr>
            <p:nvPr/>
          </p:nvSpPr>
          <p:spPr bwMode="auto">
            <a:xfrm>
              <a:off x="3469" y="1440"/>
              <a:ext cx="563"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8" name="Line 144"/>
            <p:cNvSpPr>
              <a:spLocks noChangeShapeType="1"/>
            </p:cNvSpPr>
            <p:nvPr/>
          </p:nvSpPr>
          <p:spPr bwMode="auto">
            <a:xfrm>
              <a:off x="4032" y="1248"/>
              <a:ext cx="0" cy="192"/>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39" name="Line 145"/>
            <p:cNvSpPr>
              <a:spLocks noChangeShapeType="1"/>
            </p:cNvSpPr>
            <p:nvPr/>
          </p:nvSpPr>
          <p:spPr bwMode="auto">
            <a:xfrm>
              <a:off x="3744" y="1248"/>
              <a:ext cx="288" cy="0"/>
            </a:xfrm>
            <a:prstGeom prst="line">
              <a:avLst/>
            </a:prstGeom>
            <a:noFill/>
            <a:ln w="12700">
              <a:solidFill>
                <a:schemeClr val="accent2"/>
              </a:solidFill>
              <a:round/>
              <a:headEnd type="stealth" w="med" len="lg"/>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40" name="Line 146"/>
            <p:cNvSpPr>
              <a:spLocks noChangeShapeType="1"/>
            </p:cNvSpPr>
            <p:nvPr/>
          </p:nvSpPr>
          <p:spPr bwMode="auto">
            <a:xfrm>
              <a:off x="1906" y="1169"/>
              <a:ext cx="570" cy="0"/>
            </a:xfrm>
            <a:prstGeom prst="line">
              <a:avLst/>
            </a:prstGeom>
            <a:noFill/>
            <a:ln w="12700">
              <a:solidFill>
                <a:schemeClr val="accent2"/>
              </a:solidFill>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41" name="Rectangle 147"/>
            <p:cNvSpPr>
              <a:spLocks noChangeArrowheads="1"/>
            </p:cNvSpPr>
            <p:nvPr/>
          </p:nvSpPr>
          <p:spPr bwMode="auto">
            <a:xfrm>
              <a:off x="1510" y="964"/>
              <a:ext cx="4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root</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042" name="Rectangle 148"/>
            <p:cNvSpPr>
              <a:spLocks noChangeArrowheads="1"/>
            </p:cNvSpPr>
            <p:nvPr/>
          </p:nvSpPr>
          <p:spPr bwMode="auto">
            <a:xfrm>
              <a:off x="35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TW" sz="2400" b="1"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47" name="Rectangle 86"/>
          <p:cNvSpPr>
            <a:spLocks noChangeArrowheads="1"/>
          </p:cNvSpPr>
          <p:nvPr/>
        </p:nvSpPr>
        <p:spPr bwMode="auto">
          <a:xfrm>
            <a:off x="825500" y="153988"/>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779394"/>
                                        </p:tgtEl>
                                        <p:attrNameLst>
                                          <p:attrName>style.visibility</p:attrName>
                                        </p:attrNameLst>
                                      </p:cBhvr>
                                      <p:to>
                                        <p:strVal val="visible"/>
                                      </p:to>
                                    </p:set>
                                    <p:animEffect transition="in" filter="strips(downRight)">
                                      <p:cBhvr>
                                        <p:cTn id="11" dur="500"/>
                                        <p:tgtEl>
                                          <p:spTgt spid="77939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righ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39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2"/>
          <p:cNvSpPr/>
          <p:nvPr/>
        </p:nvSpPr>
        <p:spPr>
          <a:xfrm>
            <a:off x="0" y="2486025"/>
            <a:ext cx="5219700" cy="3463925"/>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90115" name="矩形 54"/>
          <p:cNvSpPr/>
          <p:nvPr/>
        </p:nvSpPr>
        <p:spPr>
          <a:xfrm>
            <a:off x="5499100" y="2486025"/>
            <a:ext cx="3644900" cy="3463925"/>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81922" name="Rectangle 6"/>
          <p:cNvSpPr>
            <a:spLocks noChangeArrowheads="1"/>
          </p:cNvSpPr>
          <p:nvPr/>
        </p:nvSpPr>
        <p:spPr bwMode="auto">
          <a:xfrm>
            <a:off x="-17462" y="1468438"/>
            <a:ext cx="6207125" cy="657225"/>
          </a:xfrm>
          <a:prstGeom prst="roundRect">
            <a:avLst/>
          </a:prstGeom>
          <a:solidFill>
            <a:srgbClr val="A78DC2"/>
          </a:solidFill>
          <a:ln w="38100">
            <a:noFill/>
            <a:miter lim="800000"/>
          </a:ln>
        </p:spPr>
        <p:txBody>
          <a:bodyPr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画出与二叉树对应的中序线索二叉树 </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 name="Group 7"/>
          <p:cNvGrpSpPr/>
          <p:nvPr/>
        </p:nvGrpSpPr>
        <p:grpSpPr>
          <a:xfrm>
            <a:off x="1022350" y="2735263"/>
            <a:ext cx="3429000" cy="2881312"/>
            <a:chOff x="1174" y="864"/>
            <a:chExt cx="2160" cy="1815"/>
          </a:xfrm>
        </p:grpSpPr>
        <p:sp>
          <p:nvSpPr>
            <p:cNvPr id="81924" name="Rectangle 8"/>
            <p:cNvSpPr>
              <a:spLocks noChangeArrowheads="1"/>
            </p:cNvSpPr>
            <p:nvPr/>
          </p:nvSpPr>
          <p:spPr bwMode="auto">
            <a:xfrm>
              <a:off x="2192" y="86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28</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25" name="Rectangle 9"/>
            <p:cNvSpPr>
              <a:spLocks noChangeArrowheads="1"/>
            </p:cNvSpPr>
            <p:nvPr/>
          </p:nvSpPr>
          <p:spPr bwMode="auto">
            <a:xfrm>
              <a:off x="1798" y="139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25</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5032" name="Group 10"/>
            <p:cNvGrpSpPr/>
            <p:nvPr/>
          </p:nvGrpSpPr>
          <p:grpSpPr>
            <a:xfrm>
              <a:off x="1680" y="1680"/>
              <a:ext cx="480" cy="240"/>
              <a:chOff x="2304" y="2352"/>
              <a:chExt cx="480" cy="240"/>
            </a:xfrm>
          </p:grpSpPr>
          <p:sp>
            <p:nvSpPr>
              <p:cNvPr id="81927" name="Line 11"/>
              <p:cNvSpPr>
                <a:spLocks noChangeShapeType="1"/>
              </p:cNvSpPr>
              <p:nvPr/>
            </p:nvSpPr>
            <p:spPr bwMode="auto">
              <a:xfrm flipH="1">
                <a:off x="2304" y="2352"/>
                <a:ext cx="192"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28" name="Line 12"/>
              <p:cNvSpPr>
                <a:spLocks noChangeShapeType="1"/>
              </p:cNvSpPr>
              <p:nvPr/>
            </p:nvSpPr>
            <p:spPr bwMode="auto">
              <a:xfrm>
                <a:off x="2640" y="2352"/>
                <a:ext cx="144"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33" name="Group 13"/>
            <p:cNvGrpSpPr/>
            <p:nvPr/>
          </p:nvGrpSpPr>
          <p:grpSpPr>
            <a:xfrm>
              <a:off x="2112" y="1200"/>
              <a:ext cx="480" cy="240"/>
              <a:chOff x="2304" y="2352"/>
              <a:chExt cx="480" cy="240"/>
            </a:xfrm>
          </p:grpSpPr>
          <p:sp>
            <p:nvSpPr>
              <p:cNvPr id="81930" name="Line 14"/>
              <p:cNvSpPr>
                <a:spLocks noChangeShapeType="1"/>
              </p:cNvSpPr>
              <p:nvPr/>
            </p:nvSpPr>
            <p:spPr bwMode="auto">
              <a:xfrm flipH="1">
                <a:off x="2304" y="2352"/>
                <a:ext cx="192"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1" name="Line 15"/>
              <p:cNvSpPr>
                <a:spLocks noChangeShapeType="1"/>
              </p:cNvSpPr>
              <p:nvPr/>
            </p:nvSpPr>
            <p:spPr bwMode="auto">
              <a:xfrm>
                <a:off x="2640" y="2352"/>
                <a:ext cx="144"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1932" name="Rectangle 16"/>
            <p:cNvSpPr>
              <a:spLocks noChangeArrowheads="1"/>
            </p:cNvSpPr>
            <p:nvPr/>
          </p:nvSpPr>
          <p:spPr bwMode="auto">
            <a:xfrm>
              <a:off x="1462" y="187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40</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3" name="Line 17"/>
            <p:cNvSpPr>
              <a:spLocks noChangeShapeType="1"/>
            </p:cNvSpPr>
            <p:nvPr/>
          </p:nvSpPr>
          <p:spPr bwMode="auto">
            <a:xfrm flipH="1">
              <a:off x="1366" y="2160"/>
              <a:ext cx="192"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4" name="Rectangle 18"/>
            <p:cNvSpPr>
              <a:spLocks noChangeArrowheads="1"/>
            </p:cNvSpPr>
            <p:nvPr/>
          </p:nvSpPr>
          <p:spPr bwMode="auto">
            <a:xfrm>
              <a:off x="1174" y="235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55</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5" name="Rectangle 19"/>
            <p:cNvSpPr>
              <a:spLocks noChangeArrowheads="1"/>
            </p:cNvSpPr>
            <p:nvPr/>
          </p:nvSpPr>
          <p:spPr bwMode="auto">
            <a:xfrm>
              <a:off x="1990" y="1872"/>
              <a:ext cx="3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60</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6" name="Rectangle 20"/>
            <p:cNvSpPr>
              <a:spLocks noChangeArrowheads="1"/>
            </p:cNvSpPr>
            <p:nvPr/>
          </p:nvSpPr>
          <p:spPr bwMode="auto">
            <a:xfrm>
              <a:off x="2564" y="139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33</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5039" name="Group 21"/>
            <p:cNvGrpSpPr/>
            <p:nvPr/>
          </p:nvGrpSpPr>
          <p:grpSpPr>
            <a:xfrm>
              <a:off x="2470" y="1680"/>
              <a:ext cx="480" cy="240"/>
              <a:chOff x="2304" y="2352"/>
              <a:chExt cx="480" cy="240"/>
            </a:xfrm>
          </p:grpSpPr>
          <p:sp>
            <p:nvSpPr>
              <p:cNvPr id="81938" name="Line 22"/>
              <p:cNvSpPr>
                <a:spLocks noChangeShapeType="1"/>
              </p:cNvSpPr>
              <p:nvPr/>
            </p:nvSpPr>
            <p:spPr bwMode="auto">
              <a:xfrm flipH="1">
                <a:off x="2304" y="2352"/>
                <a:ext cx="192"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39" name="Line 23"/>
              <p:cNvSpPr>
                <a:spLocks noChangeShapeType="1"/>
              </p:cNvSpPr>
              <p:nvPr/>
            </p:nvSpPr>
            <p:spPr bwMode="auto">
              <a:xfrm>
                <a:off x="2640" y="2352"/>
                <a:ext cx="144" cy="24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1940" name="Rectangle 24"/>
            <p:cNvSpPr>
              <a:spLocks noChangeArrowheads="1"/>
            </p:cNvSpPr>
            <p:nvPr/>
          </p:nvSpPr>
          <p:spPr bwMode="auto">
            <a:xfrm>
              <a:off x="2304" y="187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08</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41" name="Rectangle 25"/>
            <p:cNvSpPr>
              <a:spLocks noChangeArrowheads="1"/>
            </p:cNvSpPr>
            <p:nvPr/>
          </p:nvSpPr>
          <p:spPr bwMode="auto">
            <a:xfrm>
              <a:off x="2854" y="187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54</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80314" name="Rectangle 26"/>
          <p:cNvSpPr>
            <a:spLocks noChangeArrowheads="1"/>
          </p:cNvSpPr>
          <p:nvPr/>
        </p:nvSpPr>
        <p:spPr bwMode="auto">
          <a:xfrm>
            <a:off x="5491163" y="2565400"/>
            <a:ext cx="3652838"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因为中序遍历序列是：</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55</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40 25 60 </a:t>
            </a: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28</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08 33 </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54</a:t>
            </a:r>
            <a:endPar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对应线索树应当按此规律连线，即</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在原二叉树中添加虚线。</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 name="Group 27"/>
          <p:cNvGrpSpPr/>
          <p:nvPr/>
        </p:nvGrpSpPr>
        <p:grpSpPr>
          <a:xfrm>
            <a:off x="301625" y="3192463"/>
            <a:ext cx="4578350" cy="2133600"/>
            <a:chOff x="720" y="1200"/>
            <a:chExt cx="2884" cy="1344"/>
          </a:xfrm>
        </p:grpSpPr>
        <p:grpSp>
          <p:nvGrpSpPr>
            <p:cNvPr id="85001" name="Group 28"/>
            <p:cNvGrpSpPr/>
            <p:nvPr/>
          </p:nvGrpSpPr>
          <p:grpSpPr>
            <a:xfrm>
              <a:off x="912" y="1922"/>
              <a:ext cx="247" cy="622"/>
              <a:chOff x="192" y="2208"/>
              <a:chExt cx="247" cy="622"/>
            </a:xfrm>
          </p:grpSpPr>
          <p:sp>
            <p:nvSpPr>
              <p:cNvPr id="81945" name="Line 29"/>
              <p:cNvSpPr>
                <a:spLocks noChangeShapeType="1"/>
              </p:cNvSpPr>
              <p:nvPr/>
            </p:nvSpPr>
            <p:spPr bwMode="auto">
              <a:xfrm flipH="1">
                <a:off x="200" y="2829"/>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46" name="Line 30"/>
              <p:cNvSpPr>
                <a:spLocks noChangeShapeType="1"/>
              </p:cNvSpPr>
              <p:nvPr/>
            </p:nvSpPr>
            <p:spPr bwMode="auto">
              <a:xfrm flipH="1" flipV="1">
                <a:off x="192" y="2208"/>
                <a:ext cx="1" cy="621"/>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1947" name="Rectangle 31"/>
            <p:cNvSpPr>
              <a:spLocks noChangeArrowheads="1"/>
            </p:cNvSpPr>
            <p:nvPr/>
          </p:nvSpPr>
          <p:spPr bwMode="auto">
            <a:xfrm>
              <a:off x="720" y="1536"/>
              <a:ext cx="4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NIL</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nvGrpSpPr>
            <p:cNvPr id="85003" name="Group 32"/>
            <p:cNvGrpSpPr/>
            <p:nvPr/>
          </p:nvGrpSpPr>
          <p:grpSpPr>
            <a:xfrm>
              <a:off x="1462" y="2160"/>
              <a:ext cx="199" cy="384"/>
              <a:chOff x="1001" y="3183"/>
              <a:chExt cx="247" cy="526"/>
            </a:xfrm>
          </p:grpSpPr>
          <p:sp>
            <p:nvSpPr>
              <p:cNvPr id="81949" name="Line 33"/>
              <p:cNvSpPr>
                <a:spLocks noChangeShapeType="1"/>
              </p:cNvSpPr>
              <p:nvPr/>
            </p:nvSpPr>
            <p:spPr bwMode="auto">
              <a:xfrm>
                <a:off x="1001" y="3708"/>
                <a:ext cx="240"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50" name="Line 34"/>
              <p:cNvSpPr>
                <a:spLocks noChangeShapeType="1"/>
              </p:cNvSpPr>
              <p:nvPr/>
            </p:nvSpPr>
            <p:spPr bwMode="auto">
              <a:xfrm flipV="1">
                <a:off x="1247" y="3183"/>
                <a:ext cx="1"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4" name="Group 35"/>
            <p:cNvGrpSpPr/>
            <p:nvPr/>
          </p:nvGrpSpPr>
          <p:grpSpPr>
            <a:xfrm>
              <a:off x="1750" y="1680"/>
              <a:ext cx="96" cy="382"/>
              <a:chOff x="1001" y="3183"/>
              <a:chExt cx="247" cy="526"/>
            </a:xfrm>
          </p:grpSpPr>
          <p:sp>
            <p:nvSpPr>
              <p:cNvPr id="81952" name="Line 36"/>
              <p:cNvSpPr>
                <a:spLocks noChangeShapeType="1"/>
              </p:cNvSpPr>
              <p:nvPr/>
            </p:nvSpPr>
            <p:spPr bwMode="auto">
              <a:xfrm>
                <a:off x="1001" y="3708"/>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53" name="Line 37"/>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5" name="Group 38"/>
            <p:cNvGrpSpPr/>
            <p:nvPr/>
          </p:nvGrpSpPr>
          <p:grpSpPr>
            <a:xfrm>
              <a:off x="2230" y="1200"/>
              <a:ext cx="96" cy="864"/>
              <a:chOff x="1001" y="3183"/>
              <a:chExt cx="247" cy="526"/>
            </a:xfrm>
          </p:grpSpPr>
          <p:sp>
            <p:nvSpPr>
              <p:cNvPr id="81955" name="Line 39"/>
              <p:cNvSpPr>
                <a:spLocks noChangeShapeType="1"/>
              </p:cNvSpPr>
              <p:nvPr/>
            </p:nvSpPr>
            <p:spPr bwMode="auto">
              <a:xfrm>
                <a:off x="1001" y="3708"/>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56" name="Line 40"/>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6" name="Group 41"/>
            <p:cNvGrpSpPr/>
            <p:nvPr/>
          </p:nvGrpSpPr>
          <p:grpSpPr>
            <a:xfrm flipH="1">
              <a:off x="1990" y="1680"/>
              <a:ext cx="48" cy="384"/>
              <a:chOff x="1001" y="3183"/>
              <a:chExt cx="247" cy="526"/>
            </a:xfrm>
          </p:grpSpPr>
          <p:sp>
            <p:nvSpPr>
              <p:cNvPr id="81958" name="Line 42"/>
              <p:cNvSpPr>
                <a:spLocks noChangeShapeType="1"/>
              </p:cNvSpPr>
              <p:nvPr/>
            </p:nvSpPr>
            <p:spPr bwMode="auto">
              <a:xfrm>
                <a:off x="1001" y="3708"/>
                <a:ext cx="237"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59" name="Line 43"/>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7" name="Group 44"/>
            <p:cNvGrpSpPr/>
            <p:nvPr/>
          </p:nvGrpSpPr>
          <p:grpSpPr>
            <a:xfrm flipH="1">
              <a:off x="2806" y="1776"/>
              <a:ext cx="48" cy="384"/>
              <a:chOff x="1001" y="3183"/>
              <a:chExt cx="247" cy="526"/>
            </a:xfrm>
          </p:grpSpPr>
          <p:sp>
            <p:nvSpPr>
              <p:cNvPr id="81961" name="Line 45"/>
              <p:cNvSpPr>
                <a:spLocks noChangeShapeType="1"/>
              </p:cNvSpPr>
              <p:nvPr/>
            </p:nvSpPr>
            <p:spPr bwMode="auto">
              <a:xfrm>
                <a:off x="1001" y="3708"/>
                <a:ext cx="237"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62" name="Line 46"/>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8" name="Group 47"/>
            <p:cNvGrpSpPr/>
            <p:nvPr/>
          </p:nvGrpSpPr>
          <p:grpSpPr>
            <a:xfrm flipH="1">
              <a:off x="2374" y="1200"/>
              <a:ext cx="96" cy="960"/>
              <a:chOff x="1001" y="3183"/>
              <a:chExt cx="247" cy="526"/>
            </a:xfrm>
          </p:grpSpPr>
          <p:sp>
            <p:nvSpPr>
              <p:cNvPr id="81964" name="Line 48"/>
              <p:cNvSpPr>
                <a:spLocks noChangeShapeType="1"/>
              </p:cNvSpPr>
              <p:nvPr/>
            </p:nvSpPr>
            <p:spPr bwMode="auto">
              <a:xfrm>
                <a:off x="1001" y="3708"/>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65" name="Line 49"/>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09" name="Group 50"/>
            <p:cNvGrpSpPr/>
            <p:nvPr/>
          </p:nvGrpSpPr>
          <p:grpSpPr>
            <a:xfrm>
              <a:off x="2614" y="1776"/>
              <a:ext cx="96" cy="382"/>
              <a:chOff x="1001" y="3183"/>
              <a:chExt cx="247" cy="526"/>
            </a:xfrm>
          </p:grpSpPr>
          <p:sp>
            <p:nvSpPr>
              <p:cNvPr id="81967" name="Line 51"/>
              <p:cNvSpPr>
                <a:spLocks noChangeShapeType="1"/>
              </p:cNvSpPr>
              <p:nvPr/>
            </p:nvSpPr>
            <p:spPr bwMode="auto">
              <a:xfrm>
                <a:off x="1001" y="3708"/>
                <a:ext cx="239"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68" name="Line 52"/>
              <p:cNvSpPr>
                <a:spLocks noChangeShapeType="1"/>
              </p:cNvSpPr>
              <p:nvPr/>
            </p:nvSpPr>
            <p:spPr bwMode="auto">
              <a:xfrm flipV="1">
                <a:off x="1248" y="3183"/>
                <a:ext cx="0"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5010" name="Group 53"/>
            <p:cNvGrpSpPr/>
            <p:nvPr/>
          </p:nvGrpSpPr>
          <p:grpSpPr>
            <a:xfrm>
              <a:off x="3161" y="1728"/>
              <a:ext cx="199" cy="432"/>
              <a:chOff x="1001" y="3183"/>
              <a:chExt cx="247" cy="526"/>
            </a:xfrm>
          </p:grpSpPr>
          <p:sp>
            <p:nvSpPr>
              <p:cNvPr id="81970" name="Line 54"/>
              <p:cNvSpPr>
                <a:spLocks noChangeShapeType="1"/>
              </p:cNvSpPr>
              <p:nvPr/>
            </p:nvSpPr>
            <p:spPr bwMode="auto">
              <a:xfrm>
                <a:off x="1001" y="3708"/>
                <a:ext cx="240" cy="1"/>
              </a:xfrm>
              <a:prstGeom prst="line">
                <a:avLst/>
              </a:prstGeom>
              <a:noFill/>
              <a:ln w="12700">
                <a:solidFill>
                  <a:schemeClr val="hlink"/>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1971" name="Line 55"/>
              <p:cNvSpPr>
                <a:spLocks noChangeShapeType="1"/>
              </p:cNvSpPr>
              <p:nvPr/>
            </p:nvSpPr>
            <p:spPr bwMode="auto">
              <a:xfrm flipV="1">
                <a:off x="1247" y="3183"/>
                <a:ext cx="1" cy="525"/>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1972" name="Rectangle 56"/>
            <p:cNvSpPr>
              <a:spLocks noChangeArrowheads="1"/>
            </p:cNvSpPr>
            <p:nvPr/>
          </p:nvSpPr>
          <p:spPr bwMode="auto">
            <a:xfrm>
              <a:off x="3142" y="1440"/>
              <a:ext cx="4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NIL</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p:txBody>
        </p:sp>
      </p:grpSp>
      <p:sp>
        <p:nvSpPr>
          <p:cNvPr id="81973" name="Rectangle 58"/>
          <p:cNvSpPr>
            <a:spLocks noChangeArrowheads="1"/>
          </p:cNvSpPr>
          <p:nvPr/>
        </p:nvSpPr>
        <p:spPr bwMode="auto">
          <a:xfrm>
            <a:off x="963613" y="15240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ppt_x"/>
                                          </p:val>
                                        </p:tav>
                                        <p:tav tm="100000">
                                          <p:val>
                                            <p:strVal val="#ppt_x"/>
                                          </p:val>
                                        </p:tav>
                                      </p:tavLst>
                                    </p:anim>
                                    <p:anim calcmode="lin" valueType="num">
                                      <p:cBhvr additive="base">
                                        <p:cTn id="8" dur="500" fill="hold"/>
                                        <p:tgtEl>
                                          <p:spTgt spid="901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0115"/>
                                        </p:tgtEl>
                                        <p:attrNameLst>
                                          <p:attrName>style.visibility</p:attrName>
                                        </p:attrNameLst>
                                      </p:cBhvr>
                                      <p:to>
                                        <p:strVal val="visible"/>
                                      </p:to>
                                    </p:set>
                                    <p:animEffect transition="in" filter="wipe(down)">
                                      <p:cBhvr>
                                        <p:cTn id="22" dur="500"/>
                                        <p:tgtEl>
                                          <p:spTgt spid="9011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80314">
                                            <p:txEl>
                                              <p:pRg st="0" end="0"/>
                                            </p:txEl>
                                          </p:spTgt>
                                        </p:tgtEl>
                                        <p:attrNameLst>
                                          <p:attrName>style.visibility</p:attrName>
                                        </p:attrNameLst>
                                      </p:cBhvr>
                                      <p:to>
                                        <p:strVal val="visible"/>
                                      </p:to>
                                    </p:set>
                                    <p:animEffect transition="in" filter="strips(downRight)">
                                      <p:cBhvr>
                                        <p:cTn id="27" dur="500"/>
                                        <p:tgtEl>
                                          <p:spTgt spid="7803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780314">
                                            <p:txEl>
                                              <p:pRg st="1" end="1"/>
                                            </p:txEl>
                                          </p:spTgt>
                                        </p:tgtEl>
                                        <p:attrNameLst>
                                          <p:attrName>style.visibility</p:attrName>
                                        </p:attrNameLst>
                                      </p:cBhvr>
                                      <p:to>
                                        <p:strVal val="visible"/>
                                      </p:to>
                                    </p:set>
                                    <p:animEffect transition="in" filter="strips(downRight)">
                                      <p:cBhvr>
                                        <p:cTn id="32" dur="500"/>
                                        <p:tgtEl>
                                          <p:spTgt spid="7803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5" grpId="0" animBg="1"/>
      <p:bldP spid="78031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12522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引入线索二叉树的目的是（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54835" y="2258060"/>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加快查找结点的前驱或后继的速度</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54835" y="3115310"/>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为了能在二叉树中方便插入和删除</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54835" y="3972560"/>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为了能方便找到双亲</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54835" y="4829810"/>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使二叉树的遍历结果唯一</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40460" y="2322195"/>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40460" y="3179445"/>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40460" y="4036695"/>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40460" y="4893945"/>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2C5F"/>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线索二叉树是一种（</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）结构。</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逻辑</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逻辑和存储</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物理</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线性</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2C5F"/>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判断线索二叉树中</a:t>
            </a:r>
            <a:r>
              <a:rPr lang="en-US" altLang="zh-CN" sz="2600">
                <a:solidFill>
                  <a:srgbClr val="000000"/>
                </a:solidFill>
                <a:latin typeface="微软雅黑" panose="020B0503020204020204" pitchFamily="34" charset="-122"/>
                <a:ea typeface="微软雅黑" panose="020B0503020204020204" pitchFamily="34" charset="-122"/>
              </a:rPr>
              <a:t>*p</a:t>
            </a:r>
            <a:r>
              <a:rPr lang="zh-CN" altLang="en-US" sz="2600">
                <a:solidFill>
                  <a:srgbClr val="000000"/>
                </a:solidFill>
                <a:latin typeface="微软雅黑" panose="020B0503020204020204" pitchFamily="34" charset="-122"/>
                <a:ea typeface="微软雅黑" panose="020B0503020204020204" pitchFamily="34" charset="-122"/>
              </a:rPr>
              <a:t>结点有右孩子结点的条件是（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P</a:t>
            </a:r>
            <a:r>
              <a:rPr lang="en-US" altLang="zh-CN" sz="2600">
                <a:solidFill>
                  <a:srgbClr val="000000"/>
                </a:solidFill>
                <a:latin typeface="微软雅黑" panose="020B0503020204020204" pitchFamily="34" charset="-122"/>
                <a:ea typeface="微软雅黑" panose="020B0503020204020204" pitchFamily="34" charset="-122"/>
                <a:sym typeface="+mn-ea"/>
              </a:rPr>
              <a:t>!=</a:t>
            </a:r>
            <a:r>
              <a:rPr lang="en-US" altLang="zh-CN" sz="2600">
                <a:solidFill>
                  <a:srgbClr val="000000"/>
                </a:solidFill>
                <a:latin typeface="微软雅黑" panose="020B0503020204020204" pitchFamily="34" charset="-122"/>
                <a:ea typeface="微软雅黑" panose="020B0503020204020204" pitchFamily="34" charset="-122"/>
              </a:rPr>
              <a:t>NULL</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p-&gt;rchild!=NULL</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p-&gt;rtag==0</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sym typeface="+mn-ea"/>
              </a:rPr>
              <a:t>p-&gt;rtag==1</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2C5F"/>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ChangeArrowheads="1"/>
          </p:cNvSpPr>
          <p:nvPr/>
        </p:nvSpPr>
        <p:spPr bwMode="auto">
          <a:xfrm>
            <a:off x="703263" y="1989138"/>
            <a:ext cx="7812088" cy="510185"/>
          </a:xfrm>
          <a:prstGeom prst="roundRect">
            <a:avLst/>
          </a:prstGeom>
          <a:solidFill>
            <a:schemeClr val="accent1">
              <a:lumMod val="60000"/>
              <a:lumOff val="40000"/>
            </a:schemeClr>
          </a:solid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lang="zh-CN" altLang="en-US" sz="2400" b="0" noProof="0" dirty="0">
                <a:ln>
                  <a:noFill/>
                </a:ln>
                <a:solidFill>
                  <a:schemeClr val="bg1"/>
                </a:solidFill>
                <a:effectLst/>
                <a:uLnTx/>
                <a:uFillTx/>
                <a:latin typeface="+mn-lt"/>
                <a:ea typeface="+mn-ea"/>
                <a:cs typeface="+mn-ea"/>
                <a:sym typeface="+mn-lt"/>
              </a:rPr>
              <a:t>普通树（多叉树）若不转化为二叉树，则运算很难实现</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00104" name="Rectangle 8"/>
          <p:cNvSpPr>
            <a:spLocks noChangeArrowheads="1"/>
          </p:cNvSpPr>
          <p:nvPr/>
        </p:nvSpPr>
        <p:spPr bwMode="auto">
          <a:xfrm>
            <a:off x="668338" y="2636838"/>
            <a:ext cx="7847013" cy="2209800"/>
          </a:xfrm>
          <a:prstGeom prst="roundRect">
            <a:avLst>
              <a:gd name="adj" fmla="val 7473"/>
            </a:avLst>
          </a:prstGeom>
          <a:solidFill>
            <a:schemeClr val="bg2">
              <a:lumMod val="20000"/>
              <a:lumOff val="80000"/>
            </a:schemeClr>
          </a:solidFill>
          <a:ln w="57150">
            <a:noFill/>
            <a:miter lim="800000"/>
          </a:ln>
        </p:spPr>
        <p:txBody>
          <a:bodyPr/>
          <a:lstStyle>
            <a:lvl1pPr marL="476250" indent="-47625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476250" marR="0" lvl="0" indent="-476250" algn="just" defTabSz="914400" rtl="0" eaLnBrk="0" fontAlgn="base" latinLnBrk="0" hangingPunct="0">
              <a:lnSpc>
                <a:spcPct val="130000"/>
              </a:lnSpc>
              <a:spcBef>
                <a:spcPct val="20000"/>
              </a:spcBef>
              <a:spcAft>
                <a:spcPts val="0"/>
              </a:spcAft>
              <a:buClrTx/>
              <a:buSzTx/>
              <a:buFont typeface="Arial" panose="020B0604020202020204" pitchFamily="34" charset="0"/>
              <a:buNone/>
              <a:defRPr/>
            </a:pPr>
            <a:r>
              <a:rPr lang="zh-CN" altLang="en-US" sz="2400" b="0" noProof="0" dirty="0">
                <a:ln>
                  <a:noFill/>
                </a:ln>
                <a:effectLst/>
                <a:uLnTx/>
                <a:uFillTx/>
                <a:latin typeface="+mn-lt"/>
                <a:ea typeface="+mn-ea"/>
                <a:cs typeface="+mn-ea"/>
                <a:sym typeface="+mn-lt"/>
              </a:rPr>
              <a:t>为何要重点研究每结点最多只有两个 “叉” 的树？</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76250" marR="0" lvl="0" indent="-476250" algn="l" defTabSz="914400" rtl="0" eaLnBrk="0" fontAlgn="base" latinLnBrk="0" hangingPunct="0">
              <a:lnSpc>
                <a:spcPct val="130000"/>
              </a:lnSpc>
              <a:spcBef>
                <a:spcPts val="20"/>
              </a:spcBef>
              <a:spcAft>
                <a:spcPts val="0"/>
              </a:spcAft>
              <a:buClr>
                <a:srgbClr val="FF0000"/>
              </a:buClr>
              <a:buSzTx/>
              <a:buFont typeface="Wingdings" panose="05000000000000000000" pitchFamily="2" charset="2"/>
              <a:buChar char="ü"/>
              <a:defRPr/>
            </a:pPr>
            <a:r>
              <a:rPr lang="zh-CN" altLang="en-US" sz="2400" b="0" noProof="0" dirty="0">
                <a:ln>
                  <a:noFill/>
                </a:ln>
                <a:effectLst/>
                <a:uLnTx/>
                <a:uFillTx/>
                <a:latin typeface="+mn-lt"/>
                <a:ea typeface="+mn-ea"/>
                <a:cs typeface="+mn-ea"/>
                <a:sym typeface="+mn-lt"/>
              </a:rPr>
              <a:t>二叉树的结构最简单，规律性最强；</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476250" marR="0" lvl="0" indent="-476250" algn="l" defTabSz="914400" rtl="0" eaLnBrk="0" fontAlgn="base" latinLnBrk="0" hangingPunct="0">
              <a:lnSpc>
                <a:spcPct val="130000"/>
              </a:lnSpc>
              <a:spcBef>
                <a:spcPts val="20"/>
              </a:spcBef>
              <a:spcAft>
                <a:spcPct val="0"/>
              </a:spcAft>
              <a:buClr>
                <a:srgbClr val="FF0000"/>
              </a:buClr>
              <a:buSzTx/>
              <a:buFont typeface="Wingdings" panose="05000000000000000000" pitchFamily="2" charset="2"/>
              <a:buChar char="ü"/>
              <a:defRPr/>
            </a:pPr>
            <a:r>
              <a:rPr lang="zh-CN" altLang="en-US" sz="2400" b="0" noProof="0" dirty="0">
                <a:ln>
                  <a:noFill/>
                </a:ln>
                <a:effectLst/>
                <a:uLnTx/>
                <a:uFillTx/>
                <a:latin typeface="+mn-lt"/>
                <a:ea typeface="+mn-ea"/>
                <a:cs typeface="+mn-ea"/>
                <a:sym typeface="+mn-lt"/>
              </a:rPr>
              <a:t>可以证明，所有树都能转为唯一对应的二叉树，不失一般性。</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 name="Rectangle 16"/>
          <p:cNvSpPr>
            <a:spLocks noChangeArrowheads="1"/>
          </p:cNvSpPr>
          <p:nvPr/>
        </p:nvSpPr>
        <p:spPr bwMode="auto">
          <a:xfrm>
            <a:off x="827088" y="223838"/>
            <a:ext cx="3175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二叉树的定义</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010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0010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0010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00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104" grpId="0" animBg="1" build="p"/>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757555" y="836930"/>
            <a:ext cx="7731760" cy="130619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下列线索二叉树中（用虚线表示线索），符合后序线索树定义的是（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726680" y="3483983"/>
            <a:ext cx="3666250" cy="368080"/>
          </a:xfrm>
          <a:prstGeom prst="rect">
            <a:avLst/>
          </a:prstGeom>
          <a:noFill/>
        </p:spPr>
        <p:txBody>
          <a:bodyPr wrap="square" rtlCol="0" anchor="ctr" anchorCtr="0">
            <a:noAutofit/>
          </a:bodyPr>
          <a:p>
            <a:pPr lvl="0" algn="l">
              <a:buNone/>
            </a:pP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3"/>
            </p:custDataLst>
          </p:nvPr>
        </p:nvSpPr>
        <p:spPr>
          <a:xfrm>
            <a:off x="317500" y="3520718"/>
            <a:ext cx="294609" cy="294609"/>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4"/>
            </p:custDataLst>
          </p:nvPr>
        </p:nvSpPr>
        <p:spPr>
          <a:xfrm>
            <a:off x="317500" y="4011734"/>
            <a:ext cx="294609" cy="294609"/>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5"/>
            </p:custDataLst>
          </p:nvPr>
        </p:nvSpPr>
        <p:spPr>
          <a:xfrm>
            <a:off x="317500" y="4502750"/>
            <a:ext cx="294609" cy="294609"/>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6"/>
            </p:custDataLst>
          </p:nvPr>
        </p:nvSpPr>
        <p:spPr>
          <a:xfrm>
            <a:off x="317500" y="4993765"/>
            <a:ext cx="294609" cy="294609"/>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7"/>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8"/>
          <a:srcRect l="21982" r="37624"/>
          <a:stretch>
            <a:fillRect/>
          </a:stretch>
        </p:blipFill>
        <p:spPr>
          <a:xfrm rot="16200000">
            <a:off x="3613785" y="-704850"/>
            <a:ext cx="2482850" cy="8195945"/>
          </a:xfrm>
          <a:prstGeom prst="rect">
            <a:avLst/>
          </a:prstGeom>
        </p:spPr>
      </p:pic>
      <p:grpSp>
        <p:nvGrpSpPr>
          <p:cNvPr id="17" name="组合 16"/>
          <p:cNvGrpSpPr/>
          <p:nvPr>
            <p:custDataLst>
              <p:tags r:id="rId9"/>
            </p:custDataLst>
          </p:nvPr>
        </p:nvGrpSpPr>
        <p:grpSpPr>
          <a:xfrm>
            <a:off x="0" y="0"/>
            <a:ext cx="9144000" cy="635000"/>
            <a:chOff x="0" y="0"/>
            <a:chExt cx="14400" cy="1000"/>
          </a:xfrm>
        </p:grpSpPr>
        <p:sp>
          <p:nvSpPr>
            <p:cNvPr id="13" name="TitleBackground"/>
            <p:cNvSpPr/>
            <p:nvPr>
              <p:custDataLst>
                <p:tags r:id="rId10"/>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1"/>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2"/>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3"/>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2C5F"/>
          <p:cNvPicPr>
            <a:picLocks noChangeAspect="1"/>
          </p:cNvPicPr>
          <p:nvPr>
            <p:custDataLst>
              <p:tags r:id="rId14"/>
            </p:custDataLst>
          </p:nvPr>
        </p:nvPicPr>
        <p:blipFill>
          <a:blip r:embed="rId15"/>
          <a:stretch>
            <a:fillRect/>
          </a:stretch>
        </p:blipFill>
        <p:spPr>
          <a:xfrm>
            <a:off x="7594600" y="63500"/>
            <a:ext cx="1422400" cy="508000"/>
          </a:xfrm>
          <a:prstGeom prst="rect">
            <a:avLst/>
          </a:prstGeom>
        </p:spPr>
      </p:pic>
    </p:spTree>
    <p:custDataLst>
      <p:tags r:id="rId16"/>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若对右图所示的二叉树进行中序线索化，则结点</a:t>
            </a:r>
            <a:r>
              <a:rPr lang="en-US" altLang="zh-CN" sz="2600">
                <a:solidFill>
                  <a:srgbClr val="000000"/>
                </a:solidFill>
                <a:latin typeface="微软雅黑" panose="020B0503020204020204" pitchFamily="34" charset="-122"/>
                <a:ea typeface="微软雅黑" panose="020B0503020204020204" pitchFamily="34" charset="-122"/>
              </a:rPr>
              <a:t>X</a:t>
            </a:r>
            <a:r>
              <a:rPr lang="zh-CN" altLang="en-US" sz="2600">
                <a:solidFill>
                  <a:srgbClr val="000000"/>
                </a:solidFill>
                <a:latin typeface="微软雅黑" panose="020B0503020204020204" pitchFamily="34" charset="-122"/>
                <a:ea typeface="微软雅黑" panose="020B0503020204020204" pitchFamily="34" charset="-122"/>
              </a:rPr>
              <a:t>的左右线索指向的结点分别是（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e</a:t>
            </a:r>
            <a:r>
              <a:rPr lang="zh-CN" altLang="en-US" sz="2600">
                <a:solidFill>
                  <a:srgbClr val="000000"/>
                </a:solidFill>
                <a:latin typeface="微软雅黑" panose="020B0503020204020204" pitchFamily="34" charset="-122"/>
                <a:ea typeface="微软雅黑" panose="020B0503020204020204" pitchFamily="34" charset="-122"/>
              </a:rPr>
              <a:t>和</a:t>
            </a:r>
            <a:r>
              <a:rPr lang="en-US" altLang="zh-CN" sz="2600">
                <a:solidFill>
                  <a:srgbClr val="000000"/>
                </a:solidFill>
                <a:latin typeface="微软雅黑" panose="020B0503020204020204" pitchFamily="34" charset="-122"/>
                <a:ea typeface="微软雅黑" panose="020B0503020204020204" pitchFamily="34" charset="-122"/>
              </a:rPr>
              <a:t>c</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e</a:t>
            </a:r>
            <a:r>
              <a:rPr lang="zh-CN" altLang="en-US" sz="2600">
                <a:solidFill>
                  <a:srgbClr val="000000"/>
                </a:solidFill>
                <a:latin typeface="微软雅黑" panose="020B0503020204020204" pitchFamily="34" charset="-122"/>
                <a:ea typeface="微软雅黑" panose="020B0503020204020204" pitchFamily="34" charset="-122"/>
              </a:rPr>
              <a:t>和</a:t>
            </a:r>
            <a:r>
              <a:rPr lang="en-US" altLang="zh-CN" sz="2600">
                <a:solidFill>
                  <a:srgbClr val="000000"/>
                </a:solidFill>
                <a:latin typeface="微软雅黑" panose="020B0503020204020204" pitchFamily="34" charset="-122"/>
                <a:ea typeface="微软雅黑" panose="020B0503020204020204" pitchFamily="34" charset="-122"/>
              </a:rPr>
              <a:t>a</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d</a:t>
            </a:r>
            <a:r>
              <a:rPr lang="zh-CN" altLang="en-US" sz="2600">
                <a:solidFill>
                  <a:srgbClr val="000000"/>
                </a:solidFill>
                <a:latin typeface="微软雅黑" panose="020B0503020204020204" pitchFamily="34" charset="-122"/>
                <a:ea typeface="微软雅黑" panose="020B0503020204020204" pitchFamily="34" charset="-122"/>
              </a:rPr>
              <a:t>和</a:t>
            </a:r>
            <a:r>
              <a:rPr lang="en-US" altLang="zh-CN" sz="2600">
                <a:solidFill>
                  <a:srgbClr val="000000"/>
                </a:solidFill>
                <a:latin typeface="微软雅黑" panose="020B0503020204020204" pitchFamily="34" charset="-122"/>
                <a:ea typeface="微软雅黑" panose="020B0503020204020204" pitchFamily="34" charset="-122"/>
              </a:rPr>
              <a:t>c</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b</a:t>
            </a:r>
            <a:r>
              <a:rPr lang="zh-CN" altLang="en-US" sz="2600">
                <a:solidFill>
                  <a:srgbClr val="000000"/>
                </a:solidFill>
                <a:latin typeface="微软雅黑" panose="020B0503020204020204" pitchFamily="34" charset="-122"/>
                <a:ea typeface="微软雅黑" panose="020B0503020204020204" pitchFamily="34" charset="-122"/>
              </a:rPr>
              <a:t>和</a:t>
            </a:r>
            <a:r>
              <a:rPr lang="en-US" altLang="zh-CN" sz="2600">
                <a:solidFill>
                  <a:srgbClr val="000000"/>
                </a:solidFill>
                <a:latin typeface="微软雅黑" panose="020B0503020204020204" pitchFamily="34" charset="-122"/>
                <a:ea typeface="微软雅黑" panose="020B0503020204020204" pitchFamily="34" charset="-122"/>
              </a:rPr>
              <a:t>a</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1"/>
          <a:srcRect l="26670" t="40201" r="36007" b="25366"/>
          <a:stretch>
            <a:fillRect/>
          </a:stretch>
        </p:blipFill>
        <p:spPr>
          <a:xfrm>
            <a:off x="5292090" y="2298065"/>
            <a:ext cx="2487295" cy="3059430"/>
          </a:xfrm>
          <a:prstGeom prst="rect">
            <a:avLst/>
          </a:prstGeom>
        </p:spPr>
      </p:pic>
      <p:grpSp>
        <p:nvGrpSpPr>
          <p:cNvPr id="17" name="组合 16"/>
          <p:cNvGrpSpPr/>
          <p:nvPr>
            <p:custDataLst>
              <p:tags r:id="rId12"/>
            </p:custDataLst>
          </p:nvPr>
        </p:nvGrpSpPr>
        <p:grpSpPr>
          <a:xfrm>
            <a:off x="0" y="0"/>
            <a:ext cx="9144000" cy="635000"/>
            <a:chOff x="0" y="0"/>
            <a:chExt cx="14400" cy="1000"/>
          </a:xfrm>
        </p:grpSpPr>
        <p:sp>
          <p:nvSpPr>
            <p:cNvPr id="13" name="TitleBackground"/>
            <p:cNvSpPr/>
            <p:nvPr>
              <p:custDataLst>
                <p:tags r:id="rId13"/>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4"/>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5"/>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6"/>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2C5F"/>
          <p:cNvPicPr>
            <a:picLocks noChangeAspect="1"/>
          </p:cNvPicPr>
          <p:nvPr>
            <p:custDataLst>
              <p:tags r:id="rId17"/>
            </p:custDataLst>
          </p:nvPr>
        </p:nvPicPr>
        <p:blipFill>
          <a:blip r:embed="rId18"/>
          <a:stretch>
            <a:fillRect/>
          </a:stretch>
        </p:blipFill>
        <p:spPr>
          <a:xfrm>
            <a:off x="7594600" y="63500"/>
            <a:ext cx="1422400" cy="508000"/>
          </a:xfrm>
          <a:prstGeom prst="rect">
            <a:avLst/>
          </a:prstGeom>
        </p:spPr>
      </p:pic>
    </p:spTree>
    <p:custDataLst>
      <p:tags r:id="rId19"/>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4986338"/>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4986338"/>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5.3</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5.4</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5.5</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5.6</a:t>
            </a:r>
            <a:endParaRPr kumimoji="0" lang="en-US" altLang="zh-CN"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树和二叉树的抽象数据类型定义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二叉树的性质和存储结构</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遍历二叉树和线索二叉树</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树和森林</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7"/>
          <p:cNvSpPr>
            <a:spLocks noChangeArrowheads="1"/>
          </p:cNvSpPr>
          <p:nvPr/>
        </p:nvSpPr>
        <p:spPr bwMode="auto">
          <a:xfrm>
            <a:off x="827088" y="2603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树的存储结构－－二叉链表表示法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82950" name="Rectangle 8"/>
          <p:cNvSpPr>
            <a:spLocks noChangeArrowheads="1"/>
          </p:cNvSpPr>
          <p:nvPr/>
        </p:nvSpPr>
        <p:spPr bwMode="auto">
          <a:xfrm>
            <a:off x="684213" y="1044575"/>
            <a:ext cx="3887788" cy="2438400"/>
          </a:xfrm>
          <a:prstGeom prst="rect">
            <a:avLst/>
          </a:prstGeom>
          <a:solidFill>
            <a:srgbClr val="EBEBEB"/>
          </a:solidFill>
          <a:ln>
            <a:noFill/>
          </a:ln>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2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CSNode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ElemType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data;</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struct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CSNode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rgbClr val="FF3300"/>
                </a:solidFill>
                <a:effectLst/>
                <a:uLnTx/>
                <a:uFillTx/>
                <a:latin typeface="+mn-lt"/>
                <a:ea typeface="+mn-ea"/>
                <a:cs typeface="+mn-ea"/>
                <a:sym typeface="+mn-lt"/>
              </a:rPr>
              <a:t>firstchild</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rgbClr val="FF3300"/>
                </a:solidFill>
                <a:effectLst/>
                <a:uLnTx/>
                <a:uFillTx/>
                <a:latin typeface="+mn-lt"/>
                <a:ea typeface="+mn-ea"/>
                <a:cs typeface="+mn-ea"/>
                <a:sym typeface="+mn-lt"/>
              </a:rPr>
              <a:t>nextsibling</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endParaRPr>
          </a:p>
          <a:p>
            <a:pPr marL="342900" marR="0" lvl="0" indent="-342900" algn="l" defTabSz="914400" rtl="0" eaLnBrk="0" fontAlgn="base" latinLnBrk="0" hangingPunct="0">
              <a:lnSpc>
                <a:spcPct val="120000"/>
              </a:lnSpc>
              <a:spcBef>
                <a:spcPts val="2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CSNode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CSTree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87044" name="Object 5"/>
          <p:cNvGraphicFramePr/>
          <p:nvPr/>
        </p:nvGraphicFramePr>
        <p:xfrm>
          <a:off x="682625" y="3546475"/>
          <a:ext cx="3889375" cy="2860675"/>
        </p:xfrm>
        <a:graphic>
          <a:graphicData uri="http://schemas.openxmlformats.org/presentationml/2006/ole">
            <mc:AlternateContent xmlns:mc="http://schemas.openxmlformats.org/markup-compatibility/2006">
              <mc:Choice xmlns:v="urn:schemas-microsoft-com:vml" Requires="v">
                <p:oleObj spid="_x0000_s2" name="" r:id="rId1" imgW="3601085" imgH="3060065" progId="Visio.Drawing.5">
                  <p:embed/>
                </p:oleObj>
              </mc:Choice>
              <mc:Fallback>
                <p:oleObj name="" r:id="rId1" imgW="3601085" imgH="3060065" progId="Visio.Drawing.5">
                  <p:embed/>
                  <p:pic>
                    <p:nvPicPr>
                      <p:cNvPr id="0" name="图片 3091"/>
                      <p:cNvPicPr/>
                      <p:nvPr/>
                    </p:nvPicPr>
                    <p:blipFill>
                      <a:blip r:embed="rId2"/>
                      <a:stretch>
                        <a:fillRect/>
                      </a:stretch>
                    </p:blipFill>
                    <p:spPr>
                      <a:xfrm>
                        <a:off x="682625" y="3546475"/>
                        <a:ext cx="3889375" cy="2860675"/>
                      </a:xfrm>
                      <a:prstGeom prst="rect">
                        <a:avLst/>
                      </a:prstGeom>
                      <a:solidFill>
                        <a:srgbClr val="EBEBEB"/>
                      </a:solidFill>
                      <a:ln w="38100">
                        <a:noFill/>
                        <a:miter/>
                      </a:ln>
                    </p:spPr>
                  </p:pic>
                </p:oleObj>
              </mc:Fallback>
            </mc:AlternateContent>
          </a:graphicData>
        </a:graphic>
      </p:graphicFrame>
      <p:graphicFrame>
        <p:nvGraphicFramePr>
          <p:cNvPr id="87045" name="Object 4"/>
          <p:cNvGraphicFramePr/>
          <p:nvPr/>
        </p:nvGraphicFramePr>
        <p:xfrm>
          <a:off x="5076825" y="1098550"/>
          <a:ext cx="3513138" cy="5308600"/>
        </p:xfrm>
        <a:graphic>
          <a:graphicData uri="http://schemas.openxmlformats.org/presentationml/2006/ole">
            <mc:AlternateContent xmlns:mc="http://schemas.openxmlformats.org/markup-compatibility/2006">
              <mc:Choice xmlns:v="urn:schemas-microsoft-com:vml" Requires="v">
                <p:oleObj spid="_x0000_s3" name="" r:id="rId3" imgW="3816350" imgH="5763895" progId="Visio.Drawing.5">
                  <p:embed/>
                </p:oleObj>
              </mc:Choice>
              <mc:Fallback>
                <p:oleObj name="" r:id="rId3" imgW="3816350" imgH="5763895" progId="Visio.Drawing.5">
                  <p:embed/>
                  <p:pic>
                    <p:nvPicPr>
                      <p:cNvPr id="0" name="图片 3092"/>
                      <p:cNvPicPr/>
                      <p:nvPr/>
                    </p:nvPicPr>
                    <p:blipFill>
                      <a:blip r:embed="rId4"/>
                      <a:stretch>
                        <a:fillRect/>
                      </a:stretch>
                    </p:blipFill>
                    <p:spPr>
                      <a:xfrm>
                        <a:off x="5076825" y="1098550"/>
                        <a:ext cx="3513138" cy="5308600"/>
                      </a:xfrm>
                      <a:prstGeom prst="rect">
                        <a:avLst/>
                      </a:prstGeom>
                      <a:solidFill>
                        <a:srgbClr val="E2D9EB"/>
                      </a:solidFill>
                      <a:ln w="38100">
                        <a:noFill/>
                        <a:miter/>
                      </a:ln>
                    </p:spPr>
                  </p:pic>
                </p:oleObj>
              </mc:Fallback>
            </mc:AlternateContent>
          </a:graphicData>
        </a:graphic>
      </p:graphicFrame>
    </p:spTree>
  </p:cSld>
  <p:clrMapOvr>
    <a:masterClrMapping/>
  </p:clrMapOvr>
  <p:transition>
    <p:pull dir="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827088" y="2603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树与二叉树的转换</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91139" name="图片 2"/>
          <p:cNvPicPr>
            <a:picLocks noChangeAspect="1"/>
          </p:cNvPicPr>
          <p:nvPr>
            <p:custDataLst>
              <p:tags r:id="rId1"/>
            </p:custDataLst>
          </p:nvPr>
        </p:nvPicPr>
        <p:blipFill>
          <a:blip r:embed="rId2"/>
          <a:stretch>
            <a:fillRect/>
          </a:stretch>
        </p:blipFill>
        <p:spPr>
          <a:xfrm>
            <a:off x="323850" y="878523"/>
            <a:ext cx="8243888" cy="2447925"/>
          </a:xfrm>
          <a:prstGeom prst="rect">
            <a:avLst/>
          </a:prstGeom>
          <a:noFill/>
          <a:ln w="9525">
            <a:noFill/>
          </a:ln>
        </p:spPr>
      </p:pic>
      <p:pic>
        <p:nvPicPr>
          <p:cNvPr id="91140" name="图片 4"/>
          <p:cNvPicPr>
            <a:picLocks noChangeAspect="1"/>
          </p:cNvPicPr>
          <p:nvPr>
            <p:custDataLst>
              <p:tags r:id="rId3"/>
            </p:custDataLst>
          </p:nvPr>
        </p:nvPicPr>
        <p:blipFill>
          <a:blip r:embed="rId4"/>
          <a:stretch>
            <a:fillRect/>
          </a:stretch>
        </p:blipFill>
        <p:spPr>
          <a:xfrm>
            <a:off x="179388" y="3429000"/>
            <a:ext cx="5976937" cy="2736850"/>
          </a:xfrm>
          <a:prstGeom prst="rect">
            <a:avLst/>
          </a:prstGeom>
          <a:noFill/>
          <a:ln w="9525">
            <a:noFill/>
          </a:ln>
        </p:spPr>
      </p:pic>
      <p:grpSp>
        <p:nvGrpSpPr>
          <p:cNvPr id="10" name="组合 9"/>
          <p:cNvGrpSpPr/>
          <p:nvPr/>
        </p:nvGrpSpPr>
        <p:grpSpPr>
          <a:xfrm>
            <a:off x="6300788" y="3500438"/>
            <a:ext cx="2663825" cy="2881312"/>
            <a:chOff x="6156176" y="3427986"/>
            <a:chExt cx="2987824" cy="2800741"/>
          </a:xfrm>
        </p:grpSpPr>
        <p:pic>
          <p:nvPicPr>
            <p:cNvPr id="91142" name="图片 7"/>
            <p:cNvPicPr>
              <a:picLocks noChangeAspect="1"/>
            </p:cNvPicPr>
            <p:nvPr>
              <p:custDataLst>
                <p:tags r:id="rId5"/>
              </p:custDataLst>
            </p:nvPr>
          </p:nvPicPr>
          <p:blipFill>
            <a:blip r:embed="rId6"/>
            <a:stretch>
              <a:fillRect/>
            </a:stretch>
          </p:blipFill>
          <p:spPr>
            <a:xfrm>
              <a:off x="6619523" y="3427986"/>
              <a:ext cx="2524477" cy="2800741"/>
            </a:xfrm>
            <a:prstGeom prst="rect">
              <a:avLst/>
            </a:prstGeom>
            <a:noFill/>
            <a:ln w="9525">
              <a:noFill/>
            </a:ln>
          </p:spPr>
        </p:pic>
        <p:sp>
          <p:nvSpPr>
            <p:cNvPr id="91143" name="箭头: 右 8"/>
            <p:cNvSpPr/>
            <p:nvPr/>
          </p:nvSpPr>
          <p:spPr>
            <a:xfrm>
              <a:off x="6156176" y="3933056"/>
              <a:ext cx="463347" cy="288032"/>
            </a:xfrm>
            <a:prstGeom prst="rightArrow">
              <a:avLst>
                <a:gd name="adj1" fmla="val 50000"/>
                <a:gd name="adj2" fmla="val 50002"/>
              </a:avLst>
            </a:prstGeom>
            <a:solidFill>
              <a:schemeClr val="accent1"/>
            </a:solidFill>
            <a:ln w="9525">
              <a:noFill/>
            </a:ln>
          </p:spPr>
          <p:txBody>
            <a:bodyPr/>
            <a:lstStyle/>
            <a:p>
              <a:pPr marL="342900" indent="-342900">
                <a:spcBef>
                  <a:spcPct val="20000"/>
                </a:spcBef>
                <a:buNone/>
              </a:pPr>
              <a:endParaRPr lang="zh-CN" altLang="en-US" dirty="0">
                <a:latin typeface="Times New Roman" panose="02020603050405020304" pitchFamily="18" charset="0"/>
              </a:endParaRPr>
            </a:p>
          </p:txBody>
        </p:sp>
      </p:grpSp>
      <p:sp>
        <p:nvSpPr>
          <p:cNvPr id="3" name="Rectangle 7"/>
          <p:cNvSpPr>
            <a:spLocks noChangeArrowheads="1"/>
          </p:cNvSpPr>
          <p:nvPr/>
        </p:nvSpPr>
        <p:spPr bwMode="auto">
          <a:xfrm>
            <a:off x="4355306" y="1006251"/>
            <a:ext cx="275653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j-lt"/>
                <a:ea typeface="微软雅黑" panose="020B0503020204020204" pitchFamily="34" charset="-122"/>
                <a:cs typeface="+mj-cs"/>
                <a:sym typeface="+mn-lt"/>
              </a:rPr>
              <a:t>（长子长兄）</a:t>
            </a:r>
            <a:endParaRPr kumimoji="0" lang="zh-CN" altLang="en-US" sz="2400" b="0" i="0" u="none" strike="noStrike" kern="1200" cap="none" spc="0" normalizeH="0" baseline="0" noProof="0" dirty="0">
              <a:ln>
                <a:noFill/>
              </a:ln>
              <a:solidFill>
                <a:srgbClr val="FF0000"/>
              </a:solidFill>
              <a:effectLst/>
              <a:uLnTx/>
              <a:uFillTx/>
              <a:latin typeface="+mj-lt"/>
              <a:ea typeface="微软雅黑" panose="020B0503020204020204" pitchFamily="34" charset="-122"/>
              <a:cs typeface="+mj-cs"/>
              <a:sym typeface="+mn-lt"/>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827088" y="2603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树与二叉树的转换</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92163" name="图片 3"/>
          <p:cNvPicPr>
            <a:picLocks noChangeAspect="1"/>
          </p:cNvPicPr>
          <p:nvPr/>
        </p:nvPicPr>
        <p:blipFill>
          <a:blip r:embed="rId1"/>
          <a:stretch>
            <a:fillRect/>
          </a:stretch>
        </p:blipFill>
        <p:spPr>
          <a:xfrm>
            <a:off x="179388" y="836295"/>
            <a:ext cx="8351837" cy="2649538"/>
          </a:xfrm>
          <a:prstGeom prst="rect">
            <a:avLst/>
          </a:prstGeom>
          <a:noFill/>
          <a:ln w="9525">
            <a:noFill/>
          </a:ln>
        </p:spPr>
      </p:pic>
      <p:pic>
        <p:nvPicPr>
          <p:cNvPr id="92164" name="图片 10"/>
          <p:cNvPicPr>
            <a:picLocks noChangeAspect="1"/>
          </p:cNvPicPr>
          <p:nvPr/>
        </p:nvPicPr>
        <p:blipFill>
          <a:blip r:embed="rId2"/>
          <a:stretch>
            <a:fillRect/>
          </a:stretch>
        </p:blipFill>
        <p:spPr>
          <a:xfrm>
            <a:off x="0" y="3660458"/>
            <a:ext cx="9036050" cy="3008312"/>
          </a:xfrm>
          <a:prstGeom prst="rect">
            <a:avLst/>
          </a:prstGeom>
          <a:noFill/>
          <a:ln w="9525">
            <a:noFill/>
          </a:ln>
        </p:spPr>
      </p:pic>
      <p:cxnSp>
        <p:nvCxnSpPr>
          <p:cNvPr id="4" name="直接连接符 3"/>
          <p:cNvCxnSpPr/>
          <p:nvPr/>
        </p:nvCxnSpPr>
        <p:spPr bwMode="auto">
          <a:xfrm flipH="1">
            <a:off x="2627784" y="4660558"/>
            <a:ext cx="216024" cy="1432738"/>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bwMode="auto">
          <a:xfrm flipH="1">
            <a:off x="3211597" y="4077072"/>
            <a:ext cx="288032" cy="1152128"/>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flipH="1">
            <a:off x="3419872" y="4055564"/>
            <a:ext cx="151765" cy="1966141"/>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bwMode="auto">
          <a:xfrm flipH="1">
            <a:off x="4955287" y="4797152"/>
            <a:ext cx="216024" cy="1303893"/>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bwMode="auto">
          <a:xfrm flipH="1">
            <a:off x="5533620" y="4149080"/>
            <a:ext cx="229779" cy="1152128"/>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bwMode="auto">
          <a:xfrm flipH="1">
            <a:off x="5683116" y="4191504"/>
            <a:ext cx="170794" cy="1909541"/>
          </a:xfrm>
          <a:prstGeom prst="line">
            <a:avLst/>
          </a:prstGeom>
          <a:ln w="3492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Rectangle 7"/>
          <p:cNvSpPr>
            <a:spLocks noChangeArrowheads="1"/>
          </p:cNvSpPr>
          <p:nvPr/>
        </p:nvSpPr>
        <p:spPr bwMode="auto">
          <a:xfrm>
            <a:off x="4355306" y="871372"/>
            <a:ext cx="275653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j-lt"/>
                <a:ea typeface="微软雅黑" panose="020B0503020204020204" pitchFamily="34" charset="-122"/>
                <a:cs typeface="+mj-cs"/>
                <a:sym typeface="+mn-lt"/>
              </a:rPr>
              <a:t>（右孩子变兄弟）</a:t>
            </a:r>
            <a:endParaRPr kumimoji="0" lang="zh-CN" altLang="en-US" sz="2400" b="0" i="0" u="none" strike="noStrike" kern="1200" cap="none" spc="0" normalizeH="0" baseline="0" noProof="0" dirty="0">
              <a:ln>
                <a:noFill/>
              </a:ln>
              <a:solidFill>
                <a:srgbClr val="FF0000"/>
              </a:solidFill>
              <a:effectLst/>
              <a:uLnTx/>
              <a:uFillTx/>
              <a:latin typeface="+mj-lt"/>
              <a:ea typeface="微软雅黑" panose="020B0503020204020204" pitchFamily="34" charset="-122"/>
              <a:cs typeface="+mj-cs"/>
              <a:sym typeface="+mn-lt"/>
            </a:endParaRPr>
          </a:p>
        </p:txBody>
      </p:sp>
    </p:spTree>
  </p:cSld>
  <p:clrMapOvr>
    <a:masterClrMapping/>
  </p:clrMapOvr>
  <p:transition>
    <p:pull dir="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827088" y="2603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森林与二叉树的转换</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93187" name="图片 6"/>
          <p:cNvPicPr>
            <a:picLocks noChangeAspect="1"/>
          </p:cNvPicPr>
          <p:nvPr/>
        </p:nvPicPr>
        <p:blipFill>
          <a:blip r:embed="rId1"/>
          <a:stretch>
            <a:fillRect/>
          </a:stretch>
        </p:blipFill>
        <p:spPr>
          <a:xfrm>
            <a:off x="323850" y="2276475"/>
            <a:ext cx="7993063" cy="4149725"/>
          </a:xfrm>
          <a:prstGeom prst="rect">
            <a:avLst/>
          </a:prstGeom>
          <a:noFill/>
          <a:ln w="9525">
            <a:noFill/>
          </a:ln>
        </p:spPr>
      </p:pic>
      <p:sp>
        <p:nvSpPr>
          <p:cNvPr id="9" name="文本框 8"/>
          <p:cNvSpPr txBox="1"/>
          <p:nvPr/>
        </p:nvSpPr>
        <p:spPr>
          <a:xfrm>
            <a:off x="250825" y="817563"/>
            <a:ext cx="8497888" cy="1383665"/>
          </a:xfrm>
          <a:prstGeom prst="rect">
            <a:avLst/>
          </a:prstGeom>
          <a:noFill/>
        </p:spPr>
        <p:txBody>
          <a:bodyPr wrap="square">
            <a:spAutoFit/>
          </a:bodyPr>
          <a:lstStyle/>
          <a:p>
            <a:pPr marR="0" defTabSz="914400">
              <a:spcAft>
                <a:spcPts val="0"/>
              </a:spcAft>
              <a:buClrTx/>
              <a:buSzTx/>
              <a:buFontTx/>
              <a:buNone/>
              <a:defRPr/>
            </a:pPr>
            <a:r>
              <a:rPr kumimoji="1" lang="zh-CN" altLang="en-US" sz="2400" kern="1200" cap="none" spc="0" normalizeH="0" baseline="0" noProof="0" dirty="0">
                <a:solidFill>
                  <a:schemeClr val="accent6"/>
                </a:solidFill>
                <a:latin typeface="Verdana" panose="020B0604030504040204" pitchFamily="34" charset="0"/>
                <a:ea typeface="仿宋_GB2312" panose="02010609030101010101" pitchFamily="49" charset="-122"/>
                <a:cs typeface="+mn-cs"/>
              </a:rPr>
              <a:t>（</a:t>
            </a:r>
            <a:r>
              <a:rPr kumimoji="1" lang="en-US" altLang="zh-CN" sz="2400" kern="1200" cap="none" spc="0" normalizeH="0" baseline="0" noProof="0" dirty="0">
                <a:solidFill>
                  <a:schemeClr val="accent6"/>
                </a:solidFill>
                <a:latin typeface="Verdana" panose="020B0604030504040204" pitchFamily="34" charset="0"/>
                <a:ea typeface="仿宋_GB2312" panose="02010609030101010101" pitchFamily="49" charset="-122"/>
                <a:cs typeface="+mn-cs"/>
              </a:rPr>
              <a:t>1</a:t>
            </a:r>
            <a:r>
              <a:rPr kumimoji="1" lang="zh-CN" altLang="en-US" sz="2400" kern="1200" cap="none" spc="0" normalizeH="0" baseline="0" noProof="0" dirty="0">
                <a:solidFill>
                  <a:schemeClr val="accent6"/>
                </a:solidFill>
                <a:latin typeface="Verdana" panose="020B0604030504040204" pitchFamily="34" charset="0"/>
                <a:ea typeface="仿宋_GB2312" panose="02010609030101010101" pitchFamily="49" charset="-122"/>
                <a:cs typeface="+mn-cs"/>
              </a:rPr>
              <a:t>）森林转换成二叉树</a:t>
            </a:r>
            <a:r>
              <a:rPr kumimoji="1" lang="zh-CN" altLang="en-US" sz="2400" dirty="0">
                <a:solidFill>
                  <a:schemeClr val="accent6"/>
                </a:solidFill>
                <a:latin typeface="Verdana" panose="020B0604030504040204" pitchFamily="34" charset="0"/>
              </a:rPr>
              <a:t>方法</a:t>
            </a:r>
            <a:endParaRPr kumimoji="1" lang="en-US" altLang="zh-CN" sz="2400" kern="1200" cap="none" spc="0" normalizeH="0" baseline="0" noProof="0" dirty="0">
              <a:solidFill>
                <a:schemeClr val="accent6"/>
              </a:solidFill>
              <a:latin typeface="Verdana" panose="020B0604030504040204" pitchFamily="34" charset="0"/>
              <a:ea typeface="仿宋_GB2312" panose="02010609030101010101" pitchFamily="49" charset="-122"/>
              <a:cs typeface="+mn-cs"/>
            </a:endParaRPr>
          </a:p>
          <a:p>
            <a:pPr lvl="1">
              <a:spcBef>
                <a:spcPts val="0"/>
              </a:spcBef>
              <a:spcAft>
                <a:spcPts val="0"/>
              </a:spcAft>
              <a:defRPr/>
            </a:pPr>
            <a:r>
              <a:rPr kumimoji="1" lang="en-US" altLang="zh-CN"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把每棵树转换为二叉树；</a:t>
            </a:r>
            <a:endParaRPr kumimoji="1" lang="zh-CN" altLang="en-US"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spcBef>
                <a:spcPts val="0"/>
              </a:spcBef>
              <a:defRPr/>
            </a:pPr>
            <a:r>
              <a:rPr kumimoji="1" lang="en-US" altLang="zh-CN"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第一棵二叉树不动，从第二棵树开始，把后一棵树的根结点作为前一棵树的根结点的右孩子，用线连接起来。</a:t>
            </a:r>
            <a:endParaRPr kumimoji="1" lang="zh-CN" altLang="en-US" sz="2000" b="0" kern="1200" cap="none" spc="0" normalizeH="0" baseline="0" noProof="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pull dir="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827088" y="2603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森林与二叉树的转换</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95235" name="图片 3"/>
          <p:cNvPicPr>
            <a:picLocks noChangeAspect="1"/>
          </p:cNvPicPr>
          <p:nvPr/>
        </p:nvPicPr>
        <p:blipFill>
          <a:blip r:embed="rId1"/>
          <a:stretch>
            <a:fillRect/>
          </a:stretch>
        </p:blipFill>
        <p:spPr>
          <a:xfrm>
            <a:off x="250825" y="836613"/>
            <a:ext cx="8461375" cy="2295525"/>
          </a:xfrm>
          <a:prstGeom prst="rect">
            <a:avLst/>
          </a:prstGeom>
          <a:noFill/>
          <a:ln w="9525">
            <a:noFill/>
          </a:ln>
        </p:spPr>
      </p:pic>
      <p:pic>
        <p:nvPicPr>
          <p:cNvPr id="95236" name="图片 7"/>
          <p:cNvPicPr>
            <a:picLocks noChangeAspect="1"/>
          </p:cNvPicPr>
          <p:nvPr/>
        </p:nvPicPr>
        <p:blipFill>
          <a:blip r:embed="rId2"/>
          <a:stretch>
            <a:fillRect/>
          </a:stretch>
        </p:blipFill>
        <p:spPr>
          <a:xfrm>
            <a:off x="0" y="3878263"/>
            <a:ext cx="6840538" cy="2143125"/>
          </a:xfrm>
          <a:prstGeom prst="rect">
            <a:avLst/>
          </a:prstGeom>
          <a:noFill/>
          <a:ln w="9525">
            <a:noFill/>
          </a:ln>
        </p:spPr>
      </p:pic>
      <p:pic>
        <p:nvPicPr>
          <p:cNvPr id="95237" name="图片 9"/>
          <p:cNvPicPr>
            <a:picLocks noChangeAspect="1"/>
          </p:cNvPicPr>
          <p:nvPr/>
        </p:nvPicPr>
        <p:blipFill>
          <a:blip r:embed="rId3"/>
          <a:stretch>
            <a:fillRect/>
          </a:stretch>
        </p:blipFill>
        <p:spPr>
          <a:xfrm>
            <a:off x="6845300" y="2305050"/>
            <a:ext cx="1993900" cy="2297113"/>
          </a:xfrm>
          <a:prstGeom prst="rect">
            <a:avLst/>
          </a:prstGeom>
          <a:noFill/>
          <a:ln w="9525">
            <a:noFill/>
          </a:ln>
        </p:spPr>
      </p:pic>
    </p:spTree>
  </p:cSld>
  <p:clrMapOvr>
    <a:masterClrMapping/>
  </p:clrMapOvr>
  <p:transition>
    <p:pull dir="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3394" name="Object 34"/>
          <p:cNvGraphicFramePr/>
          <p:nvPr/>
        </p:nvGraphicFramePr>
        <p:xfrm>
          <a:off x="4127500" y="2730500"/>
          <a:ext cx="1171575" cy="2613025"/>
        </p:xfrm>
        <a:graphic>
          <a:graphicData uri="http://schemas.openxmlformats.org/presentationml/2006/ole">
            <mc:AlternateContent xmlns:mc="http://schemas.openxmlformats.org/markup-compatibility/2006">
              <mc:Choice xmlns:v="urn:schemas-microsoft-com:vml" Requires="v">
                <p:oleObj spid="_x0000_s2" name="" r:id="rId1" imgW="1569720" imgH="3424555" progId="Visio.Drawing.5">
                  <p:embed/>
                </p:oleObj>
              </mc:Choice>
              <mc:Fallback>
                <p:oleObj name="" r:id="rId1" imgW="1569720" imgH="3424555" progId="Visio.Drawing.5">
                  <p:embed/>
                  <p:pic>
                    <p:nvPicPr>
                      <p:cNvPr id="0" name="图片 3093"/>
                      <p:cNvPicPr/>
                      <p:nvPr/>
                    </p:nvPicPr>
                    <p:blipFill>
                      <a:blip r:embed="rId2"/>
                      <a:stretch>
                        <a:fillRect/>
                      </a:stretch>
                    </p:blipFill>
                    <p:spPr>
                      <a:xfrm>
                        <a:off x="4127500" y="2730500"/>
                        <a:ext cx="1171575" cy="2613025"/>
                      </a:xfrm>
                      <a:prstGeom prst="rect">
                        <a:avLst/>
                      </a:prstGeom>
                      <a:solidFill>
                        <a:srgbClr val="EAEAEA"/>
                      </a:solidFill>
                      <a:ln w="38100">
                        <a:noFill/>
                        <a:miter/>
                      </a:ln>
                    </p:spPr>
                  </p:pic>
                </p:oleObj>
              </mc:Fallback>
            </mc:AlternateContent>
          </a:graphicData>
        </a:graphic>
      </p:graphicFrame>
      <p:graphicFrame>
        <p:nvGraphicFramePr>
          <p:cNvPr id="783395" name="Object 35"/>
          <p:cNvGraphicFramePr/>
          <p:nvPr/>
        </p:nvGraphicFramePr>
        <p:xfrm>
          <a:off x="255588" y="5094288"/>
          <a:ext cx="3475037" cy="1504950"/>
        </p:xfrm>
        <a:graphic>
          <a:graphicData uri="http://schemas.openxmlformats.org/presentationml/2006/ole">
            <mc:AlternateContent xmlns:mc="http://schemas.openxmlformats.org/markup-compatibility/2006">
              <mc:Choice xmlns:v="urn:schemas-microsoft-com:vml" Requires="v">
                <p:oleObj spid="_x0000_s3" name="" r:id="rId3" imgW="3996055" imgH="1873250" progId="Visio.Drawing.5">
                  <p:embed/>
                </p:oleObj>
              </mc:Choice>
              <mc:Fallback>
                <p:oleObj name="" r:id="rId3" imgW="3996055" imgH="1873250" progId="Visio.Drawing.5">
                  <p:embed/>
                  <p:pic>
                    <p:nvPicPr>
                      <p:cNvPr id="0" name="图片 3095"/>
                      <p:cNvPicPr/>
                      <p:nvPr/>
                    </p:nvPicPr>
                    <p:blipFill>
                      <a:blip r:embed="rId4"/>
                      <a:stretch>
                        <a:fillRect/>
                      </a:stretch>
                    </p:blipFill>
                    <p:spPr>
                      <a:xfrm>
                        <a:off x="255588" y="5094288"/>
                        <a:ext cx="3475037" cy="1504950"/>
                      </a:xfrm>
                      <a:prstGeom prst="rect">
                        <a:avLst/>
                      </a:prstGeom>
                      <a:noFill/>
                      <a:ln w="38100">
                        <a:noFill/>
                        <a:miter/>
                      </a:ln>
                    </p:spPr>
                  </p:pic>
                </p:oleObj>
              </mc:Fallback>
            </mc:AlternateContent>
          </a:graphicData>
        </a:graphic>
      </p:graphicFrame>
      <p:graphicFrame>
        <p:nvGraphicFramePr>
          <p:cNvPr id="783396" name="Object 36"/>
          <p:cNvGraphicFramePr/>
          <p:nvPr/>
        </p:nvGraphicFramePr>
        <p:xfrm>
          <a:off x="6611938" y="4314825"/>
          <a:ext cx="2284412" cy="2354263"/>
        </p:xfrm>
        <a:graphic>
          <a:graphicData uri="http://schemas.openxmlformats.org/presentationml/2006/ole">
            <mc:AlternateContent xmlns:mc="http://schemas.openxmlformats.org/markup-compatibility/2006">
              <mc:Choice xmlns:v="urn:schemas-microsoft-com:vml" Requires="v">
                <p:oleObj spid="_x0000_s4" name="" r:id="rId5" imgW="2917190" imgH="3096895" progId="Visio.Drawing.5">
                  <p:embed/>
                </p:oleObj>
              </mc:Choice>
              <mc:Fallback>
                <p:oleObj name="" r:id="rId5" imgW="2917190" imgH="3096895" progId="Visio.Drawing.5">
                  <p:embed/>
                  <p:pic>
                    <p:nvPicPr>
                      <p:cNvPr id="0" name="图片 3094"/>
                      <p:cNvPicPr/>
                      <p:nvPr/>
                    </p:nvPicPr>
                    <p:blipFill>
                      <a:blip r:embed="rId6"/>
                      <a:stretch>
                        <a:fillRect/>
                      </a:stretch>
                    </p:blipFill>
                    <p:spPr>
                      <a:xfrm>
                        <a:off x="6611938" y="4314825"/>
                        <a:ext cx="2284412" cy="2354263"/>
                      </a:xfrm>
                      <a:prstGeom prst="rect">
                        <a:avLst/>
                      </a:prstGeom>
                      <a:noFill/>
                      <a:ln w="38100">
                        <a:noFill/>
                        <a:miter/>
                      </a:ln>
                    </p:spPr>
                  </p:pic>
                </p:oleObj>
              </mc:Fallback>
            </mc:AlternateContent>
          </a:graphicData>
        </a:graphic>
      </p:graphicFrame>
      <p:grpSp>
        <p:nvGrpSpPr>
          <p:cNvPr id="88069" name="Group 37"/>
          <p:cNvGrpSpPr/>
          <p:nvPr/>
        </p:nvGrpSpPr>
        <p:grpSpPr>
          <a:xfrm>
            <a:off x="600075" y="958850"/>
            <a:ext cx="1800225" cy="2017713"/>
            <a:chOff x="378" y="171"/>
            <a:chExt cx="1134" cy="1271"/>
          </a:xfrm>
        </p:grpSpPr>
        <p:graphicFrame>
          <p:nvGraphicFramePr>
            <p:cNvPr id="88090" name="Object 38"/>
            <p:cNvGraphicFramePr/>
            <p:nvPr/>
          </p:nvGraphicFramePr>
          <p:xfrm>
            <a:off x="378" y="522"/>
            <a:ext cx="1134" cy="920"/>
          </p:xfrm>
          <a:graphic>
            <a:graphicData uri="http://schemas.openxmlformats.org/presentationml/2006/ole">
              <mc:AlternateContent xmlns:mc="http://schemas.openxmlformats.org/markup-compatibility/2006">
                <mc:Choice xmlns:v="urn:schemas-microsoft-com:vml" Requires="v">
                  <p:oleObj spid="_x0000_s5" name="" r:id="rId7" imgW="2538730" imgH="2195830" progId="Visio.Drawing.5">
                    <p:embed/>
                  </p:oleObj>
                </mc:Choice>
                <mc:Fallback>
                  <p:oleObj name="" r:id="rId7" imgW="2538730" imgH="2195830" progId="Visio.Drawing.5">
                    <p:embed/>
                    <p:pic>
                      <p:nvPicPr>
                        <p:cNvPr id="0" name="图片 3096"/>
                        <p:cNvPicPr/>
                        <p:nvPr/>
                      </p:nvPicPr>
                      <p:blipFill>
                        <a:blip r:embed="rId8"/>
                        <a:stretch>
                          <a:fillRect/>
                        </a:stretch>
                      </p:blipFill>
                      <p:spPr>
                        <a:xfrm>
                          <a:off x="378" y="522"/>
                          <a:ext cx="1134" cy="920"/>
                        </a:xfrm>
                        <a:prstGeom prst="rect">
                          <a:avLst/>
                        </a:prstGeom>
                        <a:noFill/>
                        <a:ln w="38100">
                          <a:noFill/>
                          <a:miter/>
                        </a:ln>
                      </p:spPr>
                    </p:pic>
                  </p:oleObj>
                </mc:Fallback>
              </mc:AlternateContent>
            </a:graphicData>
          </a:graphic>
        </p:graphicFrame>
        <p:sp>
          <p:nvSpPr>
            <p:cNvPr id="85001" name="Text Box 39"/>
            <p:cNvSpPr txBox="1">
              <a:spLocks noChangeArrowheads="1"/>
            </p:cNvSpPr>
            <p:nvPr/>
          </p:nvSpPr>
          <p:spPr bwMode="auto">
            <a:xfrm>
              <a:off x="781" y="171"/>
              <a:ext cx="410" cy="3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800" b="0" i="0" u="none" strike="noStrike" kern="1200" cap="none" spc="0" normalizeH="0" baseline="0" noProof="0" dirty="0">
                  <a:ln>
                    <a:noFill/>
                  </a:ln>
                  <a:solidFill>
                    <a:schemeClr val="hlink"/>
                  </a:solidFill>
                  <a:effectLst/>
                  <a:uLnTx/>
                  <a:uFillTx/>
                  <a:latin typeface="+mn-lt"/>
                  <a:ea typeface="+mn-ea"/>
                  <a:cs typeface="+mn-ea"/>
                  <a:sym typeface="+mn-lt"/>
                </a:rPr>
                <a:t>树</a:t>
              </a:r>
              <a:endPar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6" name="Group 40"/>
          <p:cNvGrpSpPr/>
          <p:nvPr/>
        </p:nvGrpSpPr>
        <p:grpSpPr>
          <a:xfrm>
            <a:off x="7327900" y="958850"/>
            <a:ext cx="1196975" cy="2392363"/>
            <a:chOff x="4616" y="123"/>
            <a:chExt cx="754" cy="1507"/>
          </a:xfrm>
        </p:grpSpPr>
        <p:graphicFrame>
          <p:nvGraphicFramePr>
            <p:cNvPr id="88088" name="Object 41"/>
            <p:cNvGraphicFramePr/>
            <p:nvPr/>
          </p:nvGraphicFramePr>
          <p:xfrm>
            <a:off x="4616" y="414"/>
            <a:ext cx="749" cy="1216"/>
          </p:xfrm>
          <a:graphic>
            <a:graphicData uri="http://schemas.openxmlformats.org/presentationml/2006/ole">
              <mc:AlternateContent xmlns:mc="http://schemas.openxmlformats.org/markup-compatibility/2006">
                <mc:Choice xmlns:v="urn:schemas-microsoft-com:vml" Requires="v">
                  <p:oleObj spid="_x0000_s7" name="" r:id="rId9" imgW="1791970" imgH="2845435" progId="Visio.Drawing.5">
                    <p:embed/>
                  </p:oleObj>
                </mc:Choice>
                <mc:Fallback>
                  <p:oleObj name="" r:id="rId9" imgW="1791970" imgH="2845435" progId="Visio.Drawing.5">
                    <p:embed/>
                    <p:pic>
                      <p:nvPicPr>
                        <p:cNvPr id="0" name="图片 3097"/>
                        <p:cNvPicPr/>
                        <p:nvPr/>
                      </p:nvPicPr>
                      <p:blipFill>
                        <a:blip r:embed="rId10"/>
                        <a:stretch>
                          <a:fillRect/>
                        </a:stretch>
                      </p:blipFill>
                      <p:spPr>
                        <a:xfrm>
                          <a:off x="4616" y="414"/>
                          <a:ext cx="749" cy="1216"/>
                        </a:xfrm>
                        <a:prstGeom prst="rect">
                          <a:avLst/>
                        </a:prstGeom>
                        <a:solidFill>
                          <a:schemeClr val="bg1"/>
                        </a:solidFill>
                        <a:ln w="38100">
                          <a:noFill/>
                          <a:miter/>
                        </a:ln>
                      </p:spPr>
                    </p:pic>
                  </p:oleObj>
                </mc:Fallback>
              </mc:AlternateContent>
            </a:graphicData>
          </a:graphic>
        </p:graphicFrame>
        <p:sp>
          <p:nvSpPr>
            <p:cNvPr id="85004" name="Text Box 42"/>
            <p:cNvSpPr txBox="1">
              <a:spLocks noChangeArrowheads="1"/>
            </p:cNvSpPr>
            <p:nvPr/>
          </p:nvSpPr>
          <p:spPr bwMode="auto">
            <a:xfrm>
              <a:off x="4624" y="123"/>
              <a:ext cx="746"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二叉</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树</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8" name="Group 43"/>
          <p:cNvGrpSpPr/>
          <p:nvPr/>
        </p:nvGrpSpPr>
        <p:grpSpPr>
          <a:xfrm>
            <a:off x="3938588" y="1293813"/>
            <a:ext cx="1600200" cy="795337"/>
            <a:chOff x="2640" y="507"/>
            <a:chExt cx="1008" cy="501"/>
          </a:xfrm>
        </p:grpSpPr>
        <p:sp>
          <p:nvSpPr>
            <p:cNvPr id="85006" name="AutoShape 44"/>
            <p:cNvSpPr>
              <a:spLocks noChangeArrowheads="1"/>
            </p:cNvSpPr>
            <p:nvPr/>
          </p:nvSpPr>
          <p:spPr bwMode="auto">
            <a:xfrm>
              <a:off x="2640" y="864"/>
              <a:ext cx="1008" cy="144"/>
            </a:xfrm>
            <a:prstGeom prst="leftRightArrow">
              <a:avLst>
                <a:gd name="adj1" fmla="val 50000"/>
                <a:gd name="adj2" fmla="val 140000"/>
              </a:avLst>
            </a:prstGeom>
            <a:solidFill>
              <a:srgbClr val="FF0066"/>
            </a:solidFill>
            <a:ln w="952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007" name="Text Box 45"/>
            <p:cNvSpPr txBox="1">
              <a:spLocks noChangeArrowheads="1"/>
            </p:cNvSpPr>
            <p:nvPr/>
          </p:nvSpPr>
          <p:spPr bwMode="auto">
            <a:xfrm>
              <a:off x="2838" y="507"/>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对应</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9" name="Group 46"/>
          <p:cNvGrpSpPr/>
          <p:nvPr/>
        </p:nvGrpSpPr>
        <p:grpSpPr>
          <a:xfrm>
            <a:off x="2871788" y="2360613"/>
            <a:ext cx="1066800" cy="952500"/>
            <a:chOff x="1920" y="1131"/>
            <a:chExt cx="672" cy="600"/>
          </a:xfrm>
        </p:grpSpPr>
        <p:sp>
          <p:nvSpPr>
            <p:cNvPr id="85009" name="AutoShape 47"/>
            <p:cNvSpPr>
              <a:spLocks noChangeArrowheads="1"/>
            </p:cNvSpPr>
            <p:nvPr/>
          </p:nvSpPr>
          <p:spPr bwMode="auto">
            <a:xfrm rot="2146450">
              <a:off x="1920" y="1584"/>
              <a:ext cx="672" cy="147"/>
            </a:xfrm>
            <a:prstGeom prst="rightArrow">
              <a:avLst>
                <a:gd name="adj1" fmla="val 50000"/>
                <a:gd name="adj2" fmla="val 114243"/>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010" name="Text Box 48"/>
            <p:cNvSpPr txBox="1">
              <a:spLocks noChangeArrowheads="1"/>
            </p:cNvSpPr>
            <p:nvPr/>
          </p:nvSpPr>
          <p:spPr bwMode="auto">
            <a:xfrm>
              <a:off x="1968" y="1131"/>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存储</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10" name="Group 49"/>
          <p:cNvGrpSpPr/>
          <p:nvPr/>
        </p:nvGrpSpPr>
        <p:grpSpPr>
          <a:xfrm>
            <a:off x="5386388" y="2436813"/>
            <a:ext cx="1219200" cy="947737"/>
            <a:chOff x="3504" y="1179"/>
            <a:chExt cx="768" cy="597"/>
          </a:xfrm>
        </p:grpSpPr>
        <p:sp>
          <p:nvSpPr>
            <p:cNvPr id="85012" name="AutoShape 50"/>
            <p:cNvSpPr>
              <a:spLocks noChangeArrowheads="1"/>
            </p:cNvSpPr>
            <p:nvPr/>
          </p:nvSpPr>
          <p:spPr bwMode="auto">
            <a:xfrm rot="8277140">
              <a:off x="3600" y="1632"/>
              <a:ext cx="672" cy="144"/>
            </a:xfrm>
            <a:prstGeom prst="rightArrow">
              <a:avLst>
                <a:gd name="adj1" fmla="val 50000"/>
                <a:gd name="adj2" fmla="val 116623"/>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013" name="Text Box 51"/>
            <p:cNvSpPr txBox="1">
              <a:spLocks noChangeArrowheads="1"/>
            </p:cNvSpPr>
            <p:nvPr/>
          </p:nvSpPr>
          <p:spPr bwMode="auto">
            <a:xfrm>
              <a:off x="3504" y="1179"/>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存储</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11" name="Group 52"/>
          <p:cNvGrpSpPr/>
          <p:nvPr/>
        </p:nvGrpSpPr>
        <p:grpSpPr>
          <a:xfrm>
            <a:off x="2414588" y="3960813"/>
            <a:ext cx="1585912" cy="706437"/>
            <a:chOff x="1632" y="2139"/>
            <a:chExt cx="999" cy="445"/>
          </a:xfrm>
        </p:grpSpPr>
        <p:sp>
          <p:nvSpPr>
            <p:cNvPr id="88080" name="AutoShape 53"/>
            <p:cNvSpPr/>
            <p:nvPr/>
          </p:nvSpPr>
          <p:spPr>
            <a:xfrm rot="8292122">
              <a:off x="1948" y="2429"/>
              <a:ext cx="683" cy="155"/>
            </a:xfrm>
            <a:prstGeom prst="rightArrow">
              <a:avLst>
                <a:gd name="adj1" fmla="val 50000"/>
                <a:gd name="adj2" fmla="val 110120"/>
              </a:avLst>
            </a:prstGeom>
            <a:solidFill>
              <a:srgbClr val="7030A0"/>
            </a:solidFill>
            <a:ln w="9525">
              <a:noFill/>
            </a:ln>
          </p:spPr>
          <p:txBody>
            <a:bodyPr rot="10800000" wrap="none" anchor="ctr" anchorCtr="0"/>
            <a:lstStyle/>
            <a:p>
              <a:pPr algn="ctr" eaLnBrk="1" hangingPunct="1">
                <a:buNone/>
              </a:pPr>
              <a:endParaRPr lang="zh-CN" altLang="zh-CN" dirty="0">
                <a:solidFill>
                  <a:schemeClr val="hlink"/>
                </a:solidFill>
                <a:latin typeface="Times New Roman" panose="02020603050405020304" pitchFamily="18" charset="0"/>
                <a:ea typeface="微软雅黑" panose="020B0503020204020204" pitchFamily="34" charset="-122"/>
                <a:sym typeface="+mn-lt"/>
              </a:endParaRPr>
            </a:p>
          </p:txBody>
        </p:sp>
        <p:sp>
          <p:nvSpPr>
            <p:cNvPr id="85016" name="Text Box 54"/>
            <p:cNvSpPr txBox="1">
              <a:spLocks noChangeArrowheads="1"/>
            </p:cNvSpPr>
            <p:nvPr/>
          </p:nvSpPr>
          <p:spPr bwMode="auto">
            <a:xfrm>
              <a:off x="1632" y="2139"/>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解释</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12" name="Group 55"/>
          <p:cNvGrpSpPr/>
          <p:nvPr/>
        </p:nvGrpSpPr>
        <p:grpSpPr>
          <a:xfrm>
            <a:off x="5538788" y="3851275"/>
            <a:ext cx="1249362" cy="622300"/>
            <a:chOff x="3600" y="1905"/>
            <a:chExt cx="905" cy="451"/>
          </a:xfrm>
        </p:grpSpPr>
        <p:sp>
          <p:nvSpPr>
            <p:cNvPr id="85018" name="AutoShape 56"/>
            <p:cNvSpPr>
              <a:spLocks noChangeArrowheads="1"/>
            </p:cNvSpPr>
            <p:nvPr/>
          </p:nvSpPr>
          <p:spPr bwMode="auto">
            <a:xfrm rot="2146450">
              <a:off x="3600" y="2208"/>
              <a:ext cx="624" cy="148"/>
            </a:xfrm>
            <a:prstGeom prst="rightArrow">
              <a:avLst>
                <a:gd name="adj1" fmla="val 50000"/>
                <a:gd name="adj2" fmla="val 105366"/>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019" name="Text Box 57"/>
            <p:cNvSpPr txBox="1">
              <a:spLocks noChangeArrowheads="1"/>
            </p:cNvSpPr>
            <p:nvPr/>
          </p:nvSpPr>
          <p:spPr bwMode="auto">
            <a:xfrm>
              <a:off x="3870" y="1905"/>
              <a:ext cx="63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zh-CN" sz="2400" b="0" i="0" u="none" strike="noStrike" kern="1200" cap="none" spc="0" normalizeH="0" baseline="0" noProof="0" dirty="0">
                  <a:ln>
                    <a:noFill/>
                  </a:ln>
                  <a:solidFill>
                    <a:schemeClr val="hlink"/>
                  </a:solidFill>
                  <a:effectLst/>
                  <a:uLnTx/>
                  <a:uFillTx/>
                  <a:latin typeface="+mn-lt"/>
                  <a:ea typeface="+mn-ea"/>
                  <a:cs typeface="+mn-ea"/>
                  <a:sym typeface="+mn-lt"/>
                </a:rPr>
                <a:t>解释</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sp>
        <p:nvSpPr>
          <p:cNvPr id="32" name="AutoShape 44"/>
          <p:cNvSpPr>
            <a:spLocks noChangeArrowheads="1"/>
          </p:cNvSpPr>
          <p:nvPr/>
        </p:nvSpPr>
        <p:spPr bwMode="auto">
          <a:xfrm>
            <a:off x="3951288" y="1860550"/>
            <a:ext cx="1600200" cy="228600"/>
          </a:xfrm>
          <a:prstGeom prst="leftRightArrow">
            <a:avLst>
              <a:gd name="adj1" fmla="val 50000"/>
              <a:gd name="adj2" fmla="val 140000"/>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 name="Rectangle 7"/>
          <p:cNvSpPr>
            <a:spLocks noChangeArrowheads="1"/>
          </p:cNvSpPr>
          <p:nvPr/>
        </p:nvSpPr>
        <p:spPr bwMode="auto">
          <a:xfrm>
            <a:off x="836613" y="234950"/>
            <a:ext cx="68389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树的存储结构－－二叉链表表示法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83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83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83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3"/>
          <p:cNvSpPr>
            <a:spLocks noGrp="1"/>
          </p:cNvSpPr>
          <p:nvPr>
            <p:ph idx="1"/>
          </p:nvPr>
        </p:nvSpPr>
        <p:spPr>
          <a:xfrm>
            <a:off x="304800" y="228600"/>
            <a:ext cx="8610600" cy="6400800"/>
          </a:xfrm>
        </p:spPr>
        <p:txBody>
          <a:bodyPr vert="horz" wrap="square" lIns="91440" tIns="45720" rIns="91440" bIns="45720" anchor="t" anchorCtr="0"/>
          <a:p>
            <a:pPr eaLnBrk="1" hangingPunct="1">
              <a:spcAft>
                <a:spcPts val="0"/>
              </a:spcAft>
              <a:buNone/>
            </a:pPr>
            <a:r>
              <a:rPr lang="zh-CN" altLang="en-US" dirty="0">
                <a:solidFill>
                  <a:schemeClr val="bg1"/>
                </a:solidFill>
              </a:rPr>
              <a:t>树和森林的遍历</a:t>
            </a:r>
            <a:endParaRPr lang="zh-CN" altLang="en-US" dirty="0">
              <a:solidFill>
                <a:schemeClr val="bg1"/>
              </a:solidFill>
            </a:endParaRPr>
          </a:p>
          <a:p>
            <a:pPr eaLnBrk="1" hangingPunct="1">
              <a:spcBef>
                <a:spcPts val="0"/>
              </a:spcBef>
              <a:spcAft>
                <a:spcPts val="0"/>
              </a:spcAft>
              <a:buNone/>
            </a:pPr>
            <a:r>
              <a:rPr lang="zh-CN" altLang="en-US" dirty="0"/>
              <a:t>　　</a:t>
            </a:r>
            <a:r>
              <a:rPr lang="zh-CN" altLang="en-US" sz="2000" dirty="0"/>
              <a:t>１、先根方式：首先访问根结点，然后依次先根方式遍历根的各个子树；</a:t>
            </a:r>
            <a:endParaRPr lang="zh-CN" altLang="en-US" sz="2000" dirty="0"/>
          </a:p>
          <a:p>
            <a:pPr eaLnBrk="1" hangingPunct="1">
              <a:spcBef>
                <a:spcPts val="0"/>
              </a:spcBef>
              <a:spcAft>
                <a:spcPts val="0"/>
              </a:spcAft>
              <a:buNone/>
            </a:pPr>
            <a:r>
              <a:rPr lang="zh-CN" altLang="en-US" sz="2000" dirty="0"/>
              <a:t>　　后根方式：首先依次后根方式遍历根的各个子树，然后访问根结点。</a:t>
            </a:r>
            <a:endParaRPr lang="zh-CN" altLang="en-US" sz="2000" dirty="0"/>
          </a:p>
          <a:p>
            <a:pPr eaLnBrk="1" hangingPunct="1">
              <a:spcBef>
                <a:spcPts val="0"/>
              </a:spcBef>
              <a:spcAft>
                <a:spcPts val="0"/>
              </a:spcAft>
              <a:buNone/>
            </a:pPr>
            <a:r>
              <a:rPr lang="zh-CN" altLang="en-US" sz="2000" dirty="0"/>
              <a:t>　　</a:t>
            </a:r>
            <a:endParaRPr lang="zh-CN" altLang="en-US" sz="2000" dirty="0"/>
          </a:p>
          <a:p>
            <a:pPr eaLnBrk="1" hangingPunct="1">
              <a:spcBef>
                <a:spcPts val="0"/>
              </a:spcBef>
              <a:spcAft>
                <a:spcPts val="0"/>
              </a:spcAft>
              <a:buNone/>
            </a:pPr>
            <a:r>
              <a:rPr lang="zh-CN" altLang="en-US" sz="2000" dirty="0"/>
              <a:t>　　　　　　　　　　　　　　先根序列为：</a:t>
            </a:r>
            <a:endParaRPr lang="zh-CN" altLang="en-US" sz="2000" dirty="0"/>
          </a:p>
          <a:p>
            <a:pPr eaLnBrk="1" hangingPunct="1">
              <a:spcBef>
                <a:spcPts val="0"/>
              </a:spcBef>
              <a:spcAft>
                <a:spcPts val="0"/>
              </a:spcAft>
              <a:buNone/>
            </a:pPr>
            <a:r>
              <a:rPr lang="zh-CN" altLang="en-US" sz="2000" dirty="0"/>
              <a:t>　　　　　　　　　　　　　　后根序列为：</a:t>
            </a:r>
            <a:endParaRPr lang="zh-CN" altLang="en-US" sz="2000" dirty="0"/>
          </a:p>
          <a:p>
            <a:pPr eaLnBrk="1" hangingPunct="1">
              <a:spcBef>
                <a:spcPts val="0"/>
              </a:spcBef>
              <a:spcAft>
                <a:spcPts val="0"/>
              </a:spcAft>
              <a:buNone/>
            </a:pPr>
            <a:r>
              <a:rPr lang="zh-CN" altLang="en-US" sz="2000" dirty="0"/>
              <a:t>　　</a:t>
            </a:r>
            <a:r>
              <a:rPr lang="en-US" altLang="zh-CN" sz="2000" dirty="0"/>
              <a:t>2</a:t>
            </a:r>
            <a:r>
              <a:rPr lang="zh-CN" altLang="en-US" sz="2000" dirty="0"/>
              <a:t>、森林的遍历</a:t>
            </a:r>
            <a:endParaRPr lang="zh-CN" altLang="en-US" sz="2000" dirty="0"/>
          </a:p>
          <a:p>
            <a:pPr eaLnBrk="1" hangingPunct="1">
              <a:spcBef>
                <a:spcPts val="0"/>
              </a:spcBef>
              <a:spcAft>
                <a:spcPts val="0"/>
              </a:spcAft>
              <a:buNone/>
            </a:pPr>
            <a:r>
              <a:rPr lang="zh-CN" altLang="en-US" sz="2000" dirty="0"/>
              <a:t>　　先序方式：访问第一棵树根结点；</a:t>
            </a:r>
            <a:endParaRPr lang="zh-CN" altLang="en-US" sz="2000" dirty="0"/>
          </a:p>
          <a:p>
            <a:pPr eaLnBrk="1" hangingPunct="1">
              <a:spcBef>
                <a:spcPts val="0"/>
              </a:spcBef>
              <a:spcAft>
                <a:spcPts val="0"/>
              </a:spcAft>
              <a:buNone/>
            </a:pPr>
            <a:r>
              <a:rPr lang="zh-CN" altLang="en-US" sz="2000" dirty="0"/>
              <a:t>　　　　　　　先序遍历第一棵树的根的子树森林；</a:t>
            </a:r>
            <a:endParaRPr lang="zh-CN" altLang="en-US" sz="2000" dirty="0"/>
          </a:p>
          <a:p>
            <a:pPr eaLnBrk="1" hangingPunct="1">
              <a:spcBef>
                <a:spcPts val="0"/>
              </a:spcBef>
              <a:spcAft>
                <a:spcPts val="0"/>
              </a:spcAft>
              <a:buNone/>
            </a:pPr>
            <a:r>
              <a:rPr lang="zh-CN" altLang="en-US" sz="2000" dirty="0"/>
              <a:t>　　　　　　　先序遍历除第一棵树以外的子树森林；</a:t>
            </a:r>
            <a:endParaRPr lang="zh-CN" altLang="en-US" sz="2000" dirty="0"/>
          </a:p>
          <a:p>
            <a:pPr eaLnBrk="1" hangingPunct="1">
              <a:spcBef>
                <a:spcPts val="0"/>
              </a:spcBef>
              <a:spcAft>
                <a:spcPts val="0"/>
              </a:spcAft>
              <a:buNone/>
            </a:pPr>
            <a:r>
              <a:rPr lang="zh-CN" altLang="en-US" sz="2000" dirty="0"/>
              <a:t>　　中序方式：中序遍历第一棵树的根结点的子树森林；</a:t>
            </a:r>
            <a:endParaRPr lang="zh-CN" altLang="en-US" sz="2000" dirty="0"/>
          </a:p>
          <a:p>
            <a:pPr eaLnBrk="1" hangingPunct="1">
              <a:spcBef>
                <a:spcPts val="0"/>
              </a:spcBef>
              <a:spcAft>
                <a:spcPts val="0"/>
              </a:spcAft>
              <a:buNone/>
            </a:pPr>
            <a:r>
              <a:rPr lang="zh-CN" altLang="en-US" sz="2000" dirty="0"/>
              <a:t> </a:t>
            </a:r>
            <a:r>
              <a:rPr lang="en-US" altLang="zh-CN" sz="2000" dirty="0"/>
              <a:t>                           </a:t>
            </a:r>
            <a:r>
              <a:rPr lang="zh-CN" altLang="en-US" sz="2000" dirty="0"/>
              <a:t>访问第一棵树的根；</a:t>
            </a:r>
            <a:endParaRPr lang="zh-CN" altLang="en-US" sz="2000" dirty="0"/>
          </a:p>
          <a:p>
            <a:pPr eaLnBrk="1" hangingPunct="1">
              <a:spcBef>
                <a:spcPts val="0"/>
              </a:spcBef>
              <a:buNone/>
            </a:pPr>
            <a:r>
              <a:rPr lang="zh-CN" altLang="en-US" sz="2000" dirty="0"/>
              <a:t>　　　　　　　中序遍历除第一棵树以外的子树森林；</a:t>
            </a:r>
            <a:endParaRPr lang="zh-CN" altLang="en-US" sz="2000" dirty="0"/>
          </a:p>
        </p:txBody>
      </p:sp>
      <p:pic>
        <p:nvPicPr>
          <p:cNvPr id="14338" name="Picture 5" descr="Image00007"/>
          <p:cNvPicPr>
            <a:picLocks noChangeAspect="1"/>
          </p:cNvPicPr>
          <p:nvPr>
            <p:custDataLst>
              <p:tags r:id="rId1"/>
            </p:custDataLst>
          </p:nvPr>
        </p:nvPicPr>
        <p:blipFill>
          <a:blip r:embed="rId2"/>
          <a:stretch>
            <a:fillRect/>
          </a:stretch>
        </p:blipFill>
        <p:spPr>
          <a:xfrm>
            <a:off x="6659880" y="2276475"/>
            <a:ext cx="1912620" cy="17145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7"/>
          <p:cNvSpPr/>
          <p:nvPr/>
        </p:nvSpPr>
        <p:spPr>
          <a:xfrm>
            <a:off x="0" y="3213100"/>
            <a:ext cx="9144000" cy="3168650"/>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45506" name="Rectangle 34"/>
          <p:cNvSpPr>
            <a:spLocks noChangeArrowheads="1"/>
          </p:cNvSpPr>
          <p:nvPr/>
        </p:nvSpPr>
        <p:spPr bwMode="auto">
          <a:xfrm>
            <a:off x="827088" y="1046163"/>
            <a:ext cx="7254875" cy="145796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ts val="0"/>
              </a:spcAft>
              <a:buClrTx/>
              <a:buSzTx/>
              <a:buFontTx/>
              <a:buNone/>
              <a:defRPr/>
            </a:pPr>
            <a:r>
              <a:rPr kumimoji="1" lang="zh-CN" altLang="en-US" sz="3200" b="0" i="0" u="none" strike="noStrike" kern="1200" cap="none" spc="0" normalizeH="0" baseline="0" noProof="0" dirty="0">
                <a:ln>
                  <a:noFill/>
                </a:ln>
                <a:solidFill>
                  <a:schemeClr val="tx1"/>
                </a:solidFill>
                <a:effectLst/>
                <a:uLnTx/>
                <a:uFillTx/>
                <a:latin typeface="+mn-lt"/>
                <a:ea typeface="+mn-ea"/>
                <a:cs typeface="+mn-ea"/>
                <a:sym typeface="+mn-lt"/>
              </a:rPr>
              <a:t>二叉树基本特点：</a:t>
            </a:r>
            <a:endParaRPr kumimoji="1"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ts val="50"/>
              </a:spcBef>
              <a:spcAft>
                <a:spcPts val="0"/>
              </a:spcAft>
              <a:buClr>
                <a:srgbClr val="FF0000"/>
              </a:buClr>
              <a:buSzTx/>
              <a:buFontTx/>
              <a:buChar char="•"/>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    结点的度小于等于</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ts val="50"/>
              </a:spcBef>
              <a:spcAft>
                <a:spcPct val="0"/>
              </a:spcAft>
              <a:buClr>
                <a:srgbClr val="FF0000"/>
              </a:buClr>
              <a:buSzTx/>
              <a:buFontTx/>
              <a:buChar char="•"/>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    有序树（子树有序，不能颠倒）</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35"/>
          <p:cNvGrpSpPr/>
          <p:nvPr/>
        </p:nvGrpSpPr>
        <p:grpSpPr>
          <a:xfrm>
            <a:off x="1189038" y="3605213"/>
            <a:ext cx="6765925" cy="2382837"/>
            <a:chOff x="757" y="2855"/>
            <a:chExt cx="4263" cy="1501"/>
          </a:xfrm>
        </p:grpSpPr>
        <p:sp>
          <p:nvSpPr>
            <p:cNvPr id="745508" name="Text Box 36"/>
            <p:cNvSpPr txBox="1">
              <a:spLocks noChangeArrowheads="1"/>
            </p:cNvSpPr>
            <p:nvPr/>
          </p:nvSpPr>
          <p:spPr bwMode="auto">
            <a:xfrm>
              <a:off x="1235" y="3991"/>
              <a:ext cx="3384" cy="365"/>
            </a:xfrm>
            <a:prstGeom prst="rect">
              <a:avLst/>
            </a:prstGeom>
            <a:noFill/>
            <a:ln w="9525">
              <a:noFill/>
              <a:miter lim="800000"/>
            </a:ln>
            <a:effectLst/>
          </p:spPr>
          <p:txBody>
            <a:bodyPr>
              <a:spAutoFit/>
            </a:bodyPr>
            <a:lstStyle/>
            <a:p>
              <a:pPr marR="0" algn="ctr" defTabSz="914400" eaLnBrk="1" hangingPunct="1">
                <a:buClrTx/>
                <a:buSzTx/>
                <a:buFontTx/>
                <a:buNone/>
                <a:defRPr/>
              </a:pPr>
              <a:r>
                <a:rPr kumimoji="1" lang="zh-CN" altLang="en-US" sz="3200" b="0" kern="1200" cap="none" spc="0" normalizeH="0" baseline="0" noProof="0" dirty="0">
                  <a:latin typeface="+mn-lt"/>
                  <a:ea typeface="+mn-ea"/>
                  <a:cs typeface="+mn-ea"/>
                  <a:sym typeface="+mn-lt"/>
                </a:rPr>
                <a:t>二叉树的五种不同形态</a:t>
              </a:r>
              <a:endParaRPr kumimoji="1" lang="zh-CN" altLang="en-US" sz="2400" b="0" kern="1200" cap="none" spc="0" normalizeH="0" baseline="0" noProof="0" dirty="0">
                <a:latin typeface="+mn-lt"/>
                <a:ea typeface="+mn-ea"/>
                <a:cs typeface="+mn-ea"/>
                <a:sym typeface="+mn-lt"/>
              </a:endParaRPr>
            </a:p>
          </p:txBody>
        </p:sp>
        <p:pic>
          <p:nvPicPr>
            <p:cNvPr id="24583" name="Picture 37"/>
            <p:cNvPicPr>
              <a:picLocks noChangeAspect="1"/>
            </p:cNvPicPr>
            <p:nvPr/>
          </p:nvPicPr>
          <p:blipFill>
            <a:blip r:embed="rId1">
              <a:clrChange>
                <a:clrFrom>
                  <a:srgbClr val="FFFFFF"/>
                </a:clrFrom>
                <a:clrTo>
                  <a:srgbClr val="FFFFFF">
                    <a:alpha val="0"/>
                  </a:srgbClr>
                </a:clrTo>
              </a:clrChange>
            </a:blip>
            <a:stretch>
              <a:fillRect/>
            </a:stretch>
          </p:blipFill>
          <p:spPr>
            <a:xfrm>
              <a:off x="757" y="2855"/>
              <a:ext cx="4263" cy="1035"/>
            </a:xfrm>
            <a:prstGeom prst="rect">
              <a:avLst/>
            </a:prstGeom>
            <a:noFill/>
            <a:ln w="9525">
              <a:noFill/>
            </a:ln>
          </p:spPr>
        </p:pic>
      </p:grpSp>
      <p:sp>
        <p:nvSpPr>
          <p:cNvPr id="7" name="Rectangle 16"/>
          <p:cNvSpPr>
            <a:spLocks noChangeArrowheads="1"/>
          </p:cNvSpPr>
          <p:nvPr/>
        </p:nvSpPr>
        <p:spPr bwMode="auto">
          <a:xfrm>
            <a:off x="827088" y="223838"/>
            <a:ext cx="3175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二叉树的定义</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1115695" y="914400"/>
            <a:ext cx="3902075" cy="1527175"/>
            <a:chOff x="408" y="1395"/>
            <a:chExt cx="2458" cy="962"/>
          </a:xfrm>
        </p:grpSpPr>
        <p:grpSp>
          <p:nvGrpSpPr>
            <p:cNvPr id="15362" name="Group 5"/>
            <p:cNvGrpSpPr/>
            <p:nvPr/>
          </p:nvGrpSpPr>
          <p:grpSpPr>
            <a:xfrm>
              <a:off x="408" y="1422"/>
              <a:ext cx="1247" cy="629"/>
              <a:chOff x="408" y="1422"/>
              <a:chExt cx="1247" cy="629"/>
            </a:xfrm>
          </p:grpSpPr>
          <p:sp>
            <p:nvSpPr>
              <p:cNvPr id="15363" name="Oval 6"/>
              <p:cNvSpPr/>
              <p:nvPr/>
            </p:nvSpPr>
            <p:spPr>
              <a:xfrm>
                <a:off x="955" y="1422"/>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15364" name="Oval 7"/>
              <p:cNvSpPr/>
              <p:nvPr/>
            </p:nvSpPr>
            <p:spPr>
              <a:xfrm>
                <a:off x="408" y="1818"/>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15365" name="Oval 8"/>
              <p:cNvSpPr/>
              <p:nvPr/>
            </p:nvSpPr>
            <p:spPr>
              <a:xfrm>
                <a:off x="955" y="1818"/>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15366" name="Oval 9"/>
              <p:cNvSpPr/>
              <p:nvPr/>
            </p:nvSpPr>
            <p:spPr>
              <a:xfrm>
                <a:off x="1433" y="1818"/>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15367" name="Line 10"/>
              <p:cNvSpPr/>
              <p:nvPr/>
            </p:nvSpPr>
            <p:spPr>
              <a:xfrm>
                <a:off x="1060" y="1655"/>
                <a:ext cx="0" cy="167"/>
              </a:xfrm>
              <a:prstGeom prst="line">
                <a:avLst/>
              </a:prstGeom>
              <a:ln w="9525" cap="flat" cmpd="sng">
                <a:solidFill>
                  <a:schemeClr val="tx1"/>
                </a:solidFill>
                <a:prstDash val="solid"/>
                <a:round/>
                <a:headEnd type="none" w="med" len="med"/>
                <a:tailEnd type="none" w="med" len="med"/>
              </a:ln>
            </p:spPr>
          </p:sp>
          <p:sp>
            <p:nvSpPr>
              <p:cNvPr id="15368" name="Line 11"/>
              <p:cNvSpPr/>
              <p:nvPr/>
            </p:nvSpPr>
            <p:spPr>
              <a:xfrm flipH="1">
                <a:off x="571" y="1577"/>
                <a:ext cx="400" cy="289"/>
              </a:xfrm>
              <a:prstGeom prst="line">
                <a:avLst/>
              </a:prstGeom>
              <a:ln w="9525" cap="flat" cmpd="sng">
                <a:solidFill>
                  <a:schemeClr val="tx1"/>
                </a:solidFill>
                <a:prstDash val="solid"/>
                <a:round/>
                <a:headEnd type="none" w="med" len="med"/>
                <a:tailEnd type="none" w="med" len="med"/>
              </a:ln>
            </p:spPr>
          </p:sp>
          <p:sp>
            <p:nvSpPr>
              <p:cNvPr id="15369" name="Line 12"/>
              <p:cNvSpPr/>
              <p:nvPr/>
            </p:nvSpPr>
            <p:spPr>
              <a:xfrm>
                <a:off x="1160" y="1588"/>
                <a:ext cx="334" cy="256"/>
              </a:xfrm>
              <a:prstGeom prst="line">
                <a:avLst/>
              </a:prstGeom>
              <a:ln w="9525" cap="flat" cmpd="sng">
                <a:solidFill>
                  <a:schemeClr val="tx1"/>
                </a:solidFill>
                <a:prstDash val="solid"/>
                <a:round/>
                <a:headEnd type="none" w="med" len="med"/>
                <a:tailEnd type="none" w="med" len="med"/>
              </a:ln>
            </p:spPr>
          </p:sp>
        </p:grpSp>
        <p:grpSp>
          <p:nvGrpSpPr>
            <p:cNvPr id="15370" name="Group 13"/>
            <p:cNvGrpSpPr/>
            <p:nvPr/>
          </p:nvGrpSpPr>
          <p:grpSpPr>
            <a:xfrm>
              <a:off x="1886" y="1395"/>
              <a:ext cx="237" cy="655"/>
              <a:chOff x="1886" y="1395"/>
              <a:chExt cx="237" cy="655"/>
            </a:xfrm>
          </p:grpSpPr>
          <p:sp>
            <p:nvSpPr>
              <p:cNvPr id="15371" name="Oval 14"/>
              <p:cNvSpPr/>
              <p:nvPr/>
            </p:nvSpPr>
            <p:spPr>
              <a:xfrm>
                <a:off x="1901" y="1395"/>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15372" name="Oval 15"/>
              <p:cNvSpPr/>
              <p:nvPr/>
            </p:nvSpPr>
            <p:spPr>
              <a:xfrm>
                <a:off x="1886" y="1817"/>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15373" name="Line 16"/>
              <p:cNvSpPr/>
              <p:nvPr/>
            </p:nvSpPr>
            <p:spPr>
              <a:xfrm>
                <a:off x="2011" y="1633"/>
                <a:ext cx="0" cy="189"/>
              </a:xfrm>
              <a:prstGeom prst="line">
                <a:avLst/>
              </a:prstGeom>
              <a:ln w="9525" cap="flat" cmpd="sng">
                <a:solidFill>
                  <a:schemeClr val="tx1"/>
                </a:solidFill>
                <a:prstDash val="solid"/>
                <a:round/>
                <a:headEnd type="none" w="med" len="med"/>
                <a:tailEnd type="none" w="med" len="med"/>
              </a:ln>
            </p:spPr>
          </p:sp>
        </p:grpSp>
        <p:grpSp>
          <p:nvGrpSpPr>
            <p:cNvPr id="15374" name="Group 17"/>
            <p:cNvGrpSpPr/>
            <p:nvPr/>
          </p:nvGrpSpPr>
          <p:grpSpPr>
            <a:xfrm>
              <a:off x="2224" y="1395"/>
              <a:ext cx="642" cy="962"/>
              <a:chOff x="2224" y="1395"/>
              <a:chExt cx="642" cy="962"/>
            </a:xfrm>
          </p:grpSpPr>
          <p:sp>
            <p:nvSpPr>
              <p:cNvPr id="15375" name="Oval 18"/>
              <p:cNvSpPr/>
              <p:nvPr/>
            </p:nvSpPr>
            <p:spPr>
              <a:xfrm>
                <a:off x="2461" y="1395"/>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15376" name="Oval 19"/>
              <p:cNvSpPr/>
              <p:nvPr/>
            </p:nvSpPr>
            <p:spPr>
              <a:xfrm>
                <a:off x="2224" y="1739"/>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H</a:t>
                </a:r>
                <a:endParaRPr lang="en-US" altLang="zh-CN" sz="2000" dirty="0">
                  <a:latin typeface="Times New Roman" panose="02020603050405020304" pitchFamily="18" charset="0"/>
                  <a:ea typeface="宋体" panose="02010600030101010101" pitchFamily="2" charset="-122"/>
                </a:endParaRPr>
              </a:p>
            </p:txBody>
          </p:sp>
          <p:sp>
            <p:nvSpPr>
              <p:cNvPr id="15377" name="Oval 20"/>
              <p:cNvSpPr/>
              <p:nvPr/>
            </p:nvSpPr>
            <p:spPr>
              <a:xfrm>
                <a:off x="2644" y="1750"/>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15378" name="Line 21"/>
              <p:cNvSpPr/>
              <p:nvPr/>
            </p:nvSpPr>
            <p:spPr>
              <a:xfrm flipH="1">
                <a:off x="2394" y="1622"/>
                <a:ext cx="111" cy="133"/>
              </a:xfrm>
              <a:prstGeom prst="line">
                <a:avLst/>
              </a:prstGeom>
              <a:ln w="9525" cap="flat" cmpd="sng">
                <a:solidFill>
                  <a:schemeClr val="tx1"/>
                </a:solidFill>
                <a:prstDash val="solid"/>
                <a:round/>
                <a:headEnd type="none" w="med" len="med"/>
                <a:tailEnd type="none" w="med" len="med"/>
              </a:ln>
            </p:spPr>
          </p:sp>
          <p:sp>
            <p:nvSpPr>
              <p:cNvPr id="15379" name="Line 22"/>
              <p:cNvSpPr/>
              <p:nvPr/>
            </p:nvSpPr>
            <p:spPr>
              <a:xfrm>
                <a:off x="2638" y="1622"/>
                <a:ext cx="111" cy="133"/>
              </a:xfrm>
              <a:prstGeom prst="line">
                <a:avLst/>
              </a:prstGeom>
              <a:ln w="9525" cap="flat" cmpd="sng">
                <a:solidFill>
                  <a:schemeClr val="tx1"/>
                </a:solidFill>
                <a:prstDash val="solid"/>
                <a:round/>
                <a:headEnd type="none" w="med" len="med"/>
                <a:tailEnd type="none" w="med" len="med"/>
              </a:ln>
            </p:spPr>
          </p:sp>
          <p:sp>
            <p:nvSpPr>
              <p:cNvPr id="15380" name="Oval 23"/>
              <p:cNvSpPr/>
              <p:nvPr/>
            </p:nvSpPr>
            <p:spPr>
              <a:xfrm>
                <a:off x="2629" y="2124"/>
                <a:ext cx="222" cy="233"/>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J</a:t>
                </a:r>
                <a:endParaRPr lang="en-US" altLang="zh-CN" sz="2000" dirty="0">
                  <a:latin typeface="Times New Roman" panose="02020603050405020304" pitchFamily="18" charset="0"/>
                  <a:ea typeface="宋体" panose="02010600030101010101" pitchFamily="2" charset="-122"/>
                </a:endParaRPr>
              </a:p>
            </p:txBody>
          </p:sp>
          <p:sp>
            <p:nvSpPr>
              <p:cNvPr id="15381" name="Line 24"/>
              <p:cNvSpPr/>
              <p:nvPr/>
            </p:nvSpPr>
            <p:spPr>
              <a:xfrm>
                <a:off x="2767" y="1989"/>
                <a:ext cx="0" cy="144"/>
              </a:xfrm>
              <a:prstGeom prst="line">
                <a:avLst/>
              </a:prstGeom>
              <a:ln w="9525" cap="flat" cmpd="sng">
                <a:solidFill>
                  <a:schemeClr val="tx1"/>
                </a:solidFill>
                <a:prstDash val="solid"/>
                <a:round/>
                <a:headEnd type="none" w="med" len="med"/>
                <a:tailEnd type="none" w="med" len="med"/>
              </a:ln>
            </p:spPr>
          </p:sp>
        </p:grpSp>
      </p:grpSp>
      <p:sp>
        <p:nvSpPr>
          <p:cNvPr id="15382" name="Text Box 25"/>
          <p:cNvSpPr txBox="1"/>
          <p:nvPr/>
        </p:nvSpPr>
        <p:spPr>
          <a:xfrm>
            <a:off x="5410200" y="914400"/>
            <a:ext cx="3048000" cy="959485"/>
          </a:xfrm>
          <a:prstGeom prst="rect">
            <a:avLst/>
          </a:prstGeom>
          <a:noFill/>
          <a:ln w="9525">
            <a:noFill/>
          </a:ln>
        </p:spPr>
        <p:txBody>
          <a:bodyPr anchor="t" anchorCtr="0">
            <a:spAutoFit/>
          </a:bodyPr>
          <a:p>
            <a:pPr>
              <a:spcBef>
                <a:spcPct val="50000"/>
              </a:spcBef>
              <a:spcAft>
                <a:spcPts val="0"/>
              </a:spcAft>
            </a:pPr>
            <a:r>
              <a:rPr lang="zh-CN" altLang="en-US" dirty="0">
                <a:latin typeface="Arial" panose="020B0604020202020204" pitchFamily="34" charset="0"/>
                <a:ea typeface="宋体" panose="02010600030101010101" pitchFamily="2" charset="-122"/>
              </a:rPr>
              <a:t>先序序列：</a:t>
            </a:r>
            <a:endParaRPr lang="zh-CN" altLang="en-US" dirty="0">
              <a:latin typeface="Arial" panose="020B0604020202020204" pitchFamily="34" charset="0"/>
              <a:ea typeface="宋体" panose="02010600030101010101" pitchFamily="2" charset="-122"/>
            </a:endParaRPr>
          </a:p>
          <a:p>
            <a:pPr>
              <a:spcBef>
                <a:spcPts val="50"/>
              </a:spcBef>
            </a:pPr>
            <a:r>
              <a:rPr lang="zh-CN" altLang="en-US" dirty="0">
                <a:latin typeface="Arial" panose="020B0604020202020204" pitchFamily="34" charset="0"/>
                <a:ea typeface="宋体" panose="02010600030101010101" pitchFamily="2" charset="-122"/>
              </a:rPr>
              <a:t>中序序列：</a:t>
            </a:r>
            <a:endParaRPr lang="zh-CN" altLang="en-US" dirty="0">
              <a:latin typeface="Arial" panose="020B0604020202020204" pitchFamily="34" charset="0"/>
              <a:ea typeface="宋体" panose="02010600030101010101" pitchFamily="2" charset="-122"/>
            </a:endParaRPr>
          </a:p>
        </p:txBody>
      </p:sp>
      <p:sp>
        <p:nvSpPr>
          <p:cNvPr id="9242" name="Text Box 26"/>
          <p:cNvSpPr txBox="1"/>
          <p:nvPr/>
        </p:nvSpPr>
        <p:spPr>
          <a:xfrm>
            <a:off x="685800" y="2743200"/>
            <a:ext cx="7173913" cy="398780"/>
          </a:xfrm>
          <a:prstGeom prst="rect">
            <a:avLst/>
          </a:prstGeom>
          <a:solidFill>
            <a:srgbClr val="FBE2DF"/>
          </a:solidFill>
          <a:ln w="12700">
            <a:noFill/>
          </a:ln>
        </p:spPr>
        <p:txBody>
          <a:bodyPr anchor="t" anchorCtr="0">
            <a:spAutoFit/>
          </a:bodyPr>
          <a:p>
            <a:pPr algn="ctr">
              <a:spcAft>
                <a:spcPts val="0"/>
              </a:spcAft>
            </a:pPr>
            <a:r>
              <a:rPr lang="en-US" altLang="zh-CN" sz="2000" b="1" dirty="0">
                <a:solidFill>
                  <a:srgbClr val="CC3300"/>
                </a:solidFill>
                <a:latin typeface="Times New Roman" panose="02020603050405020304" pitchFamily="18" charset="0"/>
                <a:ea typeface="楷体_GB2312" panose="02010609030101010101" pitchFamily="49" charset="-122"/>
              </a:rPr>
              <a:t> </a:t>
            </a:r>
            <a:r>
              <a:rPr lang="zh-CN" altLang="en-US" sz="2000" b="1" dirty="0">
                <a:latin typeface="楷体_GB2312" panose="02010609030101010101" pitchFamily="49" charset="-122"/>
                <a:ea typeface="楷体_GB2312" panose="02010609030101010101" pitchFamily="49" charset="-122"/>
              </a:rPr>
              <a:t>树、森林的遍历和二叉树遍历的对应关系 ？</a:t>
            </a:r>
            <a:endParaRPr lang="zh-CN" altLang="en-US" sz="2000" b="1" dirty="0">
              <a:latin typeface="楷体_GB2312" panose="02010609030101010101" pitchFamily="49" charset="-122"/>
              <a:ea typeface="楷体_GB2312" panose="02010609030101010101" pitchFamily="49" charset="-122"/>
            </a:endParaRPr>
          </a:p>
        </p:txBody>
      </p:sp>
      <p:grpSp>
        <p:nvGrpSpPr>
          <p:cNvPr id="6" name="Group 27"/>
          <p:cNvGrpSpPr/>
          <p:nvPr/>
        </p:nvGrpSpPr>
        <p:grpSpPr>
          <a:xfrm>
            <a:off x="442913" y="3522663"/>
            <a:ext cx="1214437" cy="2698750"/>
            <a:chOff x="272" y="1691"/>
            <a:chExt cx="765" cy="1700"/>
          </a:xfrm>
        </p:grpSpPr>
        <p:sp>
          <p:nvSpPr>
            <p:cNvPr id="15385" name="Text Box 28"/>
            <p:cNvSpPr txBox="1"/>
            <p:nvPr/>
          </p:nvSpPr>
          <p:spPr>
            <a:xfrm>
              <a:off x="272" y="2411"/>
              <a:ext cx="756" cy="250"/>
            </a:xfrm>
            <a:prstGeom prst="rect">
              <a:avLst/>
            </a:prstGeom>
            <a:noFill/>
            <a:ln w="12700">
              <a:noFill/>
            </a:ln>
          </p:spPr>
          <p:txBody>
            <a:bodyPr wrap="none" anchor="t" anchorCtr="0">
              <a:spAutoFit/>
            </a:bodyPr>
            <a:p>
              <a:r>
                <a:rPr lang="zh-CN" altLang="en-US" sz="2000" b="1" dirty="0">
                  <a:solidFill>
                    <a:srgbClr val="3333CC"/>
                  </a:solidFill>
                  <a:latin typeface="Times New Roman" panose="02020603050405020304" pitchFamily="18" charset="0"/>
                  <a:ea typeface="楷体_GB2312" panose="02010609030101010101" pitchFamily="49" charset="-122"/>
                </a:rPr>
                <a:t>先根遍历</a:t>
              </a:r>
              <a:endParaRPr lang="zh-CN" altLang="en-US" sz="2000" b="1" dirty="0">
                <a:latin typeface="Times New Roman" panose="02020603050405020304" pitchFamily="18" charset="0"/>
                <a:ea typeface="楷体_GB2312" panose="02010609030101010101" pitchFamily="49" charset="-122"/>
              </a:endParaRPr>
            </a:p>
          </p:txBody>
        </p:sp>
        <p:sp>
          <p:nvSpPr>
            <p:cNvPr id="15386" name="Text Box 29"/>
            <p:cNvSpPr txBox="1"/>
            <p:nvPr/>
          </p:nvSpPr>
          <p:spPr>
            <a:xfrm>
              <a:off x="272" y="3141"/>
              <a:ext cx="756" cy="250"/>
            </a:xfrm>
            <a:prstGeom prst="rect">
              <a:avLst/>
            </a:prstGeom>
            <a:noFill/>
            <a:ln w="12700">
              <a:noFill/>
            </a:ln>
          </p:spPr>
          <p:txBody>
            <a:bodyPr wrap="none" anchor="t" anchorCtr="0">
              <a:spAutoFit/>
            </a:bodyPr>
            <a:p>
              <a:r>
                <a:rPr lang="zh-CN" altLang="en-US" sz="2000" b="1" dirty="0">
                  <a:solidFill>
                    <a:srgbClr val="3333CC"/>
                  </a:solidFill>
                  <a:latin typeface="Times New Roman" panose="02020603050405020304" pitchFamily="18" charset="0"/>
                  <a:ea typeface="楷体_GB2312" panose="02010609030101010101" pitchFamily="49" charset="-122"/>
                </a:rPr>
                <a:t>后根遍历</a:t>
              </a:r>
              <a:endParaRPr lang="zh-CN" altLang="en-US" sz="2000" b="1" dirty="0">
                <a:solidFill>
                  <a:srgbClr val="3333CC"/>
                </a:solidFill>
                <a:latin typeface="Times New Roman" panose="02020603050405020304" pitchFamily="18" charset="0"/>
                <a:ea typeface="楷体_GB2312" panose="02010609030101010101" pitchFamily="49" charset="-122"/>
              </a:endParaRPr>
            </a:p>
          </p:txBody>
        </p:sp>
        <p:sp>
          <p:nvSpPr>
            <p:cNvPr id="15387" name="Rectangle 30"/>
            <p:cNvSpPr/>
            <p:nvPr/>
          </p:nvSpPr>
          <p:spPr>
            <a:xfrm>
              <a:off x="761" y="1691"/>
              <a:ext cx="276" cy="250"/>
            </a:xfrm>
            <a:prstGeom prst="rect">
              <a:avLst/>
            </a:prstGeom>
            <a:noFill/>
            <a:ln w="12700">
              <a:noFill/>
            </a:ln>
          </p:spPr>
          <p:txBody>
            <a:bodyPr wrap="none" anchor="t" anchorCtr="0">
              <a:spAutoFit/>
            </a:bodyPr>
            <a:p>
              <a:r>
                <a:rPr lang="zh-CN" altLang="en-US" sz="2000" b="1" dirty="0">
                  <a:solidFill>
                    <a:srgbClr val="3333CC"/>
                  </a:solidFill>
                  <a:latin typeface="Times New Roman" panose="02020603050405020304" pitchFamily="18" charset="0"/>
                  <a:ea typeface="楷体_GB2312" panose="02010609030101010101" pitchFamily="49" charset="-122"/>
                </a:rPr>
                <a:t>树</a:t>
              </a:r>
              <a:endParaRPr lang="zh-CN" altLang="en-US" sz="2000" b="1" dirty="0">
                <a:solidFill>
                  <a:srgbClr val="3333CC"/>
                </a:solidFill>
                <a:latin typeface="Times New Roman" panose="02020603050405020304" pitchFamily="18" charset="0"/>
                <a:ea typeface="楷体_GB2312" panose="02010609030101010101" pitchFamily="49" charset="-122"/>
              </a:endParaRPr>
            </a:p>
          </p:txBody>
        </p:sp>
      </p:grpSp>
      <p:grpSp>
        <p:nvGrpSpPr>
          <p:cNvPr id="7" name="Group 31"/>
          <p:cNvGrpSpPr/>
          <p:nvPr/>
        </p:nvGrpSpPr>
        <p:grpSpPr>
          <a:xfrm>
            <a:off x="3440113" y="3522663"/>
            <a:ext cx="1235075" cy="2682875"/>
            <a:chOff x="2160" y="1691"/>
            <a:chExt cx="778" cy="1690"/>
          </a:xfrm>
        </p:grpSpPr>
        <p:sp>
          <p:nvSpPr>
            <p:cNvPr id="15389" name="Rectangle 32"/>
            <p:cNvSpPr/>
            <p:nvPr/>
          </p:nvSpPr>
          <p:spPr>
            <a:xfrm>
              <a:off x="2502" y="1691"/>
              <a:ext cx="436" cy="250"/>
            </a:xfrm>
            <a:prstGeom prst="rect">
              <a:avLst/>
            </a:prstGeom>
            <a:noFill/>
            <a:ln w="12700">
              <a:noFill/>
            </a:ln>
          </p:spPr>
          <p:txBody>
            <a:bodyPr wrap="none" anchor="t" anchorCtr="0">
              <a:spAutoFit/>
            </a:bodyPr>
            <a:p>
              <a:r>
                <a:rPr lang="zh-CN" altLang="en-US" sz="2000" b="1" dirty="0">
                  <a:latin typeface="Times New Roman" panose="02020603050405020304" pitchFamily="18" charset="0"/>
                  <a:ea typeface="楷体_GB2312" panose="02010609030101010101" pitchFamily="49" charset="-122"/>
                </a:rPr>
                <a:t>森林</a:t>
              </a:r>
              <a:endParaRPr lang="zh-CN" altLang="en-US" sz="2000" b="1" dirty="0">
                <a:latin typeface="Times New Roman" panose="02020603050405020304" pitchFamily="18" charset="0"/>
                <a:ea typeface="楷体_GB2312" panose="02010609030101010101" pitchFamily="49" charset="-122"/>
              </a:endParaRPr>
            </a:p>
          </p:txBody>
        </p:sp>
        <p:sp>
          <p:nvSpPr>
            <p:cNvPr id="15390" name="Text Box 33"/>
            <p:cNvSpPr txBox="1"/>
            <p:nvPr/>
          </p:nvSpPr>
          <p:spPr>
            <a:xfrm>
              <a:off x="2160" y="2411"/>
              <a:ext cx="756" cy="250"/>
            </a:xfrm>
            <a:prstGeom prst="rect">
              <a:avLst/>
            </a:prstGeom>
            <a:noFill/>
            <a:ln w="12700">
              <a:noFill/>
            </a:ln>
          </p:spPr>
          <p:txBody>
            <a:bodyPr wrap="none" anchor="t" anchorCtr="0">
              <a:spAutoFit/>
            </a:bodyPr>
            <a:p>
              <a:r>
                <a:rPr lang="zh-CN" altLang="en-US" sz="2000" b="1" dirty="0">
                  <a:latin typeface="Times New Roman" panose="02020603050405020304" pitchFamily="18" charset="0"/>
                  <a:ea typeface="楷体_GB2312" panose="02010609030101010101" pitchFamily="49" charset="-122"/>
                </a:rPr>
                <a:t>先根遍历</a:t>
              </a:r>
              <a:endParaRPr lang="zh-CN" altLang="en-US" sz="2000" b="1" dirty="0">
                <a:latin typeface="Times New Roman" panose="02020603050405020304" pitchFamily="18" charset="0"/>
                <a:ea typeface="楷体_GB2312" panose="02010609030101010101" pitchFamily="49" charset="-122"/>
              </a:endParaRPr>
            </a:p>
          </p:txBody>
        </p:sp>
        <p:sp>
          <p:nvSpPr>
            <p:cNvPr id="15391" name="Text Box 34"/>
            <p:cNvSpPr txBox="1"/>
            <p:nvPr/>
          </p:nvSpPr>
          <p:spPr>
            <a:xfrm>
              <a:off x="2160" y="3131"/>
              <a:ext cx="756" cy="250"/>
            </a:xfrm>
            <a:prstGeom prst="rect">
              <a:avLst/>
            </a:prstGeom>
            <a:noFill/>
            <a:ln w="12700">
              <a:noFill/>
            </a:ln>
          </p:spPr>
          <p:txBody>
            <a:bodyPr wrap="none" anchor="t" anchorCtr="0">
              <a:spAutoFit/>
            </a:bodyPr>
            <a:p>
              <a:r>
                <a:rPr lang="zh-CN" altLang="en-US" sz="2000" b="1" dirty="0">
                  <a:latin typeface="Times New Roman" panose="02020603050405020304" pitchFamily="18" charset="0"/>
                  <a:ea typeface="楷体_GB2312" panose="02010609030101010101" pitchFamily="49" charset="-122"/>
                </a:rPr>
                <a:t>中根遍历</a:t>
              </a:r>
              <a:endParaRPr lang="zh-CN" altLang="en-US" sz="2000" b="1" dirty="0">
                <a:latin typeface="Times New Roman" panose="02020603050405020304" pitchFamily="18" charset="0"/>
                <a:ea typeface="楷体_GB2312" panose="02010609030101010101" pitchFamily="49" charset="-122"/>
              </a:endParaRPr>
            </a:p>
          </p:txBody>
        </p:sp>
      </p:grpSp>
      <p:grpSp>
        <p:nvGrpSpPr>
          <p:cNvPr id="8" name="Group 35"/>
          <p:cNvGrpSpPr/>
          <p:nvPr/>
        </p:nvGrpSpPr>
        <p:grpSpPr>
          <a:xfrm>
            <a:off x="6234113" y="3522663"/>
            <a:ext cx="1230312" cy="2682875"/>
            <a:chOff x="3920" y="1691"/>
            <a:chExt cx="775" cy="1690"/>
          </a:xfrm>
        </p:grpSpPr>
        <p:sp>
          <p:nvSpPr>
            <p:cNvPr id="15393" name="Rectangle 36"/>
            <p:cNvSpPr/>
            <p:nvPr/>
          </p:nvSpPr>
          <p:spPr>
            <a:xfrm>
              <a:off x="4099" y="1691"/>
              <a:ext cx="596" cy="250"/>
            </a:xfrm>
            <a:prstGeom prst="rect">
              <a:avLst/>
            </a:prstGeom>
            <a:noFill/>
            <a:ln w="12700">
              <a:noFill/>
            </a:ln>
          </p:spPr>
          <p:txBody>
            <a:bodyPr wrap="none" anchor="t" anchorCtr="0">
              <a:spAutoFit/>
            </a:bodyPr>
            <a:p>
              <a:r>
                <a:rPr lang="zh-CN" altLang="en-US" sz="2000" b="1" dirty="0">
                  <a:solidFill>
                    <a:srgbClr val="990000"/>
                  </a:solidFill>
                  <a:latin typeface="Times New Roman" panose="02020603050405020304" pitchFamily="18" charset="0"/>
                  <a:ea typeface="楷体_GB2312" panose="02010609030101010101" pitchFamily="49" charset="-122"/>
                </a:rPr>
                <a:t>二叉树</a:t>
              </a:r>
              <a:endParaRPr lang="zh-CN" altLang="en-US" sz="2000" b="1" dirty="0">
                <a:solidFill>
                  <a:srgbClr val="3333CC"/>
                </a:solidFill>
                <a:latin typeface="Times New Roman" panose="02020603050405020304" pitchFamily="18" charset="0"/>
                <a:ea typeface="楷体_GB2312" panose="02010609030101010101" pitchFamily="49" charset="-122"/>
              </a:endParaRPr>
            </a:p>
          </p:txBody>
        </p:sp>
        <p:sp>
          <p:nvSpPr>
            <p:cNvPr id="15394" name="Text Box 37"/>
            <p:cNvSpPr txBox="1"/>
            <p:nvPr/>
          </p:nvSpPr>
          <p:spPr>
            <a:xfrm>
              <a:off x="3936" y="2411"/>
              <a:ext cx="756" cy="250"/>
            </a:xfrm>
            <a:prstGeom prst="rect">
              <a:avLst/>
            </a:prstGeom>
            <a:noFill/>
            <a:ln w="12700">
              <a:noFill/>
            </a:ln>
          </p:spPr>
          <p:txBody>
            <a:bodyPr wrap="none" anchor="t" anchorCtr="0">
              <a:spAutoFit/>
            </a:bodyPr>
            <a:p>
              <a:r>
                <a:rPr lang="zh-CN" altLang="en-US" sz="2000" b="1" dirty="0">
                  <a:solidFill>
                    <a:srgbClr val="990000"/>
                  </a:solidFill>
                  <a:latin typeface="Times New Roman" panose="02020603050405020304" pitchFamily="18" charset="0"/>
                  <a:ea typeface="楷体_GB2312" panose="02010609030101010101" pitchFamily="49" charset="-122"/>
                </a:rPr>
                <a:t>先根遍历</a:t>
              </a:r>
              <a:endParaRPr lang="zh-CN" altLang="en-US" sz="2000" b="1" dirty="0">
                <a:solidFill>
                  <a:srgbClr val="990000"/>
                </a:solidFill>
                <a:latin typeface="Times New Roman" panose="02020603050405020304" pitchFamily="18" charset="0"/>
                <a:ea typeface="楷体_GB2312" panose="02010609030101010101" pitchFamily="49" charset="-122"/>
              </a:endParaRPr>
            </a:p>
          </p:txBody>
        </p:sp>
        <p:sp>
          <p:nvSpPr>
            <p:cNvPr id="15395" name="Text Box 38"/>
            <p:cNvSpPr txBox="1"/>
            <p:nvPr/>
          </p:nvSpPr>
          <p:spPr>
            <a:xfrm>
              <a:off x="3920" y="3131"/>
              <a:ext cx="756" cy="250"/>
            </a:xfrm>
            <a:prstGeom prst="rect">
              <a:avLst/>
            </a:prstGeom>
            <a:noFill/>
            <a:ln w="12700">
              <a:noFill/>
            </a:ln>
          </p:spPr>
          <p:txBody>
            <a:bodyPr wrap="none" anchor="t" anchorCtr="0">
              <a:spAutoFit/>
            </a:bodyPr>
            <a:p>
              <a:r>
                <a:rPr lang="zh-CN" altLang="en-US" sz="2000" b="1" dirty="0">
                  <a:solidFill>
                    <a:srgbClr val="990000"/>
                  </a:solidFill>
                  <a:latin typeface="Times New Roman" panose="02020603050405020304" pitchFamily="18" charset="0"/>
                  <a:ea typeface="楷体_GB2312" panose="02010609030101010101" pitchFamily="49" charset="-122"/>
                </a:rPr>
                <a:t>中根遍历</a:t>
              </a:r>
              <a:endParaRPr lang="zh-CN" altLang="en-US" sz="2000" b="1" dirty="0">
                <a:solidFill>
                  <a:srgbClr val="990000"/>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9242"/>
                                        </p:tgtEl>
                                        <p:attrNameLst>
                                          <p:attrName>style.visibility</p:attrName>
                                        </p:attrNameLst>
                                      </p:cBhvr>
                                      <p:to>
                                        <p:strVal val="visible"/>
                                      </p:to>
                                    </p:set>
                                    <p:anim calcmode="lin" valueType="num">
                                      <p:cBhvr additive="base">
                                        <p:cTn id="12" dur="500" fill="hold"/>
                                        <p:tgtEl>
                                          <p:spTgt spid="9242"/>
                                        </p:tgtEl>
                                        <p:attrNameLst>
                                          <p:attrName>ppt_x</p:attrName>
                                        </p:attrNameLst>
                                      </p:cBhvr>
                                      <p:tavLst>
                                        <p:tav tm="0">
                                          <p:val>
                                            <p:strVal val="#ppt_x"/>
                                          </p:val>
                                        </p:tav>
                                        <p:tav tm="100000">
                                          <p:val>
                                            <p:strVal val="#ppt_x"/>
                                          </p:val>
                                        </p:tav>
                                      </p:tavLst>
                                    </p:anim>
                                    <p:anim calcmode="lin" valueType="num">
                                      <p:cBhvr additive="base">
                                        <p:cTn id="13" dur="500" fill="hold"/>
                                        <p:tgtEl>
                                          <p:spTgt spid="924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2"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5529263"/>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5529263"/>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5.3</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5.4</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5.5</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5.7</a:t>
            </a:r>
            <a:endParaRPr kumimoji="0" lang="en-US" altLang="zh-CN"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树和二叉树的抽象数据类型定义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二叉树的性质和存储结构</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遍历二叉树和线索二叉树</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哈夫曼树及其应用</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9" descr="@~X3FO03[CME)(U@Q`UK%ZK"/>
          <p:cNvPicPr>
            <a:picLocks noChangeAspect="1"/>
          </p:cNvPicPr>
          <p:nvPr/>
        </p:nvPicPr>
        <p:blipFill>
          <a:blip r:embed="rId1"/>
          <a:stretch>
            <a:fillRect/>
          </a:stretch>
        </p:blipFill>
        <p:spPr>
          <a:xfrm>
            <a:off x="433388" y="4492625"/>
            <a:ext cx="7242175" cy="785813"/>
          </a:xfrm>
          <a:prstGeom prst="rect">
            <a:avLst/>
          </a:prstGeom>
          <a:noFill/>
          <a:ln w="9525">
            <a:noFill/>
          </a:ln>
        </p:spPr>
      </p:pic>
      <p:pic>
        <p:nvPicPr>
          <p:cNvPr id="90115" name="Picture 10" descr="`L@[6I`3T2YU{)O9Y}R8XYX"/>
          <p:cNvPicPr>
            <a:picLocks noChangeAspect="1"/>
          </p:cNvPicPr>
          <p:nvPr/>
        </p:nvPicPr>
        <p:blipFill>
          <a:blip r:embed="rId2"/>
          <a:stretch>
            <a:fillRect/>
          </a:stretch>
        </p:blipFill>
        <p:spPr>
          <a:xfrm>
            <a:off x="5508625" y="1484313"/>
            <a:ext cx="3346450" cy="2165350"/>
          </a:xfrm>
          <a:prstGeom prst="rect">
            <a:avLst/>
          </a:prstGeom>
          <a:noFill/>
          <a:ln w="9525">
            <a:noFill/>
          </a:ln>
        </p:spPr>
      </p:pic>
      <p:sp>
        <p:nvSpPr>
          <p:cNvPr id="953355" name="Rectangle 11"/>
          <p:cNvSpPr>
            <a:spLocks noChangeArrowheads="1"/>
          </p:cNvSpPr>
          <p:nvPr/>
        </p:nvSpPr>
        <p:spPr bwMode="auto">
          <a:xfrm>
            <a:off x="250825" y="1484313"/>
            <a:ext cx="5148263" cy="2165350"/>
          </a:xfrm>
          <a:prstGeom prst="roundRect">
            <a:avLst>
              <a:gd name="adj" fmla="val 9629"/>
            </a:avLst>
          </a:prstGeom>
          <a:solidFill>
            <a:srgbClr val="EBEBEB"/>
          </a:solidFill>
          <a:ln w="9525">
            <a:noFill/>
            <a:miter lim="800000"/>
          </a:ln>
          <a:effectLst/>
        </p:spPr>
        <p:txBody>
          <a:bodyPr lIns="0" anchor="ctr"/>
          <a:lstStyle/>
          <a:p>
            <a:pPr marL="720090" marR="0" lvl="1" indent="-457200" algn="just" defTabSz="914400" rtl="0" eaLnBrk="0" fontAlgn="base" latinLnBrk="0" hangingPunct="0">
              <a:lnSpc>
                <a:spcPct val="125000"/>
              </a:lnSpc>
              <a:spcBef>
                <a:spcPct val="20000"/>
              </a:spcBef>
              <a:spcAft>
                <a:spcPts val="0"/>
              </a:spcAft>
              <a:buClr>
                <a:srgbClr val="FF3300"/>
              </a:buClr>
              <a:buSzTx/>
              <a:buFont typeface="Wingdings" panose="05000000000000000000" pitchFamily="2" charset="2"/>
              <a:buChar char=""/>
              <a:defRPr/>
            </a:pP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游戏</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中主角的生命值</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，有这样的条件判定：当怪物碰到主角后，</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怪物的反应</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遵从下规则 </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6021" name="AutoShape 12"/>
          <p:cNvSpPr>
            <a:spLocks noChangeArrowheads="1"/>
          </p:cNvSpPr>
          <p:nvPr/>
        </p:nvSpPr>
        <p:spPr bwMode="auto">
          <a:xfrm>
            <a:off x="2627313" y="3700463"/>
            <a:ext cx="288925" cy="808038"/>
          </a:xfrm>
          <a:prstGeom prst="downArrow">
            <a:avLst>
              <a:gd name="adj1" fmla="val 50000"/>
              <a:gd name="adj2" fmla="val 6989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6022" name="Rectangle 58"/>
          <p:cNvSpPr>
            <a:spLocks noChangeArrowheads="1"/>
          </p:cNvSpPr>
          <p:nvPr/>
        </p:nvSpPr>
        <p:spPr bwMode="auto">
          <a:xfrm>
            <a:off x="900113" y="134938"/>
            <a:ext cx="6775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哈夫曼树及其应用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2" name="Text Box 4"/>
          <p:cNvSpPr txBox="1">
            <a:spLocks noChangeArrowheads="1"/>
          </p:cNvSpPr>
          <p:nvPr/>
        </p:nvSpPr>
        <p:spPr bwMode="auto">
          <a:xfrm>
            <a:off x="227013" y="3179763"/>
            <a:ext cx="8728075" cy="2784475"/>
          </a:xfrm>
          <a:prstGeom prst="rect">
            <a:avLst/>
          </a:prstGeom>
          <a:solidFill>
            <a:schemeClr val="accent1">
              <a:lumMod val="20000"/>
              <a:lumOff val="80000"/>
            </a:schemeClr>
          </a:solidFill>
          <a:ln w="38100">
            <a:solidFill>
              <a:schemeClr val="accent2"/>
            </a:solid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5000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if(d&lt;100) state=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嘲笑，单挑</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if(d&lt;200) state=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单挑</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if(d&lt;300) state=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嗜血魔法</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if(d&lt;500) state=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呼唤同伴</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state=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逃跑</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7043" name="AutoShape 8"/>
          <p:cNvSpPr>
            <a:spLocks noChangeArrowheads="1"/>
          </p:cNvSpPr>
          <p:nvPr/>
        </p:nvSpPr>
        <p:spPr bwMode="auto">
          <a:xfrm>
            <a:off x="3756025" y="2371725"/>
            <a:ext cx="288925" cy="808038"/>
          </a:xfrm>
          <a:prstGeom prst="downArrow">
            <a:avLst>
              <a:gd name="adj1" fmla="val 50000"/>
              <a:gd name="adj2" fmla="val 6989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91140" name="Picture 9" descr="`L@[6I`3T2YU{)O9Y}R8XYX"/>
          <p:cNvPicPr>
            <a:picLocks noChangeAspect="1"/>
          </p:cNvPicPr>
          <p:nvPr/>
        </p:nvPicPr>
        <p:blipFill>
          <a:blip r:embed="rId1"/>
          <a:stretch>
            <a:fillRect/>
          </a:stretch>
        </p:blipFill>
        <p:spPr>
          <a:xfrm>
            <a:off x="7281863" y="1625600"/>
            <a:ext cx="1673225" cy="1082675"/>
          </a:xfrm>
          <a:prstGeom prst="rect">
            <a:avLst/>
          </a:prstGeom>
          <a:noFill/>
          <a:ln w="9525">
            <a:noFill/>
          </a:ln>
        </p:spPr>
      </p:pic>
      <p:pic>
        <p:nvPicPr>
          <p:cNvPr id="91141" name="Picture 10" descr="datastruct_1"/>
          <p:cNvPicPr>
            <a:picLocks noChangeAspect="1"/>
          </p:cNvPicPr>
          <p:nvPr/>
        </p:nvPicPr>
        <p:blipFill>
          <a:blip r:embed="rId2"/>
          <a:stretch>
            <a:fillRect/>
          </a:stretch>
        </p:blipFill>
        <p:spPr>
          <a:xfrm>
            <a:off x="227013" y="1504950"/>
            <a:ext cx="7056437" cy="989013"/>
          </a:xfrm>
          <a:prstGeom prst="rect">
            <a:avLst/>
          </a:prstGeom>
          <a:noFill/>
          <a:ln w="9525">
            <a:noFill/>
          </a:ln>
        </p:spPr>
      </p:pic>
      <p:sp>
        <p:nvSpPr>
          <p:cNvPr id="6" name="Rectangle 58"/>
          <p:cNvSpPr>
            <a:spLocks noChangeArrowheads="1"/>
          </p:cNvSpPr>
          <p:nvPr/>
        </p:nvSpPr>
        <p:spPr bwMode="auto">
          <a:xfrm>
            <a:off x="900113" y="134938"/>
            <a:ext cx="6775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哈夫曼树及其应用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59492"/>
                                        </p:tgtEl>
                                        <p:attrNameLst>
                                          <p:attrName>style.visibility</p:attrName>
                                        </p:attrNameLst>
                                      </p:cBhvr>
                                      <p:to>
                                        <p:strVal val="visible"/>
                                      </p:to>
                                    </p:set>
                                    <p:animEffect transition="in" filter="box(in)">
                                      <p:cBhvr>
                                        <p:cTn id="7" dur="500"/>
                                        <p:tgtEl>
                                          <p:spTgt spid="959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2"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6" name="Rectangle 4"/>
          <p:cNvSpPr>
            <a:spLocks noChangeArrowheads="1"/>
          </p:cNvSpPr>
          <p:nvPr/>
        </p:nvSpPr>
        <p:spPr bwMode="auto">
          <a:xfrm>
            <a:off x="142875" y="1412875"/>
            <a:ext cx="5148263" cy="3384550"/>
          </a:xfrm>
          <a:prstGeom prst="roundRect">
            <a:avLst>
              <a:gd name="adj" fmla="val 5785"/>
            </a:avLst>
          </a:prstGeom>
          <a:solidFill>
            <a:schemeClr val="accent1">
              <a:lumMod val="20000"/>
              <a:lumOff val="80000"/>
            </a:schemeClr>
          </a:solidFill>
          <a:ln w="9525">
            <a:noFill/>
            <a:miter lim="800000"/>
          </a:ln>
          <a:effectLst/>
        </p:spPr>
        <p:txBody>
          <a:bodyPr lIns="0"/>
          <a:lstStyle/>
          <a:p>
            <a:pPr marL="720090" marR="0" lvl="1" indent="-457200" algn="just" defTabSz="914400" rtl="0" eaLnBrk="0" fontAlgn="base" latinLnBrk="0" hangingPunct="0">
              <a:lnSpc>
                <a:spcPct val="125000"/>
              </a:lnSpc>
              <a:spcBef>
                <a:spcPct val="20000"/>
              </a:spcBef>
              <a:spcAft>
                <a:spcPts val="0"/>
              </a:spcAft>
              <a:buClr>
                <a:srgbClr val="FF3300"/>
              </a:buClr>
              <a:buSzTx/>
              <a:buFont typeface="Wingdings" panose="05000000000000000000" pitchFamily="2" charset="2"/>
              <a:buChar char=""/>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分析主角生命值</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的特点，即预测出每种条件占总条件的</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百分比</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，将这些比值作为权值来构造最优二叉树（</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哈夫曼树</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），作为判定树来设定算法。 </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92163" name="Picture 5" descr="`L@[6I`3T2YU{)O9Y}R8XYX"/>
          <p:cNvPicPr>
            <a:picLocks noChangeAspect="1"/>
          </p:cNvPicPr>
          <p:nvPr/>
        </p:nvPicPr>
        <p:blipFill>
          <a:blip r:embed="rId1"/>
          <a:stretch>
            <a:fillRect/>
          </a:stretch>
        </p:blipFill>
        <p:spPr>
          <a:xfrm>
            <a:off x="6119813" y="1412875"/>
            <a:ext cx="2844800" cy="1841500"/>
          </a:xfrm>
          <a:prstGeom prst="rect">
            <a:avLst/>
          </a:prstGeom>
          <a:noFill/>
          <a:ln w="9525">
            <a:noFill/>
          </a:ln>
        </p:spPr>
      </p:pic>
      <p:pic>
        <p:nvPicPr>
          <p:cNvPr id="92164" name="Picture 6" descr="datastruct_2"/>
          <p:cNvPicPr>
            <a:picLocks noChangeAspect="1"/>
          </p:cNvPicPr>
          <p:nvPr/>
        </p:nvPicPr>
        <p:blipFill>
          <a:blip r:embed="rId2"/>
          <a:stretch>
            <a:fillRect/>
          </a:stretch>
        </p:blipFill>
        <p:spPr>
          <a:xfrm>
            <a:off x="71438" y="4960938"/>
            <a:ext cx="9001125" cy="1062037"/>
          </a:xfrm>
          <a:prstGeom prst="rect">
            <a:avLst/>
          </a:prstGeom>
          <a:noFill/>
          <a:ln w="9525">
            <a:noFill/>
          </a:ln>
        </p:spPr>
      </p:pic>
      <p:sp>
        <p:nvSpPr>
          <p:cNvPr id="88069" name="AutoShape 8"/>
          <p:cNvSpPr>
            <a:spLocks noChangeArrowheads="1"/>
          </p:cNvSpPr>
          <p:nvPr/>
        </p:nvSpPr>
        <p:spPr bwMode="auto">
          <a:xfrm>
            <a:off x="5472113" y="3117850"/>
            <a:ext cx="647700" cy="1824038"/>
          </a:xfrm>
          <a:prstGeom prst="curvedLeftArrow">
            <a:avLst>
              <a:gd name="adj1" fmla="val 29507"/>
              <a:gd name="adj2" fmla="val 59014"/>
              <a:gd name="adj3" fmla="val 3332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8070" name="Rectangle 9"/>
          <p:cNvSpPr>
            <a:spLocks noChangeArrowheads="1"/>
          </p:cNvSpPr>
          <p:nvPr/>
        </p:nvSpPr>
        <p:spPr bwMode="auto">
          <a:xfrm>
            <a:off x="6119813" y="4294188"/>
            <a:ext cx="2844800" cy="503238"/>
          </a:xfrm>
          <a:prstGeom prst="roundRect">
            <a:avLst>
              <a:gd name="adj" fmla="val 50000"/>
            </a:avLst>
          </a:prstGeom>
          <a:solidFill>
            <a:schemeClr val="accent1">
              <a:lumMod val="20000"/>
              <a:lumOff val="80000"/>
            </a:schemeClr>
          </a:solidFill>
          <a:ln>
            <a:noFill/>
          </a:ln>
        </p:spPr>
        <p:txBody>
          <a:bodyPr lIns="0" tIns="0" rIns="0" bIns="0"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提高效率</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Rectangle 58"/>
          <p:cNvSpPr>
            <a:spLocks noChangeArrowheads="1"/>
          </p:cNvSpPr>
          <p:nvPr/>
        </p:nvSpPr>
        <p:spPr bwMode="auto">
          <a:xfrm>
            <a:off x="900113" y="134938"/>
            <a:ext cx="6775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哈夫曼树及其应用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6" descr="datastruct_2"/>
          <p:cNvPicPr>
            <a:picLocks noChangeAspect="1"/>
          </p:cNvPicPr>
          <p:nvPr/>
        </p:nvPicPr>
        <p:blipFill>
          <a:blip r:embed="rId1"/>
          <a:stretch>
            <a:fillRect/>
          </a:stretch>
        </p:blipFill>
        <p:spPr>
          <a:xfrm>
            <a:off x="184150" y="908050"/>
            <a:ext cx="8839200" cy="977900"/>
          </a:xfrm>
          <a:prstGeom prst="rect">
            <a:avLst/>
          </a:prstGeom>
          <a:noFill/>
          <a:ln w="9525">
            <a:noFill/>
          </a:ln>
        </p:spPr>
      </p:pic>
      <p:sp>
        <p:nvSpPr>
          <p:cNvPr id="89092" name="AutoShape 17"/>
          <p:cNvSpPr>
            <a:spLocks noChangeArrowheads="1"/>
          </p:cNvSpPr>
          <p:nvPr/>
        </p:nvSpPr>
        <p:spPr bwMode="auto">
          <a:xfrm>
            <a:off x="1565275" y="2195513"/>
            <a:ext cx="288925" cy="808038"/>
          </a:xfrm>
          <a:prstGeom prst="downArrow">
            <a:avLst>
              <a:gd name="adj1" fmla="val 50000"/>
              <a:gd name="adj2" fmla="val 6989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93188" name="组合 3"/>
          <p:cNvGrpSpPr/>
          <p:nvPr/>
        </p:nvGrpSpPr>
        <p:grpSpPr>
          <a:xfrm>
            <a:off x="165100" y="3386138"/>
            <a:ext cx="3675063" cy="3041650"/>
            <a:chOff x="107949" y="2893466"/>
            <a:chExt cx="5645253" cy="3297238"/>
          </a:xfrm>
        </p:grpSpPr>
        <p:pic>
          <p:nvPicPr>
            <p:cNvPr id="93196" name="Picture 15"/>
            <p:cNvPicPr>
              <a:picLocks noChangeAspect="1"/>
            </p:cNvPicPr>
            <p:nvPr/>
          </p:nvPicPr>
          <p:blipFill>
            <a:blip r:embed="rId2"/>
            <a:stretch>
              <a:fillRect/>
            </a:stretch>
          </p:blipFill>
          <p:spPr>
            <a:xfrm>
              <a:off x="107949" y="2893466"/>
              <a:ext cx="5645253" cy="3297238"/>
            </a:xfrm>
            <a:prstGeom prst="rect">
              <a:avLst/>
            </a:prstGeom>
            <a:noFill/>
            <a:ln w="9525" cap="flat" cmpd="sng">
              <a:solidFill>
                <a:srgbClr val="000000"/>
              </a:solidFill>
              <a:prstDash val="solid"/>
              <a:miter/>
              <a:headEnd type="none" w="med" len="med"/>
              <a:tailEnd type="none" w="med" len="med"/>
            </a:ln>
          </p:spPr>
        </p:pic>
        <p:sp>
          <p:nvSpPr>
            <p:cNvPr id="89099" name="Oval 24"/>
            <p:cNvSpPr>
              <a:spLocks noChangeArrowheads="1"/>
            </p:cNvSpPr>
            <p:nvPr/>
          </p:nvSpPr>
          <p:spPr bwMode="auto">
            <a:xfrm>
              <a:off x="1251632" y="5636575"/>
              <a:ext cx="609638" cy="457759"/>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100" name="Oval 25"/>
            <p:cNvSpPr>
              <a:spLocks noChangeArrowheads="1"/>
            </p:cNvSpPr>
            <p:nvPr/>
          </p:nvSpPr>
          <p:spPr bwMode="auto">
            <a:xfrm>
              <a:off x="1997829" y="5670993"/>
              <a:ext cx="609638" cy="456037"/>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101" name="Oval 26"/>
            <p:cNvSpPr>
              <a:spLocks noChangeArrowheads="1"/>
            </p:cNvSpPr>
            <p:nvPr/>
          </p:nvSpPr>
          <p:spPr bwMode="auto">
            <a:xfrm>
              <a:off x="2375804" y="4951658"/>
              <a:ext cx="609638" cy="456037"/>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102" name="Oval 27"/>
            <p:cNvSpPr>
              <a:spLocks noChangeArrowheads="1"/>
            </p:cNvSpPr>
            <p:nvPr/>
          </p:nvSpPr>
          <p:spPr bwMode="auto">
            <a:xfrm>
              <a:off x="2785481" y="4230602"/>
              <a:ext cx="609638" cy="457759"/>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103" name="Oval 28"/>
            <p:cNvSpPr>
              <a:spLocks noChangeArrowheads="1"/>
            </p:cNvSpPr>
            <p:nvPr/>
          </p:nvSpPr>
          <p:spPr bwMode="auto">
            <a:xfrm>
              <a:off x="3134195" y="3545685"/>
              <a:ext cx="609638" cy="457759"/>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6" name="Rectangle 58"/>
          <p:cNvSpPr>
            <a:spLocks noChangeArrowheads="1"/>
          </p:cNvSpPr>
          <p:nvPr/>
        </p:nvSpPr>
        <p:spPr bwMode="auto">
          <a:xfrm>
            <a:off x="900113" y="134938"/>
            <a:ext cx="67754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哈夫曼树及其应用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2" name="Group 18"/>
          <p:cNvGrpSpPr/>
          <p:nvPr/>
        </p:nvGrpSpPr>
        <p:grpSpPr>
          <a:xfrm>
            <a:off x="2979738" y="2011363"/>
            <a:ext cx="6042025" cy="2093912"/>
            <a:chOff x="1810" y="1138"/>
            <a:chExt cx="3806" cy="1319"/>
          </a:xfrm>
        </p:grpSpPr>
        <p:sp>
          <p:nvSpPr>
            <p:cNvPr id="89094" name="Text Box 19"/>
            <p:cNvSpPr txBox="1">
              <a:spLocks noChangeArrowheads="1"/>
            </p:cNvSpPr>
            <p:nvPr/>
          </p:nvSpPr>
          <p:spPr bwMode="auto">
            <a:xfrm>
              <a:off x="2395" y="1138"/>
              <a:ext cx="3221" cy="1319"/>
            </a:xfrm>
            <a:prstGeom prst="roundRect">
              <a:avLst>
                <a:gd name="adj" fmla="val 6418"/>
              </a:avLst>
            </a:prstGeom>
            <a:solidFill>
              <a:srgbClr val="EBEBEB"/>
            </a:solidFill>
            <a:ln w="38100">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if(d&gt;=200)&amp;&amp;(d&lt;300)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嗜血魔法</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if(d&gt;=300)&amp;&amp;(d&lt;500)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呼唤同伴</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if(d&gt;=100)&amp;&amp;(d&lt;200)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单挑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if(d&lt;100)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嘲笑，单挑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逃跑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9095" name="AutoShape 20"/>
            <p:cNvSpPr>
              <a:spLocks noChangeArrowheads="1"/>
            </p:cNvSpPr>
            <p:nvPr/>
          </p:nvSpPr>
          <p:spPr bwMode="auto">
            <a:xfrm rot="16597063">
              <a:off x="1749" y="1468"/>
              <a:ext cx="464" cy="341"/>
            </a:xfrm>
            <a:prstGeom prst="curvedDownArrow">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21"/>
          <p:cNvGrpSpPr/>
          <p:nvPr/>
        </p:nvGrpSpPr>
        <p:grpSpPr>
          <a:xfrm>
            <a:off x="3910013" y="4017963"/>
            <a:ext cx="5113337" cy="2409825"/>
            <a:chOff x="2418" y="2127"/>
            <a:chExt cx="3221" cy="1518"/>
          </a:xfrm>
        </p:grpSpPr>
        <p:sp>
          <p:nvSpPr>
            <p:cNvPr id="89097" name="Text Box 22"/>
            <p:cNvSpPr txBox="1">
              <a:spLocks noChangeArrowheads="1"/>
            </p:cNvSpPr>
            <p:nvPr/>
          </p:nvSpPr>
          <p:spPr bwMode="auto">
            <a:xfrm>
              <a:off x="2418" y="2326"/>
              <a:ext cx="3221" cy="1319"/>
            </a:xfrm>
            <a:prstGeom prst="roundRect">
              <a:avLst>
                <a:gd name="adj" fmla="val 6987"/>
              </a:avLst>
            </a:prstGeom>
            <a:solidFill>
              <a:srgbClr val="E2D9EB"/>
            </a:solidFill>
            <a:ln w="38100">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if(d&lt;100)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嘲笑，单挑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if(d&lt;200)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单挑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if(d&lt;300)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嗜血魔法</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if(d&lt;500)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呼唤同伴</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b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else state=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逃跑</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9098" name="AutoShape 23"/>
            <p:cNvSpPr>
              <a:spLocks noChangeArrowheads="1"/>
            </p:cNvSpPr>
            <p:nvPr/>
          </p:nvSpPr>
          <p:spPr bwMode="auto">
            <a:xfrm>
              <a:off x="3924" y="2127"/>
              <a:ext cx="182" cy="311"/>
            </a:xfrm>
            <a:prstGeom prst="upArrow">
              <a:avLst>
                <a:gd name="adj1" fmla="val 50000"/>
                <a:gd name="adj2" fmla="val 54925"/>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圆角矩形 1"/>
          <p:cNvSpPr/>
          <p:nvPr/>
        </p:nvSpPr>
        <p:spPr>
          <a:xfrm>
            <a:off x="457200" y="2471738"/>
            <a:ext cx="8223250" cy="3384550"/>
          </a:xfrm>
          <a:prstGeom prst="roundRect">
            <a:avLst>
              <a:gd name="adj" fmla="val 5032"/>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90114" name="Text Box 2"/>
          <p:cNvSpPr txBox="1">
            <a:spLocks noChangeArrowheads="1"/>
          </p:cNvSpPr>
          <p:nvPr/>
        </p:nvSpPr>
        <p:spPr bwMode="auto">
          <a:xfrm>
            <a:off x="457200" y="1052513"/>
            <a:ext cx="8223250" cy="1213385"/>
          </a:xfrm>
          <a:prstGeom prst="roundRect">
            <a:avLst>
              <a:gd name="adj" fmla="val 11600"/>
            </a:avLst>
          </a:prstGeom>
          <a:solidFill>
            <a:srgbClr val="EBEBEB"/>
          </a:solidFill>
          <a:ln w="38100">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20000"/>
              </a:spcBef>
              <a:spcAft>
                <a:spcPts val="0"/>
              </a:spcAft>
              <a:buClrTx/>
              <a:buSzTx/>
              <a:buFont typeface="Wingdings" panose="05000000000000000000" pitchFamily="2" charset="2"/>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在远程通讯中，要将待传字符转换成二进制的字符串，怎样编码才能使它们组成的报文在网络中传得最快？</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954371" name="Object 3"/>
          <p:cNvGraphicFramePr/>
          <p:nvPr/>
        </p:nvGraphicFramePr>
        <p:xfrm>
          <a:off x="709613" y="2870200"/>
          <a:ext cx="1957387" cy="1957388"/>
        </p:xfrm>
        <a:graphic>
          <a:graphicData uri="http://schemas.openxmlformats.org/presentationml/2006/ole">
            <mc:AlternateContent xmlns:mc="http://schemas.openxmlformats.org/markup-compatibility/2006">
              <mc:Choice xmlns:v="urn:schemas-microsoft-com:vml" Requires="v">
                <p:oleObj spid="_x0000_s2" name="" r:id="rId1" imgW="1475740" imgH="1475740" progId="Visio.Drawing.5">
                  <p:embed/>
                </p:oleObj>
              </mc:Choice>
              <mc:Fallback>
                <p:oleObj name="" r:id="rId1" imgW="1475740" imgH="1475740" progId="Visio.Drawing.5">
                  <p:embed/>
                  <p:pic>
                    <p:nvPicPr>
                      <p:cNvPr id="0" name="图片 3099"/>
                      <p:cNvPicPr/>
                      <p:nvPr/>
                    </p:nvPicPr>
                    <p:blipFill>
                      <a:blip r:embed="rId2"/>
                      <a:stretch>
                        <a:fillRect/>
                      </a:stretch>
                    </p:blipFill>
                    <p:spPr>
                      <a:xfrm>
                        <a:off x="709613" y="2870200"/>
                        <a:ext cx="1957387" cy="1957388"/>
                      </a:xfrm>
                      <a:prstGeom prst="rect">
                        <a:avLst/>
                      </a:prstGeom>
                      <a:noFill/>
                      <a:ln w="38100">
                        <a:noFill/>
                        <a:miter/>
                      </a:ln>
                    </p:spPr>
                  </p:pic>
                </p:oleObj>
              </mc:Fallback>
            </mc:AlternateContent>
          </a:graphicData>
        </a:graphic>
      </p:graphicFrame>
      <p:sp>
        <p:nvSpPr>
          <p:cNvPr id="954372" name="Text Box 4"/>
          <p:cNvSpPr txBox="1">
            <a:spLocks noChangeArrowheads="1"/>
          </p:cNvSpPr>
          <p:nvPr/>
        </p:nvSpPr>
        <p:spPr bwMode="auto">
          <a:xfrm>
            <a:off x="3200400" y="3227388"/>
            <a:ext cx="2971800" cy="768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4400" b="0" i="0" u="none" strike="noStrike" kern="1200" cap="none" spc="0" normalizeH="0" baseline="0" noProof="0" dirty="0">
                <a:ln>
                  <a:noFill/>
                </a:ln>
                <a:solidFill>
                  <a:schemeClr val="bg1"/>
                </a:solidFill>
                <a:effectLst/>
                <a:uLnTx/>
                <a:uFillTx/>
                <a:latin typeface="+mn-lt"/>
                <a:ea typeface="+mn-ea"/>
                <a:cs typeface="+mn-ea"/>
                <a:sym typeface="+mn-lt"/>
              </a:rPr>
              <a:t>ABACCDA</a:t>
            </a:r>
            <a:endParaRPr kumimoji="0" lang="en-US" altLang="zh-CN" sz="4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54373" name="Text Box 5"/>
          <p:cNvSpPr txBox="1">
            <a:spLocks noChangeArrowheads="1"/>
          </p:cNvSpPr>
          <p:nvPr/>
        </p:nvSpPr>
        <p:spPr bwMode="auto">
          <a:xfrm>
            <a:off x="736600" y="5062538"/>
            <a:ext cx="2823210" cy="521970"/>
          </a:xfrm>
          <a:prstGeom prst="rect">
            <a:avLst/>
          </a:prstGeom>
          <a:solidFill>
            <a:srgbClr val="C00000"/>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000110010101100</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aphicFrame>
        <p:nvGraphicFramePr>
          <p:cNvPr id="954374" name="Object 6"/>
          <p:cNvGraphicFramePr/>
          <p:nvPr/>
        </p:nvGraphicFramePr>
        <p:xfrm>
          <a:off x="6711950" y="2857500"/>
          <a:ext cx="1822450" cy="1981200"/>
        </p:xfrm>
        <a:graphic>
          <a:graphicData uri="http://schemas.openxmlformats.org/presentationml/2006/ole">
            <mc:AlternateContent xmlns:mc="http://schemas.openxmlformats.org/markup-compatibility/2006">
              <mc:Choice xmlns:v="urn:schemas-microsoft-com:vml" Requires="v">
                <p:oleObj spid="_x0000_s3" name="" r:id="rId3" imgW="1475740" imgH="1475740" progId="Visio.Drawing.5">
                  <p:embed/>
                </p:oleObj>
              </mc:Choice>
              <mc:Fallback>
                <p:oleObj name="" r:id="rId3" imgW="1475740" imgH="1475740" progId="Visio.Drawing.5">
                  <p:embed/>
                  <p:pic>
                    <p:nvPicPr>
                      <p:cNvPr id="0" name="图片 3098"/>
                      <p:cNvPicPr/>
                      <p:nvPr/>
                    </p:nvPicPr>
                    <p:blipFill>
                      <a:blip r:embed="rId4"/>
                      <a:stretch>
                        <a:fillRect/>
                      </a:stretch>
                    </p:blipFill>
                    <p:spPr>
                      <a:xfrm>
                        <a:off x="6711950" y="2857500"/>
                        <a:ext cx="1822450" cy="1981200"/>
                      </a:xfrm>
                      <a:prstGeom prst="rect">
                        <a:avLst/>
                      </a:prstGeom>
                      <a:noFill/>
                      <a:ln w="38100">
                        <a:noFill/>
                        <a:miter/>
                      </a:ln>
                    </p:spPr>
                  </p:pic>
                </p:oleObj>
              </mc:Fallback>
            </mc:AlternateContent>
          </a:graphicData>
        </a:graphic>
      </p:graphicFrame>
      <p:sp>
        <p:nvSpPr>
          <p:cNvPr id="954375" name="Text Box 7"/>
          <p:cNvSpPr txBox="1">
            <a:spLocks noChangeArrowheads="1"/>
          </p:cNvSpPr>
          <p:nvPr/>
        </p:nvSpPr>
        <p:spPr bwMode="auto">
          <a:xfrm>
            <a:off x="6750050" y="5064125"/>
            <a:ext cx="1769745" cy="521970"/>
          </a:xfrm>
          <a:prstGeom prst="rect">
            <a:avLst/>
          </a:prstGeom>
          <a:solidFill>
            <a:srgbClr val="C00000"/>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000011010</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54376" name="Line 8"/>
          <p:cNvSpPr>
            <a:spLocks noChangeShapeType="1"/>
          </p:cNvSpPr>
          <p:nvPr/>
        </p:nvSpPr>
        <p:spPr bwMode="auto">
          <a:xfrm flipH="1">
            <a:off x="2819400" y="4141788"/>
            <a:ext cx="685800" cy="685800"/>
          </a:xfrm>
          <a:prstGeom prst="line">
            <a:avLst/>
          </a:prstGeom>
          <a:noFill/>
          <a:ln w="57150">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4377" name="Line 9"/>
          <p:cNvSpPr>
            <a:spLocks noChangeShapeType="1"/>
          </p:cNvSpPr>
          <p:nvPr/>
        </p:nvSpPr>
        <p:spPr bwMode="auto">
          <a:xfrm>
            <a:off x="5867400" y="4065588"/>
            <a:ext cx="685800" cy="762000"/>
          </a:xfrm>
          <a:prstGeom prst="line">
            <a:avLst/>
          </a:prstGeom>
          <a:noFill/>
          <a:ln w="76200">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122" name="Rectangle 10"/>
          <p:cNvSpPr>
            <a:spLocks noChangeArrowheads="1"/>
          </p:cNvSpPr>
          <p:nvPr/>
        </p:nvSpPr>
        <p:spPr bwMode="auto">
          <a:xfrm>
            <a:off x="827088" y="225425"/>
            <a:ext cx="58674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哈夫曼树应用实例－－哈夫曼编码</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54379" name="Rectangle 11"/>
          <p:cNvSpPr>
            <a:spLocks noChangeArrowheads="1"/>
          </p:cNvSpPr>
          <p:nvPr/>
        </p:nvSpPr>
        <p:spPr bwMode="auto">
          <a:xfrm>
            <a:off x="1371600" y="6005513"/>
            <a:ext cx="66294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zh-CN" altLang="en-US" sz="2800" b="0" i="0" u="sng" strike="noStrike" kern="1200" cap="none" spc="0" normalizeH="0" baseline="0" noProof="0" dirty="0">
                <a:ln>
                  <a:noFill/>
                </a:ln>
                <a:solidFill>
                  <a:schemeClr val="tx1"/>
                </a:solidFill>
                <a:effectLst/>
                <a:uLnTx/>
                <a:uFillTx/>
                <a:latin typeface="+mn-lt"/>
                <a:ea typeface="+mn-ea"/>
                <a:cs typeface="+mn-ea"/>
                <a:sym typeface="+mn-lt"/>
              </a:rPr>
              <a:t>出现次数较多的字符采用尽可能短的编码</a:t>
            </a:r>
            <a:endParaRPr kumimoji="0" lang="zh-CN" altLang="en-US" sz="2800" b="0" i="0" u="sng"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wipe(down)">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54372"/>
                                        </p:tgtEl>
                                        <p:attrNameLst>
                                          <p:attrName>style.visibility</p:attrName>
                                        </p:attrNameLst>
                                      </p:cBhvr>
                                      <p:to>
                                        <p:strVal val="visible"/>
                                      </p:to>
                                    </p:set>
                                    <p:anim calcmode="lin" valueType="num">
                                      <p:cBhvr additive="base">
                                        <p:cTn id="12" dur="500" fill="hold"/>
                                        <p:tgtEl>
                                          <p:spTgt spid="954372"/>
                                        </p:tgtEl>
                                        <p:attrNameLst>
                                          <p:attrName>ppt_x</p:attrName>
                                        </p:attrNameLst>
                                      </p:cBhvr>
                                      <p:tavLst>
                                        <p:tav tm="0">
                                          <p:val>
                                            <p:strVal val="#ppt_x"/>
                                          </p:val>
                                        </p:tav>
                                        <p:tav tm="100000">
                                          <p:val>
                                            <p:strVal val="#ppt_x"/>
                                          </p:val>
                                        </p:tav>
                                      </p:tavLst>
                                    </p:anim>
                                    <p:anim calcmode="lin" valueType="num">
                                      <p:cBhvr additive="base">
                                        <p:cTn id="13" dur="500" fill="hold"/>
                                        <p:tgtEl>
                                          <p:spTgt spid="9543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95437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95437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95437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95437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95437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95437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954379"/>
                                        </p:tgtEl>
                                        <p:attrNameLst>
                                          <p:attrName>style.visibility</p:attrName>
                                        </p:attrNameLst>
                                      </p:cBhvr>
                                      <p:to>
                                        <p:strVal val="visible"/>
                                      </p:to>
                                    </p:set>
                                    <p:animEffect transition="in" filter="diamond(in)">
                                      <p:cBhvr>
                                        <p:cTn id="42" dur="2000"/>
                                        <p:tgtEl>
                                          <p:spTgt spid="95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nimBg="1"/>
      <p:bldP spid="954372" grpId="0" bldLvl="0" animBg="1"/>
      <p:bldP spid="954373" grpId="0" bldLvl="0" animBg="1"/>
      <p:bldP spid="954375" grpId="0" bldLvl="0" animBg="1"/>
      <p:bldP spid="95437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矩形 2"/>
          <p:cNvSpPr/>
          <p:nvPr/>
        </p:nvSpPr>
        <p:spPr>
          <a:xfrm>
            <a:off x="0" y="1419225"/>
            <a:ext cx="9144000" cy="3168650"/>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91138" name="Text Box 2"/>
          <p:cNvSpPr txBox="1">
            <a:spLocks noChangeArrowheads="1"/>
          </p:cNvSpPr>
          <p:nvPr/>
        </p:nvSpPr>
        <p:spPr bwMode="auto">
          <a:xfrm>
            <a:off x="1828800" y="3810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Char char=" "/>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39" name="Text Box 3"/>
          <p:cNvSpPr txBox="1">
            <a:spLocks noChangeArrowheads="1"/>
          </p:cNvSpPr>
          <p:nvPr/>
        </p:nvSpPr>
        <p:spPr bwMode="auto">
          <a:xfrm>
            <a:off x="6337300" y="304165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5396" name="Text Box 4"/>
          <p:cNvSpPr txBox="1">
            <a:spLocks noChangeArrowheads="1"/>
          </p:cNvSpPr>
          <p:nvPr/>
        </p:nvSpPr>
        <p:spPr bwMode="auto">
          <a:xfrm>
            <a:off x="395288" y="4860925"/>
            <a:ext cx="8424863" cy="1014730"/>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50000"/>
              </a:spcBef>
              <a:spcAft>
                <a:spcPts val="0"/>
              </a:spcAft>
              <a:buClrTx/>
              <a:buSzTx/>
              <a:buFont typeface="Arial" panose="020B0604020202020204" pitchFamily="34" charset="0"/>
              <a:buNone/>
              <a:defRPr/>
            </a:pPr>
            <a:r>
              <a:rPr kumimoji="0" lang="zh-CN" altLang="en-US" sz="2400" b="0" i="0" u="sng" strike="noStrike" kern="1200" cap="none" spc="0" normalizeH="0" baseline="0" noProof="0" dirty="0">
                <a:ln>
                  <a:noFill/>
                </a:ln>
                <a:solidFill>
                  <a:schemeClr val="tx1"/>
                </a:solidFill>
                <a:effectLst/>
                <a:uLnTx/>
                <a:uFillTx/>
                <a:latin typeface="+mn-lt"/>
                <a:ea typeface="+mn-ea"/>
                <a:cs typeface="+mn-ea"/>
                <a:sym typeface="+mn-lt"/>
              </a:rPr>
              <a:t>关键：</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要设计长度不等的编码，则必须使任一字符的编码都不是另一个字符的编码的</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前缀－</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前缀编码</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grpSp>
        <p:nvGrpSpPr>
          <p:cNvPr id="2" name="Group 5"/>
          <p:cNvGrpSpPr/>
          <p:nvPr/>
        </p:nvGrpSpPr>
        <p:grpSpPr>
          <a:xfrm>
            <a:off x="2070100" y="3263900"/>
            <a:ext cx="4264025" cy="1108075"/>
            <a:chOff x="1296" y="2640"/>
            <a:chExt cx="2686" cy="698"/>
          </a:xfrm>
        </p:grpSpPr>
        <p:sp>
          <p:nvSpPr>
            <p:cNvPr id="91142" name="Text Box 6"/>
            <p:cNvSpPr txBox="1">
              <a:spLocks noChangeArrowheads="1"/>
            </p:cNvSpPr>
            <p:nvPr/>
          </p:nvSpPr>
          <p:spPr bwMode="auto">
            <a:xfrm>
              <a:off x="1296" y="2640"/>
              <a:ext cx="196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700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0000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7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AAAA   ABA   BB</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43" name="Line 7"/>
            <p:cNvSpPr>
              <a:spLocks noChangeShapeType="1"/>
            </p:cNvSpPr>
            <p:nvPr/>
          </p:nvSpPr>
          <p:spPr bwMode="auto">
            <a:xfrm flipH="1">
              <a:off x="1584" y="2880"/>
              <a:ext cx="384" cy="192"/>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44" name="Line 8"/>
            <p:cNvSpPr>
              <a:spLocks noChangeShapeType="1"/>
            </p:cNvSpPr>
            <p:nvPr/>
          </p:nvSpPr>
          <p:spPr bwMode="auto">
            <a:xfrm>
              <a:off x="2160" y="2880"/>
              <a:ext cx="0" cy="240"/>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45" name="Line 9"/>
            <p:cNvSpPr>
              <a:spLocks noChangeShapeType="1"/>
            </p:cNvSpPr>
            <p:nvPr/>
          </p:nvSpPr>
          <p:spPr bwMode="auto">
            <a:xfrm>
              <a:off x="2352" y="2880"/>
              <a:ext cx="336" cy="192"/>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46" name="AutoShape 10"/>
            <p:cNvSpPr>
              <a:spLocks noChangeArrowheads="1"/>
            </p:cNvSpPr>
            <p:nvPr/>
          </p:nvSpPr>
          <p:spPr bwMode="auto">
            <a:xfrm>
              <a:off x="3070" y="2837"/>
              <a:ext cx="912" cy="501"/>
            </a:xfrm>
            <a:prstGeom prst="leftArrow">
              <a:avLst>
                <a:gd name="adj1" fmla="val 50000"/>
                <a:gd name="adj2" fmla="val 52758"/>
              </a:avLst>
            </a:prstGeom>
            <a:solidFill>
              <a:schemeClr val="accent1"/>
            </a:solidFill>
            <a:ln w="952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重码</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95239" name="Group 11"/>
          <p:cNvGrpSpPr/>
          <p:nvPr/>
        </p:nvGrpSpPr>
        <p:grpSpPr>
          <a:xfrm>
            <a:off x="2184400" y="1770063"/>
            <a:ext cx="6176963" cy="2414587"/>
            <a:chOff x="1368" y="687"/>
            <a:chExt cx="3891" cy="1521"/>
          </a:xfrm>
        </p:grpSpPr>
        <p:sp>
          <p:nvSpPr>
            <p:cNvPr id="91148" name="Text Box 12"/>
            <p:cNvSpPr txBox="1">
              <a:spLocks noChangeArrowheads="1"/>
            </p:cNvSpPr>
            <p:nvPr/>
          </p:nvSpPr>
          <p:spPr bwMode="auto">
            <a:xfrm>
              <a:off x="1368" y="687"/>
              <a:ext cx="2304" cy="536"/>
            </a:xfrm>
            <a:prstGeom prst="round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b="0" i="0" u="none" strike="noStrike" kern="1200" cap="none" spc="0" normalizeH="0" baseline="0" noProof="0" dirty="0">
                  <a:ln>
                    <a:noFill/>
                  </a:ln>
                  <a:solidFill>
                    <a:schemeClr val="bg1"/>
                  </a:solidFill>
                  <a:effectLst/>
                  <a:uLnTx/>
                  <a:uFillTx/>
                  <a:latin typeface="+mn-lt"/>
                  <a:ea typeface="+mn-ea"/>
                  <a:cs typeface="+mn-ea"/>
                  <a:sym typeface="+mn-lt"/>
                </a:rPr>
                <a:t>ABACCDA</a:t>
              </a:r>
              <a:endParaRPr kumimoji="0" lang="en-US" altLang="zh-CN" sz="4400" b="0" i="0" u="none" strike="noStrike" kern="1200" cap="none" spc="0" normalizeH="0" baseline="0" noProof="0" dirty="0">
                <a:ln>
                  <a:noFill/>
                </a:ln>
                <a:solidFill>
                  <a:schemeClr val="bg1"/>
                </a:solidFill>
                <a:effectLst/>
                <a:uLnTx/>
                <a:uFillTx/>
                <a:latin typeface="+mn-lt"/>
                <a:ea typeface="+mn-ea"/>
                <a:cs typeface="+mn-ea"/>
                <a:sym typeface="+mn-lt"/>
              </a:endParaRPr>
            </a:p>
          </p:txBody>
        </p:sp>
        <p:graphicFrame>
          <p:nvGraphicFramePr>
            <p:cNvPr id="95242" name="Object 13"/>
            <p:cNvGraphicFramePr/>
            <p:nvPr/>
          </p:nvGraphicFramePr>
          <p:xfrm>
            <a:off x="4111" y="687"/>
            <a:ext cx="1148" cy="1050"/>
          </p:xfrm>
          <a:graphic>
            <a:graphicData uri="http://schemas.openxmlformats.org/presentationml/2006/ole">
              <mc:AlternateContent xmlns:mc="http://schemas.openxmlformats.org/markup-compatibility/2006">
                <mc:Choice xmlns:v="urn:schemas-microsoft-com:vml" Requires="v">
                  <p:oleObj spid="_x0000_s3" name="" r:id="rId1" imgW="1475740" imgH="1475740" progId="Visio.Drawing.5">
                    <p:embed/>
                  </p:oleObj>
                </mc:Choice>
                <mc:Fallback>
                  <p:oleObj name="" r:id="rId1" imgW="1475740" imgH="1475740" progId="Visio.Drawing.5">
                    <p:embed/>
                    <p:pic>
                      <p:nvPicPr>
                        <p:cNvPr id="0" name="图片 3100"/>
                        <p:cNvPicPr/>
                        <p:nvPr/>
                      </p:nvPicPr>
                      <p:blipFill>
                        <a:blip r:embed="rId2"/>
                        <a:stretch>
                          <a:fillRect/>
                        </a:stretch>
                      </p:blipFill>
                      <p:spPr>
                        <a:xfrm>
                          <a:off x="4111" y="687"/>
                          <a:ext cx="1148" cy="1050"/>
                        </a:xfrm>
                        <a:prstGeom prst="rect">
                          <a:avLst/>
                        </a:prstGeom>
                        <a:noFill/>
                        <a:ln w="38100">
                          <a:noFill/>
                          <a:miter/>
                        </a:ln>
                      </p:spPr>
                    </p:pic>
                  </p:oleObj>
                </mc:Fallback>
              </mc:AlternateContent>
            </a:graphicData>
          </a:graphic>
        </p:graphicFrame>
        <p:sp>
          <p:nvSpPr>
            <p:cNvPr id="91150" name="Text Box 14"/>
            <p:cNvSpPr txBox="1">
              <a:spLocks noChangeArrowheads="1"/>
            </p:cNvSpPr>
            <p:nvPr/>
          </p:nvSpPr>
          <p:spPr bwMode="auto">
            <a:xfrm>
              <a:off x="4063" y="1881"/>
              <a:ext cx="1196" cy="327"/>
            </a:xfrm>
            <a:prstGeom prst="rect">
              <a:avLst/>
            </a:prstGeom>
            <a:solidFill>
              <a:srgbClr val="E2D9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sng" strike="noStrike" kern="1200" cap="none" spc="0" normalizeH="0" baseline="0" noProof="0">
                  <a:ln>
                    <a:noFill/>
                  </a:ln>
                  <a:solidFill>
                    <a:srgbClr val="FF3300"/>
                  </a:solidFill>
                  <a:effectLst/>
                  <a:uLnTx/>
                  <a:uFillTx/>
                  <a:latin typeface="+mn-lt"/>
                  <a:ea typeface="+mn-ea"/>
                  <a:cs typeface="+mn-ea"/>
                  <a:sym typeface="+mn-lt"/>
                </a:rPr>
                <a:t>0000</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11010</a:t>
              </a: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151" name="Line 15"/>
            <p:cNvSpPr>
              <a:spLocks noChangeShapeType="1"/>
            </p:cNvSpPr>
            <p:nvPr/>
          </p:nvSpPr>
          <p:spPr bwMode="auto">
            <a:xfrm>
              <a:off x="3487" y="1305"/>
              <a:ext cx="432" cy="480"/>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152" name="Rectangle 16"/>
          <p:cNvSpPr>
            <a:spLocks noChangeArrowheads="1"/>
          </p:cNvSpPr>
          <p:nvPr/>
        </p:nvSpPr>
        <p:spPr bwMode="auto">
          <a:xfrm>
            <a:off x="800100" y="201613"/>
            <a:ext cx="58674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哈夫曼树应用实例－－哈夫曼编码</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55396"/>
                                        </p:tgtEl>
                                        <p:attrNameLst>
                                          <p:attrName>style.visibility</p:attrName>
                                        </p:attrNameLst>
                                      </p:cBhvr>
                                      <p:to>
                                        <p:strVal val="visible"/>
                                      </p:to>
                                    </p:set>
                                    <p:animEffect transition="in" filter="box(in)">
                                      <p:cBhvr>
                                        <p:cTn id="13" dur="500"/>
                                        <p:tgtEl>
                                          <p:spTgt spid="95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295400" y="-2286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Char char=" "/>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63" name="Text Box 3"/>
          <p:cNvSpPr txBox="1">
            <a:spLocks noChangeArrowheads="1"/>
          </p:cNvSpPr>
          <p:nvPr/>
        </p:nvSpPr>
        <p:spPr bwMode="auto">
          <a:xfrm>
            <a:off x="6457950" y="226853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64" name="Oval 4"/>
          <p:cNvSpPr>
            <a:spLocks noChangeArrowheads="1"/>
          </p:cNvSpPr>
          <p:nvPr/>
        </p:nvSpPr>
        <p:spPr bwMode="auto">
          <a:xfrm>
            <a:off x="3619500" y="38100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65" name="Oval 5"/>
          <p:cNvSpPr>
            <a:spLocks noChangeArrowheads="1"/>
          </p:cNvSpPr>
          <p:nvPr/>
        </p:nvSpPr>
        <p:spPr bwMode="auto">
          <a:xfrm>
            <a:off x="4152900" y="41910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66" name="Oval 6"/>
          <p:cNvSpPr>
            <a:spLocks noChangeArrowheads="1"/>
          </p:cNvSpPr>
          <p:nvPr/>
        </p:nvSpPr>
        <p:spPr bwMode="auto">
          <a:xfrm>
            <a:off x="4686300" y="47244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67" name="Oval 7"/>
          <p:cNvSpPr>
            <a:spLocks noChangeArrowheads="1"/>
          </p:cNvSpPr>
          <p:nvPr/>
        </p:nvSpPr>
        <p:spPr bwMode="auto">
          <a:xfrm>
            <a:off x="3086100" y="42672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2168" name="Oval 8"/>
          <p:cNvSpPr>
            <a:spLocks noChangeArrowheads="1"/>
          </p:cNvSpPr>
          <p:nvPr/>
        </p:nvSpPr>
        <p:spPr bwMode="auto">
          <a:xfrm>
            <a:off x="3695700" y="48006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C</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2169" name="Oval 9"/>
          <p:cNvSpPr>
            <a:spLocks noChangeArrowheads="1"/>
          </p:cNvSpPr>
          <p:nvPr/>
        </p:nvSpPr>
        <p:spPr bwMode="auto">
          <a:xfrm>
            <a:off x="4229100" y="53340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B</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2170" name="Oval 10"/>
          <p:cNvSpPr>
            <a:spLocks noChangeArrowheads="1"/>
          </p:cNvSpPr>
          <p:nvPr/>
        </p:nvSpPr>
        <p:spPr bwMode="auto">
          <a:xfrm>
            <a:off x="5143500" y="53340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2171" name="Line 11"/>
          <p:cNvSpPr>
            <a:spLocks noChangeShapeType="1"/>
          </p:cNvSpPr>
          <p:nvPr/>
        </p:nvSpPr>
        <p:spPr bwMode="auto">
          <a:xfrm flipH="1">
            <a:off x="3543300" y="4191000"/>
            <a:ext cx="76200" cy="152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2" name="Line 12"/>
          <p:cNvSpPr>
            <a:spLocks noChangeShapeType="1"/>
          </p:cNvSpPr>
          <p:nvPr/>
        </p:nvSpPr>
        <p:spPr bwMode="auto">
          <a:xfrm>
            <a:off x="4076700" y="4191000"/>
            <a:ext cx="228600" cy="152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3" name="Line 13"/>
          <p:cNvSpPr>
            <a:spLocks noChangeShapeType="1"/>
          </p:cNvSpPr>
          <p:nvPr/>
        </p:nvSpPr>
        <p:spPr bwMode="auto">
          <a:xfrm flipH="1">
            <a:off x="4076700" y="4648200"/>
            <a:ext cx="1524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4" name="Line 14"/>
          <p:cNvSpPr>
            <a:spLocks noChangeShapeType="1"/>
          </p:cNvSpPr>
          <p:nvPr/>
        </p:nvSpPr>
        <p:spPr bwMode="auto">
          <a:xfrm flipH="1">
            <a:off x="4533900" y="5105400"/>
            <a:ext cx="2286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5" name="Line 15"/>
          <p:cNvSpPr>
            <a:spLocks noChangeShapeType="1"/>
          </p:cNvSpPr>
          <p:nvPr/>
        </p:nvSpPr>
        <p:spPr bwMode="auto">
          <a:xfrm>
            <a:off x="5067300" y="5181600"/>
            <a:ext cx="1524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6" name="Line 16"/>
          <p:cNvSpPr>
            <a:spLocks noChangeShapeType="1"/>
          </p:cNvSpPr>
          <p:nvPr/>
        </p:nvSpPr>
        <p:spPr bwMode="auto">
          <a:xfrm>
            <a:off x="4533900" y="4572000"/>
            <a:ext cx="2286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7" name="Text Box 17"/>
          <p:cNvSpPr txBox="1">
            <a:spLocks noChangeArrowheads="1"/>
          </p:cNvSpPr>
          <p:nvPr/>
        </p:nvSpPr>
        <p:spPr bwMode="auto">
          <a:xfrm>
            <a:off x="3162300" y="38862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8" name="Text Box 18"/>
          <p:cNvSpPr txBox="1">
            <a:spLocks noChangeArrowheads="1"/>
          </p:cNvSpPr>
          <p:nvPr/>
        </p:nvSpPr>
        <p:spPr bwMode="auto">
          <a:xfrm>
            <a:off x="3695700" y="44196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79" name="Text Box 19"/>
          <p:cNvSpPr txBox="1">
            <a:spLocks noChangeArrowheads="1"/>
          </p:cNvSpPr>
          <p:nvPr/>
        </p:nvSpPr>
        <p:spPr bwMode="auto">
          <a:xfrm>
            <a:off x="4305300" y="49530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0" name="Text Box 20"/>
          <p:cNvSpPr txBox="1">
            <a:spLocks noChangeArrowheads="1"/>
          </p:cNvSpPr>
          <p:nvPr/>
        </p:nvSpPr>
        <p:spPr bwMode="auto">
          <a:xfrm>
            <a:off x="4229100" y="37338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1" name="Text Box 21"/>
          <p:cNvSpPr txBox="1">
            <a:spLocks noChangeArrowheads="1"/>
          </p:cNvSpPr>
          <p:nvPr/>
        </p:nvSpPr>
        <p:spPr bwMode="auto">
          <a:xfrm>
            <a:off x="4762500" y="43434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2" name="Text Box 22"/>
          <p:cNvSpPr txBox="1">
            <a:spLocks noChangeArrowheads="1"/>
          </p:cNvSpPr>
          <p:nvPr/>
        </p:nvSpPr>
        <p:spPr bwMode="auto">
          <a:xfrm>
            <a:off x="5219700" y="49530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3" name="AutoShape 23"/>
          <p:cNvSpPr>
            <a:spLocks noChangeArrowheads="1"/>
          </p:cNvSpPr>
          <p:nvPr/>
        </p:nvSpPr>
        <p:spPr bwMode="auto">
          <a:xfrm>
            <a:off x="323850" y="2420938"/>
            <a:ext cx="3219450" cy="1465263"/>
          </a:xfrm>
          <a:prstGeom prst="cloudCallout">
            <a:avLst>
              <a:gd name="adj1" fmla="val 29208"/>
              <a:gd name="adj2" fmla="val 83074"/>
            </a:avLst>
          </a:prstGeom>
          <a:solidFill>
            <a:srgbClr val="E2D9EB"/>
          </a:solidFill>
          <a:ln w="9525">
            <a:noFill/>
            <a:round/>
          </a:ln>
        </p:spPr>
        <p:txBody>
          <a:bodyPr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采用二叉树设计</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前缀编码</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92184" name="AutoShape 24"/>
          <p:cNvSpPr>
            <a:spLocks noChangeArrowheads="1"/>
          </p:cNvSpPr>
          <p:nvPr/>
        </p:nvSpPr>
        <p:spPr bwMode="auto">
          <a:xfrm>
            <a:off x="6134100" y="4800600"/>
            <a:ext cx="2589213" cy="990600"/>
          </a:xfrm>
          <a:prstGeom prst="wedgeRoundRectCallout">
            <a:avLst>
              <a:gd name="adj1" fmla="val -78019"/>
              <a:gd name="adj2" fmla="val 34778"/>
              <a:gd name="adj3" fmla="val 16667"/>
            </a:avLst>
          </a:prstGeom>
          <a:solidFill>
            <a:srgbClr val="A78DC2"/>
          </a:solidFill>
          <a:ln w="9525">
            <a:noFill/>
            <a:miter lim="800000"/>
          </a:ln>
        </p:spPr>
        <p:txBody>
          <a:bodyPr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左分支用“</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0”</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ctr" defTabSz="914400" rtl="0" eaLnBrk="1" fontAlgn="base" latinLnBrk="0" hangingPunct="1">
              <a:lnSpc>
                <a:spcPct val="10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右分支用“</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1”</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 name="Group 25"/>
          <p:cNvGrpSpPr/>
          <p:nvPr/>
        </p:nvGrpSpPr>
        <p:grpSpPr>
          <a:xfrm>
            <a:off x="5808663" y="1871663"/>
            <a:ext cx="2914650" cy="2733675"/>
            <a:chOff x="3348" y="700"/>
            <a:chExt cx="1836" cy="1722"/>
          </a:xfrm>
        </p:grpSpPr>
        <p:sp>
          <p:nvSpPr>
            <p:cNvPr id="92186" name="Text Box 26"/>
            <p:cNvSpPr txBox="1">
              <a:spLocks noChangeArrowheads="1"/>
            </p:cNvSpPr>
            <p:nvPr/>
          </p:nvSpPr>
          <p:spPr bwMode="auto">
            <a:xfrm>
              <a:off x="3348" y="700"/>
              <a:ext cx="876" cy="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A—0</a:t>
              </a:r>
              <a:endPar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B—110</a:t>
              </a:r>
              <a:endPar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C—10</a:t>
              </a:r>
              <a:endPar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D</a:t>
              </a:r>
              <a:r>
                <a:rPr kumimoji="0" lang="en-US" altLang="zh-CN" sz="2800" b="0" i="0" u="none" strike="noStrike" kern="1200" cap="none" spc="0" normalizeH="0" baseline="0" noProof="0">
                  <a:ln>
                    <a:noFill/>
                  </a:ln>
                  <a:solidFill>
                    <a:srgbClr val="000066"/>
                  </a:solidFill>
                  <a:effectLst/>
                  <a:uLnTx/>
                  <a:uFillTx/>
                  <a:latin typeface="+mn-lt"/>
                  <a:ea typeface="+mn-ea"/>
                  <a:cs typeface="+mn-ea"/>
                  <a:sym typeface="+mn-lt"/>
                </a:rPr>
                <a:t>—</a:t>
              </a: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111</a:t>
              </a:r>
              <a:r>
                <a:rPr kumimoji="0" lang="en-US" altLang="zh-CN" sz="2600" b="1" i="0" u="none" strike="noStrike" kern="1200" cap="none" spc="0" normalizeH="0" baseline="0" noProof="0">
                  <a:ln>
                    <a:noFill/>
                  </a:ln>
                  <a:solidFill>
                    <a:srgbClr val="000066"/>
                  </a:solidFill>
                  <a:effectLst/>
                  <a:uLnTx/>
                  <a:uFillTx/>
                  <a:latin typeface="+mn-lt"/>
                  <a:ea typeface="+mn-ea"/>
                  <a:cs typeface="+mn-ea"/>
                  <a:sym typeface="+mn-lt"/>
                </a:rPr>
                <a:t>                                                  </a:t>
              </a:r>
              <a:endParaRPr kumimoji="0" lang="en-US" altLang="zh-CN" sz="2600" b="1" i="0" u="none" strike="noStrike" kern="1200" cap="none" spc="0" normalizeH="0" baseline="0" noProof="0">
                <a:ln>
                  <a:noFill/>
                </a:ln>
                <a:solidFill>
                  <a:srgbClr val="000066"/>
                </a:solidFill>
                <a:effectLst/>
                <a:uLnTx/>
                <a:uFillTx/>
                <a:latin typeface="+mn-lt"/>
                <a:ea typeface="+mn-ea"/>
                <a:cs typeface="+mn-ea"/>
                <a:sym typeface="+mn-lt"/>
              </a:endParaRPr>
            </a:p>
          </p:txBody>
        </p:sp>
        <p:sp>
          <p:nvSpPr>
            <p:cNvPr id="92187" name="AutoShape 27"/>
            <p:cNvSpPr>
              <a:spLocks noChangeArrowheads="1"/>
            </p:cNvSpPr>
            <p:nvPr/>
          </p:nvSpPr>
          <p:spPr bwMode="auto">
            <a:xfrm>
              <a:off x="4440" y="700"/>
              <a:ext cx="432" cy="1364"/>
            </a:xfrm>
            <a:prstGeom prst="downArrow">
              <a:avLst>
                <a:gd name="adj1" fmla="val 50000"/>
                <a:gd name="adj2" fmla="val 78906"/>
              </a:avLst>
            </a:prstGeom>
            <a:solidFill>
              <a:schemeClr val="accent1"/>
            </a:solidFill>
            <a:ln w="9525">
              <a:solidFill>
                <a:schemeClr val="tx1"/>
              </a:solidFill>
              <a:miter lim="800000"/>
            </a:ln>
          </p:spPr>
          <p:txBody>
            <a:bodyPr vert="eaVert"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8" name="Text Box 28"/>
            <p:cNvSpPr txBox="1">
              <a:spLocks noChangeArrowheads="1"/>
            </p:cNvSpPr>
            <p:nvPr/>
          </p:nvSpPr>
          <p:spPr bwMode="auto">
            <a:xfrm>
              <a:off x="3348" y="2112"/>
              <a:ext cx="1836" cy="310"/>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0110010101110</a:t>
              </a:r>
              <a:endPar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endParaRPr>
            </a:p>
          </p:txBody>
        </p:sp>
      </p:grpSp>
      <p:sp>
        <p:nvSpPr>
          <p:cNvPr id="92189" name="Text Box 29"/>
          <p:cNvSpPr txBox="1">
            <a:spLocks noChangeArrowheads="1"/>
          </p:cNvSpPr>
          <p:nvPr/>
        </p:nvSpPr>
        <p:spPr bwMode="auto">
          <a:xfrm>
            <a:off x="5753100" y="1290638"/>
            <a:ext cx="2970213" cy="491490"/>
          </a:xfrm>
          <a:prstGeom prst="rect">
            <a:avLst/>
          </a:prstGeom>
          <a:solidFill>
            <a:srgbClr val="EBEB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600" b="0" i="0" u="none" strike="noStrike" kern="1200" cap="none" spc="0" normalizeH="0" baseline="0" noProof="0" dirty="0">
                <a:ln>
                  <a:noFill/>
                </a:ln>
                <a:solidFill>
                  <a:srgbClr val="000066"/>
                </a:solidFill>
                <a:effectLst/>
                <a:uLnTx/>
                <a:uFillTx/>
                <a:latin typeface="+mn-lt"/>
                <a:ea typeface="+mn-ea"/>
                <a:cs typeface="+mn-ea"/>
                <a:sym typeface="+mn-lt"/>
              </a:rPr>
              <a:t> ABACCDA</a:t>
            </a:r>
            <a:endParaRPr kumimoji="0" lang="en-US" altLang="zh-CN" sz="2600" b="0" i="0" u="none" strike="noStrike" kern="1200" cap="none" spc="0" normalizeH="0" baseline="0" noProof="0" dirty="0">
              <a:ln>
                <a:noFill/>
              </a:ln>
              <a:solidFill>
                <a:srgbClr val="000066"/>
              </a:solidFill>
              <a:effectLst/>
              <a:uLnTx/>
              <a:uFillTx/>
              <a:latin typeface="+mn-lt"/>
              <a:ea typeface="+mn-ea"/>
              <a:cs typeface="+mn-ea"/>
              <a:sym typeface="+mn-lt"/>
            </a:endParaRPr>
          </a:p>
        </p:txBody>
      </p:sp>
      <p:sp>
        <p:nvSpPr>
          <p:cNvPr id="30" name="Rectangle 16"/>
          <p:cNvSpPr>
            <a:spLocks noChangeArrowheads="1"/>
          </p:cNvSpPr>
          <p:nvPr/>
        </p:nvSpPr>
        <p:spPr bwMode="auto">
          <a:xfrm>
            <a:off x="800100" y="201613"/>
            <a:ext cx="58674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哈夫曼树应用实例－－哈夫曼编码</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330325" y="42863"/>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Char char=" "/>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87" name="Text Box 3"/>
          <p:cNvSpPr txBox="1">
            <a:spLocks noChangeArrowheads="1"/>
          </p:cNvSpPr>
          <p:nvPr/>
        </p:nvSpPr>
        <p:spPr bwMode="auto">
          <a:xfrm>
            <a:off x="323850" y="1087822"/>
            <a:ext cx="8569325" cy="1820096"/>
          </a:xfrm>
          <a:prstGeom prst="roundRect">
            <a:avLst>
              <a:gd name="adj" fmla="val 10619"/>
            </a:avLst>
          </a:prstGeom>
          <a:solidFill>
            <a:srgbClr val="EBEBEB"/>
          </a:solidFill>
          <a:ln w="28575">
            <a:noFill/>
            <a:miter lim="800000"/>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20000"/>
              </a:spcBef>
              <a:spcAft>
                <a:spcPts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分解接收字符串：遇“</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向左，遇“</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向右；一旦到达叶子结点，则译出一个字符，反复由根出发，直到译码完成。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188" name="Text Box 4"/>
          <p:cNvSpPr txBox="1">
            <a:spLocks noChangeArrowheads="1"/>
          </p:cNvSpPr>
          <p:nvPr/>
        </p:nvSpPr>
        <p:spPr bwMode="auto">
          <a:xfrm>
            <a:off x="5826125" y="2354263"/>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89" name="AutoShape 5"/>
          <p:cNvSpPr>
            <a:spLocks noChangeArrowheads="1"/>
          </p:cNvSpPr>
          <p:nvPr/>
        </p:nvSpPr>
        <p:spPr bwMode="auto">
          <a:xfrm>
            <a:off x="6297613" y="3798888"/>
            <a:ext cx="381000" cy="1444625"/>
          </a:xfrm>
          <a:prstGeom prst="downArrow">
            <a:avLst>
              <a:gd name="adj1" fmla="val 50000"/>
              <a:gd name="adj2" fmla="val 90752"/>
            </a:avLst>
          </a:prstGeom>
          <a:solidFill>
            <a:schemeClr val="accent1"/>
          </a:solidFill>
          <a:ln w="9525">
            <a:noFill/>
            <a:miter lim="800000"/>
          </a:ln>
        </p:spPr>
        <p:txBody>
          <a:bodyPr vert="eaVert"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90" name="Text Box 6"/>
          <p:cNvSpPr txBox="1">
            <a:spLocks noChangeArrowheads="1"/>
          </p:cNvSpPr>
          <p:nvPr/>
        </p:nvSpPr>
        <p:spPr bwMode="auto">
          <a:xfrm>
            <a:off x="5349875" y="3159125"/>
            <a:ext cx="25146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rPr>
              <a:t>0110010101110</a:t>
            </a:r>
            <a:endParaRPr kumimoji="0" lang="en-US" altLang="zh-CN" sz="2600" b="0" i="0" u="none" strike="noStrike" kern="1200" cap="none" spc="0" normalizeH="0" baseline="0" noProof="0">
              <a:ln>
                <a:noFill/>
              </a:ln>
              <a:solidFill>
                <a:srgbClr val="000066"/>
              </a:solidFill>
              <a:effectLst/>
              <a:uLnTx/>
              <a:uFillTx/>
              <a:latin typeface="+mn-lt"/>
              <a:ea typeface="+mn-ea"/>
              <a:cs typeface="+mn-ea"/>
              <a:sym typeface="+mn-lt"/>
            </a:endParaRPr>
          </a:p>
        </p:txBody>
      </p:sp>
      <p:sp>
        <p:nvSpPr>
          <p:cNvPr id="93191" name="Oval 7"/>
          <p:cNvSpPr>
            <a:spLocks noChangeArrowheads="1"/>
          </p:cNvSpPr>
          <p:nvPr/>
        </p:nvSpPr>
        <p:spPr bwMode="auto">
          <a:xfrm>
            <a:off x="2054225" y="34036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92" name="Oval 8"/>
          <p:cNvSpPr>
            <a:spLocks noChangeArrowheads="1"/>
          </p:cNvSpPr>
          <p:nvPr/>
        </p:nvSpPr>
        <p:spPr bwMode="auto">
          <a:xfrm>
            <a:off x="2587625" y="37846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93" name="Oval 9"/>
          <p:cNvSpPr>
            <a:spLocks noChangeArrowheads="1"/>
          </p:cNvSpPr>
          <p:nvPr/>
        </p:nvSpPr>
        <p:spPr bwMode="auto">
          <a:xfrm>
            <a:off x="3121025" y="43180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94" name="Oval 10"/>
          <p:cNvSpPr>
            <a:spLocks noChangeArrowheads="1"/>
          </p:cNvSpPr>
          <p:nvPr/>
        </p:nvSpPr>
        <p:spPr bwMode="auto">
          <a:xfrm>
            <a:off x="1520825" y="38608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3195" name="Oval 11"/>
          <p:cNvSpPr>
            <a:spLocks noChangeArrowheads="1"/>
          </p:cNvSpPr>
          <p:nvPr/>
        </p:nvSpPr>
        <p:spPr bwMode="auto">
          <a:xfrm>
            <a:off x="2130425" y="43942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C</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3196" name="Oval 12"/>
          <p:cNvSpPr>
            <a:spLocks noChangeArrowheads="1"/>
          </p:cNvSpPr>
          <p:nvPr/>
        </p:nvSpPr>
        <p:spPr bwMode="auto">
          <a:xfrm>
            <a:off x="2663825" y="49276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B</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3197" name="Oval 13"/>
          <p:cNvSpPr>
            <a:spLocks noChangeArrowheads="1"/>
          </p:cNvSpPr>
          <p:nvPr/>
        </p:nvSpPr>
        <p:spPr bwMode="auto">
          <a:xfrm>
            <a:off x="3578225" y="4927600"/>
            <a:ext cx="457200" cy="45720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3198" name="Line 14"/>
          <p:cNvSpPr>
            <a:spLocks noChangeShapeType="1"/>
          </p:cNvSpPr>
          <p:nvPr/>
        </p:nvSpPr>
        <p:spPr bwMode="auto">
          <a:xfrm flipH="1">
            <a:off x="1978025" y="3784600"/>
            <a:ext cx="76200" cy="152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199" name="Line 15"/>
          <p:cNvSpPr>
            <a:spLocks noChangeShapeType="1"/>
          </p:cNvSpPr>
          <p:nvPr/>
        </p:nvSpPr>
        <p:spPr bwMode="auto">
          <a:xfrm>
            <a:off x="2473325" y="3762375"/>
            <a:ext cx="153988" cy="984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0" name="Line 16"/>
          <p:cNvSpPr>
            <a:spLocks noChangeShapeType="1"/>
          </p:cNvSpPr>
          <p:nvPr/>
        </p:nvSpPr>
        <p:spPr bwMode="auto">
          <a:xfrm flipH="1">
            <a:off x="2511425" y="4241800"/>
            <a:ext cx="1524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1" name="Line 17"/>
          <p:cNvSpPr>
            <a:spLocks noChangeShapeType="1"/>
          </p:cNvSpPr>
          <p:nvPr/>
        </p:nvSpPr>
        <p:spPr bwMode="auto">
          <a:xfrm flipH="1">
            <a:off x="2968625" y="4699000"/>
            <a:ext cx="2286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2" name="Line 18"/>
          <p:cNvSpPr>
            <a:spLocks noChangeShapeType="1"/>
          </p:cNvSpPr>
          <p:nvPr/>
        </p:nvSpPr>
        <p:spPr bwMode="auto">
          <a:xfrm>
            <a:off x="3502025" y="4699000"/>
            <a:ext cx="206375" cy="2428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203" name="Line 19"/>
          <p:cNvSpPr>
            <a:spLocks noChangeShapeType="1"/>
          </p:cNvSpPr>
          <p:nvPr/>
        </p:nvSpPr>
        <p:spPr bwMode="auto">
          <a:xfrm>
            <a:off x="2968625" y="4165600"/>
            <a:ext cx="228600" cy="228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4" name="Text Box 20"/>
          <p:cNvSpPr txBox="1">
            <a:spLocks noChangeArrowheads="1"/>
          </p:cNvSpPr>
          <p:nvPr/>
        </p:nvSpPr>
        <p:spPr bwMode="auto">
          <a:xfrm>
            <a:off x="1597025" y="34798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5" name="Text Box 21"/>
          <p:cNvSpPr txBox="1">
            <a:spLocks noChangeArrowheads="1"/>
          </p:cNvSpPr>
          <p:nvPr/>
        </p:nvSpPr>
        <p:spPr bwMode="auto">
          <a:xfrm>
            <a:off x="2130425" y="40132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6" name="Text Box 22"/>
          <p:cNvSpPr txBox="1">
            <a:spLocks noChangeArrowheads="1"/>
          </p:cNvSpPr>
          <p:nvPr/>
        </p:nvSpPr>
        <p:spPr bwMode="auto">
          <a:xfrm>
            <a:off x="2740025" y="45466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7" name="Text Box 23"/>
          <p:cNvSpPr txBox="1">
            <a:spLocks noChangeArrowheads="1"/>
          </p:cNvSpPr>
          <p:nvPr/>
        </p:nvSpPr>
        <p:spPr bwMode="auto">
          <a:xfrm>
            <a:off x="2663825" y="33274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8" name="Text Box 24"/>
          <p:cNvSpPr txBox="1">
            <a:spLocks noChangeArrowheads="1"/>
          </p:cNvSpPr>
          <p:nvPr/>
        </p:nvSpPr>
        <p:spPr bwMode="auto">
          <a:xfrm>
            <a:off x="3197225" y="39370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09" name="Text Box 25"/>
          <p:cNvSpPr txBox="1">
            <a:spLocks noChangeArrowheads="1"/>
          </p:cNvSpPr>
          <p:nvPr/>
        </p:nvSpPr>
        <p:spPr bwMode="auto">
          <a:xfrm>
            <a:off x="3654425" y="4546600"/>
            <a:ext cx="533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210" name="Text Box 26"/>
          <p:cNvSpPr txBox="1">
            <a:spLocks noChangeArrowheads="1"/>
          </p:cNvSpPr>
          <p:nvPr/>
        </p:nvSpPr>
        <p:spPr bwMode="auto">
          <a:xfrm>
            <a:off x="5616575" y="5307013"/>
            <a:ext cx="1981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ABACCDA</a:t>
            </a:r>
            <a:endParaRPr kumimoji="0" lang="en-US" altLang="zh-CN" sz="2400" b="0"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957467" name="Rectangle 27"/>
          <p:cNvSpPr>
            <a:spLocks noChangeArrowheads="1"/>
          </p:cNvSpPr>
          <p:nvPr/>
        </p:nvSpPr>
        <p:spPr bwMode="auto">
          <a:xfrm>
            <a:off x="355600" y="6073775"/>
            <a:ext cx="8285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2"/>
                </a:solidFill>
                <a:effectLst/>
                <a:uLnTx/>
                <a:uFillTx/>
                <a:latin typeface="+mn-lt"/>
                <a:ea typeface="+mn-ea"/>
                <a:cs typeface="+mn-ea"/>
                <a:sym typeface="+mn-lt"/>
              </a:rPr>
              <a:t>特点：每一码都不是另一码的前缀，绝不会错译</a:t>
            </a: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2"/>
                </a:solidFill>
                <a:effectLst/>
                <a:uLnTx/>
                <a:uFillTx/>
                <a:latin typeface="+mn-lt"/>
                <a:ea typeface="+mn-ea"/>
                <a:cs typeface="+mn-ea"/>
                <a:sym typeface="+mn-lt"/>
              </a:rPr>
              <a:t>称为前缀码</a:t>
            </a:r>
            <a:endParaRPr kumimoji="0" lang="zh-CN" altLang="en-US" sz="2400" b="0" i="0" u="none" strike="noStrike" kern="1200" cap="none" spc="0" normalizeH="0" baseline="0" noProof="0" dirty="0">
              <a:ln>
                <a:noFill/>
              </a:ln>
              <a:solidFill>
                <a:schemeClr val="tx2"/>
              </a:solidFill>
              <a:effectLst/>
              <a:uLnTx/>
              <a:uFillTx/>
              <a:latin typeface="+mn-lt"/>
              <a:ea typeface="+mn-ea"/>
              <a:cs typeface="+mn-ea"/>
              <a:sym typeface="+mn-lt"/>
            </a:endParaRPr>
          </a:p>
        </p:txBody>
      </p:sp>
      <p:sp>
        <p:nvSpPr>
          <p:cNvPr id="93212" name="Rectangle 28"/>
          <p:cNvSpPr>
            <a:spLocks noChangeArrowheads="1"/>
          </p:cNvSpPr>
          <p:nvPr/>
        </p:nvSpPr>
        <p:spPr bwMode="auto">
          <a:xfrm>
            <a:off x="784225" y="223838"/>
            <a:ext cx="45688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哈夫曼编码的译码过程</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7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2"/>
          <p:cNvSpPr/>
          <p:nvPr/>
        </p:nvSpPr>
        <p:spPr>
          <a:xfrm>
            <a:off x="0" y="2844800"/>
            <a:ext cx="9144000" cy="2636838"/>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47531" name="Rectangle 11"/>
          <p:cNvSpPr>
            <a:spLocks noChangeArrowheads="1"/>
          </p:cNvSpPr>
          <p:nvPr/>
        </p:nvSpPr>
        <p:spPr bwMode="auto">
          <a:xfrm>
            <a:off x="119063" y="1111250"/>
            <a:ext cx="9144000" cy="52197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20000"/>
              </a:spcBef>
              <a:spcAft>
                <a:spcPts val="0"/>
              </a:spcAft>
              <a:buClrTx/>
              <a:buSzTx/>
              <a:buFontTx/>
              <a:buNone/>
              <a:defRPr/>
            </a:pPr>
            <a:r>
              <a:rPr kumimoji="1" lang="zh-CN" altLang="en-US" sz="2800" b="0" i="0" u="none" strike="noStrike" kern="1200" cap="none" spc="0" normalizeH="0" baseline="0" noProof="0" dirty="0">
                <a:ln>
                  <a:noFill/>
                </a:ln>
                <a:solidFill>
                  <a:schemeClr val="tx2"/>
                </a:solidFill>
                <a:effectLst/>
                <a:uLnTx/>
                <a:uFillTx/>
                <a:latin typeface="+mn-lt"/>
                <a:ea typeface="+mn-ea"/>
                <a:cs typeface="+mn-ea"/>
                <a:sym typeface="+mn-lt"/>
              </a:rPr>
              <a:t>具有</a:t>
            </a:r>
            <a:r>
              <a:rPr kumimoji="1" lang="en-US" altLang="zh-CN" sz="2800" b="0" i="0" u="none" strike="noStrike" kern="1200" cap="none" spc="0" normalizeH="0" baseline="0" noProof="0" dirty="0">
                <a:ln>
                  <a:noFill/>
                </a:ln>
                <a:solidFill>
                  <a:schemeClr val="tx2"/>
                </a:solidFill>
                <a:effectLst/>
                <a:uLnTx/>
                <a:uFillTx/>
                <a:latin typeface="+mn-lt"/>
                <a:ea typeface="+mn-ea"/>
                <a:cs typeface="+mn-ea"/>
                <a:sym typeface="+mn-lt"/>
              </a:rPr>
              <a:t>3</a:t>
            </a:r>
            <a:r>
              <a:rPr kumimoji="1" lang="zh-CN" altLang="en-US" sz="2800" b="0" i="0" u="none" strike="noStrike" kern="1200" cap="none" spc="0" normalizeH="0" baseline="0" noProof="0" dirty="0">
                <a:ln>
                  <a:noFill/>
                </a:ln>
                <a:solidFill>
                  <a:schemeClr val="tx2"/>
                </a:solidFill>
                <a:effectLst/>
                <a:uLnTx/>
                <a:uFillTx/>
                <a:latin typeface="+mn-lt"/>
                <a:ea typeface="+mn-ea"/>
                <a:cs typeface="+mn-ea"/>
                <a:sym typeface="+mn-lt"/>
              </a:rPr>
              <a:t>个结点的二叉树可能有几种不同形态？普通树呢？ </a:t>
            </a:r>
            <a:endParaRPr kumimoji="1" lang="zh-CN" altLang="en-US" sz="2800" b="0" i="0" u="none" strike="noStrike" kern="1200" cap="none" spc="0" normalizeH="0" baseline="0" noProof="0" dirty="0">
              <a:ln>
                <a:noFill/>
              </a:ln>
              <a:solidFill>
                <a:schemeClr val="tx2"/>
              </a:solidFill>
              <a:effectLst/>
              <a:uLnTx/>
              <a:uFillTx/>
              <a:latin typeface="+mn-lt"/>
              <a:ea typeface="+mn-ea"/>
              <a:cs typeface="+mn-ea"/>
              <a:sym typeface="+mn-lt"/>
            </a:endParaRPr>
          </a:p>
        </p:txBody>
      </p:sp>
      <p:grpSp>
        <p:nvGrpSpPr>
          <p:cNvPr id="2" name="Group 44"/>
          <p:cNvGrpSpPr/>
          <p:nvPr/>
        </p:nvGrpSpPr>
        <p:grpSpPr>
          <a:xfrm>
            <a:off x="347663" y="3251200"/>
            <a:ext cx="8305800" cy="1725613"/>
            <a:chOff x="432" y="1436"/>
            <a:chExt cx="4224" cy="816"/>
          </a:xfrm>
        </p:grpSpPr>
        <p:grpSp>
          <p:nvGrpSpPr>
            <p:cNvPr id="25607" name="Group 12"/>
            <p:cNvGrpSpPr/>
            <p:nvPr/>
          </p:nvGrpSpPr>
          <p:grpSpPr>
            <a:xfrm>
              <a:off x="432" y="1436"/>
              <a:ext cx="864" cy="528"/>
              <a:chOff x="2736" y="2526"/>
              <a:chExt cx="960" cy="536"/>
            </a:xfrm>
          </p:grpSpPr>
          <p:sp>
            <p:nvSpPr>
              <p:cNvPr id="28677" name="Oval 13"/>
              <p:cNvSpPr>
                <a:spLocks noChangeArrowheads="1"/>
              </p:cNvSpPr>
              <p:nvPr/>
            </p:nvSpPr>
            <p:spPr bwMode="auto">
              <a:xfrm>
                <a:off x="3096" y="2526"/>
                <a:ext cx="190" cy="182"/>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78" name="Line 14"/>
              <p:cNvSpPr>
                <a:spLocks noChangeShapeType="1"/>
              </p:cNvSpPr>
              <p:nvPr/>
            </p:nvSpPr>
            <p:spPr bwMode="auto">
              <a:xfrm flipH="1">
                <a:off x="2837" y="2682"/>
                <a:ext cx="292"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Line 15"/>
              <p:cNvSpPr>
                <a:spLocks noChangeShapeType="1"/>
              </p:cNvSpPr>
              <p:nvPr/>
            </p:nvSpPr>
            <p:spPr bwMode="auto">
              <a:xfrm>
                <a:off x="3267" y="2682"/>
                <a:ext cx="30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Text Box 16"/>
              <p:cNvSpPr txBox="1">
                <a:spLocks noChangeArrowheads="1"/>
              </p:cNvSpPr>
              <p:nvPr/>
            </p:nvSpPr>
            <p:spPr bwMode="auto">
              <a:xfrm>
                <a:off x="3106" y="2526"/>
                <a:ext cx="14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TW" altLang="en-US" sz="2400" b="1" i="0" u="none" strike="noStrike" kern="1200" cap="none" spc="0" normalizeH="0" baseline="0" noProof="0">
                    <a:ln>
                      <a:noFill/>
                    </a:ln>
                    <a:solidFill>
                      <a:schemeClr val="tx1"/>
                    </a:solidFill>
                    <a:effectLst/>
                    <a:uLnTx/>
                    <a:uFillTx/>
                    <a:latin typeface="+mn-lt"/>
                    <a:ea typeface="+mn-ea"/>
                    <a:cs typeface="+mn-ea"/>
                    <a:sym typeface="+mn-lt"/>
                  </a:rPr>
                  <a:t> </a:t>
                </a:r>
                <a:endParaRPr kumimoji="0" lang="zh-TW"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Oval 17"/>
              <p:cNvSpPr>
                <a:spLocks noChangeArrowheads="1"/>
              </p:cNvSpPr>
              <p:nvPr/>
            </p:nvSpPr>
            <p:spPr bwMode="auto">
              <a:xfrm>
                <a:off x="3506" y="2880"/>
                <a:ext cx="190" cy="182"/>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 name="Oval 18"/>
              <p:cNvSpPr>
                <a:spLocks noChangeArrowheads="1"/>
              </p:cNvSpPr>
              <p:nvPr/>
            </p:nvSpPr>
            <p:spPr bwMode="auto">
              <a:xfrm>
                <a:off x="2736" y="2880"/>
                <a:ext cx="190" cy="182"/>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5608" name="Group 19"/>
            <p:cNvGrpSpPr/>
            <p:nvPr/>
          </p:nvGrpSpPr>
          <p:grpSpPr>
            <a:xfrm>
              <a:off x="1537" y="1436"/>
              <a:ext cx="623" cy="720"/>
              <a:chOff x="1296" y="3360"/>
              <a:chExt cx="623" cy="720"/>
            </a:xfrm>
          </p:grpSpPr>
          <p:sp>
            <p:nvSpPr>
              <p:cNvPr id="28684" name="Oval 20"/>
              <p:cNvSpPr>
                <a:spLocks noChangeArrowheads="1"/>
              </p:cNvSpPr>
              <p:nvPr/>
            </p:nvSpPr>
            <p:spPr bwMode="auto">
              <a:xfrm>
                <a:off x="1776" y="3360"/>
                <a:ext cx="143" cy="15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5" name="Line 21"/>
              <p:cNvSpPr>
                <a:spLocks noChangeShapeType="1"/>
              </p:cNvSpPr>
              <p:nvPr/>
            </p:nvSpPr>
            <p:spPr bwMode="auto">
              <a:xfrm flipH="1">
                <a:off x="1632" y="3456"/>
                <a:ext cx="14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6" name="Oval 22"/>
              <p:cNvSpPr>
                <a:spLocks noChangeArrowheads="1"/>
              </p:cNvSpPr>
              <p:nvPr/>
            </p:nvSpPr>
            <p:spPr bwMode="auto">
              <a:xfrm>
                <a:off x="1536" y="3648"/>
                <a:ext cx="144" cy="149"/>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7" name="Oval 23"/>
              <p:cNvSpPr>
                <a:spLocks noChangeArrowheads="1"/>
              </p:cNvSpPr>
              <p:nvPr/>
            </p:nvSpPr>
            <p:spPr bwMode="auto">
              <a:xfrm>
                <a:off x="1296" y="3936"/>
                <a:ext cx="142"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88" name="Line 24"/>
              <p:cNvSpPr>
                <a:spLocks noChangeShapeType="1"/>
              </p:cNvSpPr>
              <p:nvPr/>
            </p:nvSpPr>
            <p:spPr bwMode="auto">
              <a:xfrm flipH="1">
                <a:off x="1392" y="3744"/>
                <a:ext cx="14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5609" name="Group 25"/>
            <p:cNvGrpSpPr/>
            <p:nvPr/>
          </p:nvGrpSpPr>
          <p:grpSpPr>
            <a:xfrm>
              <a:off x="3266" y="1436"/>
              <a:ext cx="622" cy="816"/>
              <a:chOff x="2352" y="3360"/>
              <a:chExt cx="622" cy="816"/>
            </a:xfrm>
          </p:grpSpPr>
          <p:sp>
            <p:nvSpPr>
              <p:cNvPr id="28690" name="Oval 26"/>
              <p:cNvSpPr>
                <a:spLocks noChangeArrowheads="1"/>
              </p:cNvSpPr>
              <p:nvPr/>
            </p:nvSpPr>
            <p:spPr bwMode="auto">
              <a:xfrm>
                <a:off x="2832" y="4032"/>
                <a:ext cx="142"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1" name="Oval 27"/>
              <p:cNvSpPr>
                <a:spLocks noChangeArrowheads="1"/>
              </p:cNvSpPr>
              <p:nvPr/>
            </p:nvSpPr>
            <p:spPr bwMode="auto">
              <a:xfrm>
                <a:off x="2592" y="3696"/>
                <a:ext cx="145" cy="143"/>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2" name="Oval 28"/>
              <p:cNvSpPr>
                <a:spLocks noChangeArrowheads="1"/>
              </p:cNvSpPr>
              <p:nvPr/>
            </p:nvSpPr>
            <p:spPr bwMode="auto">
              <a:xfrm>
                <a:off x="2352" y="3360"/>
                <a:ext cx="142"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3" name="Line 29"/>
              <p:cNvSpPr>
                <a:spLocks noChangeShapeType="1"/>
              </p:cNvSpPr>
              <p:nvPr/>
            </p:nvSpPr>
            <p:spPr bwMode="auto">
              <a:xfrm>
                <a:off x="2495" y="3504"/>
                <a:ext cx="145"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4" name="Line 30"/>
              <p:cNvSpPr>
                <a:spLocks noChangeShapeType="1"/>
              </p:cNvSpPr>
              <p:nvPr/>
            </p:nvSpPr>
            <p:spPr bwMode="auto">
              <a:xfrm>
                <a:off x="2736" y="3840"/>
                <a:ext cx="14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5610" name="Group 31"/>
            <p:cNvGrpSpPr/>
            <p:nvPr/>
          </p:nvGrpSpPr>
          <p:grpSpPr>
            <a:xfrm>
              <a:off x="4272" y="1436"/>
              <a:ext cx="384" cy="768"/>
              <a:chOff x="3744" y="3264"/>
              <a:chExt cx="384" cy="768"/>
            </a:xfrm>
          </p:grpSpPr>
          <p:sp>
            <p:nvSpPr>
              <p:cNvPr id="28696" name="Line 32"/>
              <p:cNvSpPr>
                <a:spLocks noChangeShapeType="1"/>
              </p:cNvSpPr>
              <p:nvPr/>
            </p:nvSpPr>
            <p:spPr bwMode="auto">
              <a:xfrm flipH="1">
                <a:off x="3840" y="3744"/>
                <a:ext cx="145"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7" name="Oval 33"/>
              <p:cNvSpPr>
                <a:spLocks noChangeArrowheads="1"/>
              </p:cNvSpPr>
              <p:nvPr/>
            </p:nvSpPr>
            <p:spPr bwMode="auto">
              <a:xfrm>
                <a:off x="3744" y="3888"/>
                <a:ext cx="142"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8" name="Oval 34"/>
              <p:cNvSpPr>
                <a:spLocks noChangeArrowheads="1"/>
              </p:cNvSpPr>
              <p:nvPr/>
            </p:nvSpPr>
            <p:spPr bwMode="auto">
              <a:xfrm>
                <a:off x="3986" y="3600"/>
                <a:ext cx="142" cy="143"/>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699" name="Oval 35"/>
              <p:cNvSpPr>
                <a:spLocks noChangeArrowheads="1"/>
              </p:cNvSpPr>
              <p:nvPr/>
            </p:nvSpPr>
            <p:spPr bwMode="auto">
              <a:xfrm>
                <a:off x="3745" y="3264"/>
                <a:ext cx="145"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0" name="Line 36"/>
              <p:cNvSpPr>
                <a:spLocks noChangeShapeType="1"/>
              </p:cNvSpPr>
              <p:nvPr/>
            </p:nvSpPr>
            <p:spPr bwMode="auto">
              <a:xfrm>
                <a:off x="3890" y="3408"/>
                <a:ext cx="14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5611" name="Group 37"/>
            <p:cNvGrpSpPr/>
            <p:nvPr/>
          </p:nvGrpSpPr>
          <p:grpSpPr>
            <a:xfrm>
              <a:off x="2545" y="1484"/>
              <a:ext cx="383" cy="720"/>
              <a:chOff x="2353" y="3264"/>
              <a:chExt cx="383" cy="720"/>
            </a:xfrm>
          </p:grpSpPr>
          <p:sp>
            <p:nvSpPr>
              <p:cNvPr id="28702" name="Line 38"/>
              <p:cNvSpPr>
                <a:spLocks noChangeShapeType="1"/>
              </p:cNvSpPr>
              <p:nvPr/>
            </p:nvSpPr>
            <p:spPr bwMode="auto">
              <a:xfrm>
                <a:off x="2496" y="3696"/>
                <a:ext cx="145"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3" name="Oval 39"/>
              <p:cNvSpPr>
                <a:spLocks noChangeArrowheads="1"/>
              </p:cNvSpPr>
              <p:nvPr/>
            </p:nvSpPr>
            <p:spPr bwMode="auto">
              <a:xfrm>
                <a:off x="2593" y="3264"/>
                <a:ext cx="143" cy="150"/>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4" name="Line 40"/>
              <p:cNvSpPr>
                <a:spLocks noChangeShapeType="1"/>
              </p:cNvSpPr>
              <p:nvPr/>
            </p:nvSpPr>
            <p:spPr bwMode="auto">
              <a:xfrm flipH="1">
                <a:off x="2449" y="3360"/>
                <a:ext cx="145"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5" name="Oval 41"/>
              <p:cNvSpPr>
                <a:spLocks noChangeArrowheads="1"/>
              </p:cNvSpPr>
              <p:nvPr/>
            </p:nvSpPr>
            <p:spPr bwMode="auto">
              <a:xfrm>
                <a:off x="2353" y="3552"/>
                <a:ext cx="145" cy="149"/>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706" name="Oval 42"/>
              <p:cNvSpPr>
                <a:spLocks noChangeArrowheads="1"/>
              </p:cNvSpPr>
              <p:nvPr/>
            </p:nvSpPr>
            <p:spPr bwMode="auto">
              <a:xfrm>
                <a:off x="2592" y="3840"/>
                <a:ext cx="145" cy="14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28707" name="Rectangle 43"/>
          <p:cNvSpPr>
            <a:spLocks noChangeArrowheads="1"/>
          </p:cNvSpPr>
          <p:nvPr/>
        </p:nvSpPr>
        <p:spPr bwMode="auto">
          <a:xfrm>
            <a:off x="785813" y="13970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47565" name="Rectangle 45"/>
          <p:cNvSpPr>
            <a:spLocks noChangeArrowheads="1"/>
          </p:cNvSpPr>
          <p:nvPr/>
        </p:nvSpPr>
        <p:spPr bwMode="auto">
          <a:xfrm>
            <a:off x="7234238" y="2076609"/>
            <a:ext cx="1606550" cy="521970"/>
          </a:xfrm>
          <a:prstGeom prst="rect">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rPr>
              <a:t>5</a:t>
            </a:r>
            <a:r>
              <a:rPr kumimoji="0" lang="zh-CN" altLang="en-US" sz="2800" b="1" i="0" u="none" strike="noStrike" kern="1200" cap="none" spc="0" normalizeH="0" baseline="0" noProof="0" dirty="0">
                <a:ln>
                  <a:noFill/>
                </a:ln>
                <a:solidFill>
                  <a:schemeClr val="tx1"/>
                </a:solidFill>
                <a:effectLst/>
                <a:uLnTx/>
                <a:uFillTx/>
                <a:latin typeface="+mn-lt"/>
                <a:ea typeface="+mn-ea"/>
                <a:cs typeface="+mn-ea"/>
                <a:sym typeface="+mn-lt"/>
              </a:rPr>
              <a:t>种</a:t>
            </a:r>
            <a:r>
              <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1" i="0" u="none" strike="noStrike" kern="1200" cap="none" spc="0" normalizeH="0" baseline="0" noProof="0" dirty="0">
                <a:ln>
                  <a:noFill/>
                </a:ln>
                <a:solidFill>
                  <a:schemeClr val="tx1"/>
                </a:solidFill>
                <a:effectLst/>
                <a:uLnTx/>
                <a:uFillTx/>
                <a:latin typeface="+mn-lt"/>
                <a:ea typeface="+mn-ea"/>
                <a:cs typeface="+mn-ea"/>
                <a:sym typeface="+mn-lt"/>
              </a:rPr>
              <a:t>种</a:t>
            </a:r>
            <a:endParaRPr kumimoji="0" lang="zh-CN" altLang="en-US" sz="2800" b="1"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47565"/>
                                        </p:tgtEl>
                                        <p:attrNameLst>
                                          <p:attrName>style.visibility</p:attrName>
                                        </p:attrNameLst>
                                      </p:cBhvr>
                                      <p:to>
                                        <p:strVal val="visible"/>
                                      </p:to>
                                    </p:set>
                                    <p:anim calcmode="lin" valueType="num">
                                      <p:cBhvr additive="base">
                                        <p:cTn id="12" dur="500" fill="hold"/>
                                        <p:tgtEl>
                                          <p:spTgt spid="747565"/>
                                        </p:tgtEl>
                                        <p:attrNameLst>
                                          <p:attrName>ppt_x</p:attrName>
                                        </p:attrNameLst>
                                      </p:cBhvr>
                                      <p:tavLst>
                                        <p:tav tm="0">
                                          <p:val>
                                            <p:strVal val="#ppt_x"/>
                                          </p:val>
                                        </p:tav>
                                        <p:tav tm="100000">
                                          <p:val>
                                            <p:strVal val="#ppt_x"/>
                                          </p:val>
                                        </p:tav>
                                      </p:tavLst>
                                    </p:anim>
                                    <p:anim calcmode="lin" valueType="num">
                                      <p:cBhvr additive="base">
                                        <p:cTn id="13" dur="500" fill="hold"/>
                                        <p:tgtEl>
                                          <p:spTgt spid="747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5"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12"/>
          <p:cNvGrpSpPr/>
          <p:nvPr/>
        </p:nvGrpSpPr>
        <p:grpSpPr>
          <a:xfrm>
            <a:off x="6007100" y="981075"/>
            <a:ext cx="2903538" cy="2127250"/>
            <a:chOff x="4128" y="227"/>
            <a:chExt cx="1477" cy="1139"/>
          </a:xfrm>
        </p:grpSpPr>
        <p:grpSp>
          <p:nvGrpSpPr>
            <p:cNvPr id="98341" name="Group 13"/>
            <p:cNvGrpSpPr/>
            <p:nvPr/>
          </p:nvGrpSpPr>
          <p:grpSpPr>
            <a:xfrm>
              <a:off x="4128" y="288"/>
              <a:ext cx="1477" cy="1078"/>
              <a:chOff x="838" y="1898"/>
              <a:chExt cx="1477" cy="1078"/>
            </a:xfrm>
          </p:grpSpPr>
          <p:sp>
            <p:nvSpPr>
              <p:cNvPr id="94217" name="Oval 14"/>
              <p:cNvSpPr>
                <a:spLocks noChangeArrowheads="1"/>
              </p:cNvSpPr>
              <p:nvPr/>
            </p:nvSpPr>
            <p:spPr bwMode="auto">
              <a:xfrm>
                <a:off x="1450" y="1898"/>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18" name="Oval 15"/>
              <p:cNvSpPr>
                <a:spLocks noChangeArrowheads="1"/>
              </p:cNvSpPr>
              <p:nvPr/>
            </p:nvSpPr>
            <p:spPr bwMode="auto">
              <a:xfrm>
                <a:off x="1117" y="2290"/>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19" name="Oval 16"/>
              <p:cNvSpPr>
                <a:spLocks noChangeArrowheads="1"/>
              </p:cNvSpPr>
              <p:nvPr/>
            </p:nvSpPr>
            <p:spPr bwMode="auto">
              <a:xfrm>
                <a:off x="1799" y="2274"/>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0" name="Oval 17"/>
              <p:cNvSpPr>
                <a:spLocks noChangeArrowheads="1"/>
              </p:cNvSpPr>
              <p:nvPr/>
            </p:nvSpPr>
            <p:spPr bwMode="auto">
              <a:xfrm>
                <a:off x="838" y="2725"/>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1" name="Line 18"/>
              <p:cNvSpPr>
                <a:spLocks noChangeShapeType="1"/>
              </p:cNvSpPr>
              <p:nvPr/>
            </p:nvSpPr>
            <p:spPr bwMode="auto">
              <a:xfrm flipH="1">
                <a:off x="1232" y="2084"/>
                <a:ext cx="268" cy="2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2" name="Line 19"/>
              <p:cNvSpPr>
                <a:spLocks noChangeShapeType="1"/>
              </p:cNvSpPr>
              <p:nvPr/>
            </p:nvSpPr>
            <p:spPr bwMode="auto">
              <a:xfrm flipH="1">
                <a:off x="951" y="2467"/>
                <a:ext cx="191" cy="2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3" name="Rectangle 20"/>
              <p:cNvSpPr>
                <a:spLocks noChangeArrowheads="1"/>
              </p:cNvSpPr>
              <p:nvPr/>
            </p:nvSpPr>
            <p:spPr bwMode="auto">
              <a:xfrm>
                <a:off x="847" y="2685"/>
                <a:ext cx="1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TW"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224" name="Line 21"/>
              <p:cNvSpPr>
                <a:spLocks noChangeShapeType="1"/>
              </p:cNvSpPr>
              <p:nvPr/>
            </p:nvSpPr>
            <p:spPr bwMode="auto">
              <a:xfrm>
                <a:off x="1623" y="2079"/>
                <a:ext cx="293" cy="1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5" name="Oval 22"/>
              <p:cNvSpPr>
                <a:spLocks noChangeArrowheads="1"/>
              </p:cNvSpPr>
              <p:nvPr/>
            </p:nvSpPr>
            <p:spPr bwMode="auto">
              <a:xfrm>
                <a:off x="1344" y="2718"/>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6" name="Line 23"/>
              <p:cNvSpPr>
                <a:spLocks noChangeShapeType="1"/>
              </p:cNvSpPr>
              <p:nvPr/>
            </p:nvSpPr>
            <p:spPr bwMode="auto">
              <a:xfrm>
                <a:off x="1282" y="2476"/>
                <a:ext cx="182" cy="24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7" name="Rectangle 24"/>
              <p:cNvSpPr>
                <a:spLocks noChangeArrowheads="1"/>
              </p:cNvSpPr>
              <p:nvPr/>
            </p:nvSpPr>
            <p:spPr bwMode="auto">
              <a:xfrm>
                <a:off x="1359" y="2667"/>
                <a:ext cx="1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28" name="Oval 25"/>
              <p:cNvSpPr>
                <a:spLocks noChangeArrowheads="1"/>
              </p:cNvSpPr>
              <p:nvPr/>
            </p:nvSpPr>
            <p:spPr bwMode="auto">
              <a:xfrm>
                <a:off x="2101" y="2711"/>
                <a:ext cx="214" cy="1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0" name="Line 27"/>
              <p:cNvSpPr>
                <a:spLocks noChangeShapeType="1"/>
              </p:cNvSpPr>
              <p:nvPr/>
            </p:nvSpPr>
            <p:spPr bwMode="auto">
              <a:xfrm>
                <a:off x="1987" y="2450"/>
                <a:ext cx="238" cy="2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1" name="Line 28"/>
              <p:cNvSpPr>
                <a:spLocks noChangeShapeType="1"/>
              </p:cNvSpPr>
              <p:nvPr/>
            </p:nvSpPr>
            <p:spPr bwMode="auto">
              <a:xfrm flipH="1">
                <a:off x="1736" y="2450"/>
                <a:ext cx="134" cy="28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2" name="Oval 29"/>
              <p:cNvSpPr>
                <a:spLocks noChangeArrowheads="1"/>
              </p:cNvSpPr>
              <p:nvPr/>
            </p:nvSpPr>
            <p:spPr bwMode="auto">
              <a:xfrm>
                <a:off x="1669" y="2718"/>
                <a:ext cx="214" cy="18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3" name="Text Box 30"/>
              <p:cNvSpPr txBox="1">
                <a:spLocks noChangeArrowheads="1"/>
              </p:cNvSpPr>
              <p:nvPr/>
            </p:nvSpPr>
            <p:spPr bwMode="auto">
              <a:xfrm>
                <a:off x="1736" y="2638"/>
                <a:ext cx="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TW"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4" name="Rectangle 31"/>
              <p:cNvSpPr>
                <a:spLocks noChangeArrowheads="1"/>
              </p:cNvSpPr>
              <p:nvPr/>
            </p:nvSpPr>
            <p:spPr bwMode="auto">
              <a:xfrm>
                <a:off x="877" y="2427"/>
                <a:ext cx="8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TW"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5" name="Rectangle 32"/>
              <p:cNvSpPr>
                <a:spLocks noChangeArrowheads="1"/>
              </p:cNvSpPr>
              <p:nvPr/>
            </p:nvSpPr>
            <p:spPr bwMode="auto">
              <a:xfrm>
                <a:off x="1206" y="2458"/>
                <a:ext cx="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TW"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6" name="Rectangle 33"/>
              <p:cNvSpPr>
                <a:spLocks noChangeArrowheads="1"/>
              </p:cNvSpPr>
              <p:nvPr/>
            </p:nvSpPr>
            <p:spPr bwMode="auto">
              <a:xfrm>
                <a:off x="1619" y="2420"/>
                <a:ext cx="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TW"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37" name="Rectangle 34"/>
              <p:cNvSpPr>
                <a:spLocks noChangeArrowheads="1"/>
              </p:cNvSpPr>
              <p:nvPr/>
            </p:nvSpPr>
            <p:spPr bwMode="auto">
              <a:xfrm>
                <a:off x="2066" y="2420"/>
                <a:ext cx="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TW"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4238" name="Rectangle 35"/>
            <p:cNvSpPr>
              <a:spLocks noChangeArrowheads="1"/>
            </p:cNvSpPr>
            <p:nvPr/>
          </p:nvSpPr>
          <p:spPr bwMode="auto">
            <a:xfrm>
              <a:off x="4416" y="639"/>
              <a:ext cx="1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239" name="Rectangle 36"/>
            <p:cNvSpPr>
              <a:spLocks noChangeArrowheads="1"/>
            </p:cNvSpPr>
            <p:nvPr/>
          </p:nvSpPr>
          <p:spPr bwMode="auto">
            <a:xfrm>
              <a:off x="4752" y="227"/>
              <a:ext cx="1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240" name="Rectangle 37"/>
            <p:cNvSpPr>
              <a:spLocks noChangeArrowheads="1"/>
            </p:cNvSpPr>
            <p:nvPr/>
          </p:nvSpPr>
          <p:spPr bwMode="auto">
            <a:xfrm>
              <a:off x="5115" y="606"/>
              <a:ext cx="1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241" name="Rectangle 38"/>
            <p:cNvSpPr>
              <a:spLocks noChangeArrowheads="1"/>
            </p:cNvSpPr>
            <p:nvPr/>
          </p:nvSpPr>
          <p:spPr bwMode="auto">
            <a:xfrm>
              <a:off x="4992" y="1075"/>
              <a:ext cx="1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f </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242" name="Rectangle 39"/>
            <p:cNvSpPr>
              <a:spLocks noChangeArrowheads="1"/>
            </p:cNvSpPr>
            <p:nvPr/>
          </p:nvSpPr>
          <p:spPr bwMode="auto">
            <a:xfrm>
              <a:off x="5404" y="1037"/>
              <a:ext cx="14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g</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94251" name="Rectangle 55"/>
          <p:cNvSpPr>
            <a:spLocks noChangeArrowheads="1"/>
          </p:cNvSpPr>
          <p:nvPr/>
        </p:nvSpPr>
        <p:spPr bwMode="auto">
          <a:xfrm>
            <a:off x="841375" y="230188"/>
            <a:ext cx="3348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哈夫曼树的构造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44" name="组合 43"/>
          <p:cNvGrpSpPr/>
          <p:nvPr/>
        </p:nvGrpSpPr>
        <p:grpSpPr>
          <a:xfrm>
            <a:off x="107950" y="1125538"/>
            <a:ext cx="2627313" cy="2379662"/>
            <a:chOff x="1091444" y="1808820"/>
            <a:chExt cx="3034701" cy="2749178"/>
          </a:xfrm>
        </p:grpSpPr>
        <p:sp>
          <p:nvSpPr>
            <p:cNvPr id="45" name="íṩľíḍè-圆角矩形 61"/>
            <p:cNvSpPr/>
            <p:nvPr/>
          </p:nvSpPr>
          <p:spPr>
            <a:xfrm>
              <a:off x="1091444" y="1808820"/>
              <a:ext cx="3034701" cy="2743677"/>
            </a:xfrm>
            <a:prstGeom prst="roundRect">
              <a:avLst>
                <a:gd name="adj" fmla="val 3485"/>
              </a:avLst>
            </a:prstGeom>
            <a:solidFill>
              <a:srgbClr val="4F81BD"/>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ea"/>
                  <a:ea typeface="+mn-ea"/>
                  <a:cs typeface="+mn-cs"/>
                </a:rPr>
                <a:t>路    径</a:t>
              </a: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sp>
          <p:nvSpPr>
            <p:cNvPr id="46" name="íṩľíḍè-任意多边形 62"/>
            <p:cNvSpPr/>
            <p:nvPr/>
          </p:nvSpPr>
          <p:spPr>
            <a:xfrm>
              <a:off x="1091444" y="2854205"/>
              <a:ext cx="3034701" cy="170379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íṩľíḍè-文本框 63"/>
            <p:cNvSpPr txBox="1"/>
            <p:nvPr/>
          </p:nvSpPr>
          <p:spPr>
            <a:xfrm>
              <a:off x="2275986" y="2546091"/>
              <a:ext cx="755466" cy="564875"/>
            </a:xfrm>
            <a:prstGeom prst="rect">
              <a:avLst/>
            </a:prstGeom>
            <a:noFill/>
          </p:spPr>
          <p:txBody>
            <a:bodyPr wrap="none">
              <a:normAutofit lnSpcReduction="10000"/>
            </a:bodyPr>
            <a:lstStyle/>
            <a:p>
              <a:pPr marR="0" algn="ctr" defTabSz="914400" eaLnBrk="1" fontAlgn="auto" hangingPunct="1">
                <a:spcBef>
                  <a:spcPts val="0"/>
                </a:spcBef>
                <a:spcAft>
                  <a:spcPts val="0"/>
                </a:spcAft>
                <a:buClrTx/>
                <a:buSzTx/>
                <a:buFontTx/>
                <a:buNone/>
                <a:defRPr/>
              </a:pPr>
              <a:r>
                <a:rPr kumimoji="0" lang="en-US" b="0" kern="0" cap="none" spc="0" normalizeH="0" baseline="0" noProof="0" dirty="0">
                  <a:solidFill>
                    <a:srgbClr val="EEECE1"/>
                  </a:solidFill>
                  <a:latin typeface="+mn-lt"/>
                  <a:ea typeface="+mn-ea"/>
                  <a:cs typeface="+mn-cs"/>
                </a:rPr>
                <a:t>01</a:t>
              </a:r>
              <a:endParaRPr kumimoji="0" lang="en-US" b="0" kern="0" cap="none" spc="0" normalizeH="0" baseline="0" noProof="0" dirty="0">
                <a:solidFill>
                  <a:srgbClr val="EEECE1"/>
                </a:solidFill>
                <a:latin typeface="+mn-lt"/>
                <a:ea typeface="+mn-ea"/>
                <a:cs typeface="+mn-cs"/>
              </a:endParaRPr>
            </a:p>
          </p:txBody>
        </p:sp>
        <p:sp>
          <p:nvSpPr>
            <p:cNvPr id="48" name="íṩľíḍè-Rectangle 30"/>
            <p:cNvSpPr/>
            <p:nvPr/>
          </p:nvSpPr>
          <p:spPr>
            <a:xfrm>
              <a:off x="1214300" y="3222840"/>
              <a:ext cx="2877005" cy="931676"/>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ea"/>
                  <a:ea typeface="+mn-ea"/>
                  <a:cs typeface="+mn-cs"/>
                </a:rPr>
                <a:t>由一结点到另一结点间的分支所构成</a:t>
              </a:r>
              <a:endParaRPr kumimoji="0" lang="zh-CN" altLang="en-US" sz="2000" b="0" i="0" u="none" strike="noStrike" kern="0" cap="none" spc="0" normalizeH="0" baseline="0" noProof="0" dirty="0">
                <a:ln>
                  <a:noFill/>
                </a:ln>
                <a:solidFill>
                  <a:prstClr val="black"/>
                </a:solidFill>
                <a:effectLst/>
                <a:uLnTx/>
                <a:uFillTx/>
                <a:latin typeface="+mn-ea"/>
                <a:ea typeface="+mn-ea"/>
                <a:cs typeface="+mn-cs"/>
              </a:endParaRPr>
            </a:p>
          </p:txBody>
        </p:sp>
      </p:grpSp>
      <p:grpSp>
        <p:nvGrpSpPr>
          <p:cNvPr id="2" name="组合 1"/>
          <p:cNvGrpSpPr/>
          <p:nvPr/>
        </p:nvGrpSpPr>
        <p:grpSpPr>
          <a:xfrm>
            <a:off x="2905125" y="1131888"/>
            <a:ext cx="2962275" cy="2405062"/>
            <a:chOff x="2905464" y="1132553"/>
            <a:chExt cx="2962680" cy="2404456"/>
          </a:xfrm>
        </p:grpSpPr>
        <p:grpSp>
          <p:nvGrpSpPr>
            <p:cNvPr id="98330" name="组合 49"/>
            <p:cNvGrpSpPr/>
            <p:nvPr/>
          </p:nvGrpSpPr>
          <p:grpSpPr>
            <a:xfrm>
              <a:off x="2905464" y="1132553"/>
              <a:ext cx="2962680" cy="2404456"/>
              <a:chOff x="3723734" y="1808820"/>
              <a:chExt cx="3420603" cy="2776099"/>
            </a:xfrm>
          </p:grpSpPr>
          <p:sp>
            <p:nvSpPr>
              <p:cNvPr id="51" name="íṩľíḍè-圆角矩形 56"/>
              <p:cNvSpPr/>
              <p:nvPr/>
            </p:nvSpPr>
            <p:spPr>
              <a:xfrm>
                <a:off x="3723734" y="1808820"/>
                <a:ext cx="3420603" cy="2776099"/>
              </a:xfrm>
              <a:prstGeom prst="roundRect">
                <a:avLst>
                  <a:gd name="adj" fmla="val 3485"/>
                </a:avLst>
              </a:prstGeom>
              <a:solidFill>
                <a:srgbClr val="C0504D"/>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ea"/>
                    <a:ea typeface="+mn-ea"/>
                    <a:cs typeface="+mn-cs"/>
                  </a:rPr>
                  <a:t>路径长度</a:t>
                </a: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sp>
            <p:nvSpPr>
              <p:cNvPr id="52" name="íślíḋè-任意多边形 57"/>
              <p:cNvSpPr/>
              <p:nvPr/>
            </p:nvSpPr>
            <p:spPr>
              <a:xfrm>
                <a:off x="3723734" y="2734186"/>
                <a:ext cx="3420603" cy="1850733"/>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íślíḋè-文本框 58"/>
              <p:cNvSpPr txBox="1"/>
              <p:nvPr/>
            </p:nvSpPr>
            <p:spPr>
              <a:xfrm>
                <a:off x="5052747" y="2466654"/>
                <a:ext cx="757078" cy="707310"/>
              </a:xfrm>
              <a:prstGeom prst="rect">
                <a:avLst/>
              </a:prstGeom>
              <a:noFill/>
            </p:spPr>
            <p:txBody>
              <a:bodyPr wrap="none">
                <a:normAutofit/>
              </a:bodyPr>
              <a:lstStyle/>
              <a:p>
                <a:pPr marR="0" algn="ctr" defTabSz="914400" eaLnBrk="1" fontAlgn="auto" hangingPunct="1">
                  <a:spcBef>
                    <a:spcPts val="0"/>
                  </a:spcBef>
                  <a:spcAft>
                    <a:spcPts val="0"/>
                  </a:spcAft>
                  <a:buClrTx/>
                  <a:buSzTx/>
                  <a:buFontTx/>
                  <a:buNone/>
                  <a:defRPr/>
                </a:pPr>
                <a:r>
                  <a:rPr kumimoji="0" lang="en-US" b="0" kern="0" cap="none" spc="0" normalizeH="0" baseline="0" noProof="0" dirty="0">
                    <a:solidFill>
                      <a:srgbClr val="EEECE1"/>
                    </a:solidFill>
                    <a:latin typeface="+mn-lt"/>
                    <a:ea typeface="+mn-ea"/>
                    <a:cs typeface="+mn-cs"/>
                  </a:rPr>
                  <a:t>02</a:t>
                </a:r>
                <a:endParaRPr kumimoji="0" lang="en-US" b="0" kern="0" cap="none" spc="0" normalizeH="0" baseline="0" noProof="0" dirty="0">
                  <a:solidFill>
                    <a:srgbClr val="EEECE1"/>
                  </a:solidFill>
                  <a:latin typeface="+mn-lt"/>
                  <a:ea typeface="+mn-ea"/>
                  <a:cs typeface="+mn-cs"/>
                </a:endParaRPr>
              </a:p>
            </p:txBody>
          </p:sp>
          <p:sp>
            <p:nvSpPr>
              <p:cNvPr id="54" name="íślíḋè-Rectangle 25"/>
              <p:cNvSpPr/>
              <p:nvPr/>
            </p:nvSpPr>
            <p:spPr>
              <a:xfrm>
                <a:off x="3872217" y="3161138"/>
                <a:ext cx="2934825" cy="551555"/>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ea"/>
                    <a:ea typeface="+mn-ea"/>
                    <a:cs typeface="+mn-cs"/>
                  </a:rPr>
                  <a:t>路径上的分支数目</a:t>
                </a:r>
                <a:endParaRPr kumimoji="0" lang="zh-CN" altLang="en-US" sz="2000" b="0" i="0" u="none" strike="noStrike" kern="0" cap="none" spc="0" normalizeH="0" baseline="0" noProof="0" dirty="0">
                  <a:ln>
                    <a:noFill/>
                  </a:ln>
                  <a:solidFill>
                    <a:prstClr val="black"/>
                  </a:solidFill>
                  <a:effectLst/>
                  <a:uLnTx/>
                  <a:uFillTx/>
                  <a:latin typeface="+mn-ea"/>
                  <a:ea typeface="+mn-ea"/>
                  <a:cs typeface="+mn-cs"/>
                </a:endParaRPr>
              </a:p>
            </p:txBody>
          </p:sp>
        </p:grpSp>
        <p:sp>
          <p:nvSpPr>
            <p:cNvPr id="784426" name="Rectangle 42"/>
            <p:cNvSpPr>
              <a:spLocks noChangeArrowheads="1"/>
            </p:cNvSpPr>
            <p:nvPr/>
          </p:nvSpPr>
          <p:spPr bwMode="auto">
            <a:xfrm>
              <a:off x="2970561" y="2727588"/>
              <a:ext cx="2695944" cy="46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hlink"/>
                  </a:solidFill>
                  <a:effectLst/>
                  <a:uLnTx/>
                  <a:uFillTx/>
                  <a:latin typeface="+mn-lt"/>
                  <a:ea typeface="+mn-ea"/>
                  <a:cs typeface="+mn-ea"/>
                  <a:sym typeface="+mn-lt"/>
                </a:rPr>
                <a:t>a→e</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的路径长度＝</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784428" name="Rectangle 44"/>
            <p:cNvSpPr>
              <a:spLocks noChangeArrowheads="1"/>
            </p:cNvSpPr>
            <p:nvPr/>
          </p:nvSpPr>
          <p:spPr bwMode="auto">
            <a:xfrm>
              <a:off x="5483916" y="2727588"/>
              <a:ext cx="338184" cy="46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2</a:t>
              </a:r>
              <a:endPar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endParaRPr>
            </a:p>
          </p:txBody>
        </p:sp>
      </p:grpSp>
      <p:grpSp>
        <p:nvGrpSpPr>
          <p:cNvPr id="3" name="组合 2"/>
          <p:cNvGrpSpPr/>
          <p:nvPr/>
        </p:nvGrpSpPr>
        <p:grpSpPr>
          <a:xfrm>
            <a:off x="3052763" y="3263900"/>
            <a:ext cx="2743200" cy="3203575"/>
            <a:chOff x="3053317" y="3263548"/>
            <a:chExt cx="2742819" cy="3203612"/>
          </a:xfrm>
        </p:grpSpPr>
        <p:grpSp>
          <p:nvGrpSpPr>
            <p:cNvPr id="98321" name="组合 61"/>
            <p:cNvGrpSpPr/>
            <p:nvPr/>
          </p:nvGrpSpPr>
          <p:grpSpPr>
            <a:xfrm>
              <a:off x="3053317" y="3263548"/>
              <a:ext cx="2742819" cy="3203612"/>
              <a:chOff x="8988320" y="1808820"/>
              <a:chExt cx="3166760" cy="3698776"/>
            </a:xfrm>
          </p:grpSpPr>
          <p:sp>
            <p:nvSpPr>
              <p:cNvPr id="63" name="íślíḋè-圆角矩形 46"/>
              <p:cNvSpPr/>
              <p:nvPr/>
            </p:nvSpPr>
            <p:spPr>
              <a:xfrm>
                <a:off x="8988320" y="1808820"/>
                <a:ext cx="3166760" cy="3698776"/>
              </a:xfrm>
              <a:prstGeom prst="roundRect">
                <a:avLst>
                  <a:gd name="adj" fmla="val 3485"/>
                </a:avLst>
              </a:prstGeom>
              <a:solidFill>
                <a:srgbClr val="8064A2"/>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ea"/>
                    <a:ea typeface="+mn-ea"/>
                    <a:cs typeface="+mn-cs"/>
                  </a:rPr>
                  <a:t>树的带权路径长度</a:t>
                </a: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sp>
            <p:nvSpPr>
              <p:cNvPr id="64" name="íślíḋè-任意多边形 47"/>
              <p:cNvSpPr/>
              <p:nvPr/>
            </p:nvSpPr>
            <p:spPr>
              <a:xfrm>
                <a:off x="8988320" y="2734431"/>
                <a:ext cx="3166760"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íślíḋè-文本框 48"/>
              <p:cNvSpPr txBox="1"/>
              <p:nvPr/>
            </p:nvSpPr>
            <p:spPr>
              <a:xfrm>
                <a:off x="10153864" y="2516316"/>
                <a:ext cx="755038"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cs"/>
                  </a:rPr>
                  <a:t>04</a:t>
                </a:r>
                <a:endParaRPr kumimoji="0" lang="en-US" sz="4000" b="0" kern="0" cap="none" spc="0" normalizeH="0" baseline="0" noProof="0" dirty="0">
                  <a:solidFill>
                    <a:srgbClr val="EEECE1"/>
                  </a:solidFill>
                  <a:latin typeface="+mn-lt"/>
                  <a:ea typeface="+mn-ea"/>
                  <a:cs typeface="+mn-cs"/>
                </a:endParaRPr>
              </a:p>
            </p:txBody>
          </p:sp>
          <p:sp>
            <p:nvSpPr>
              <p:cNvPr id="66" name="íślíḋè-Rectangle 15"/>
              <p:cNvSpPr/>
              <p:nvPr/>
            </p:nvSpPr>
            <p:spPr>
              <a:xfrm>
                <a:off x="9074452" y="3375943"/>
                <a:ext cx="2934018" cy="949438"/>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ea"/>
                    <a:ea typeface="+mn-ea"/>
                    <a:cs typeface="+mn-cs"/>
                  </a:rPr>
                  <a:t>树中所有叶子结点的带权路径长度之和</a:t>
                </a:r>
                <a:endParaRPr kumimoji="0" lang="zh-CN" altLang="en-US" sz="2000" b="0" i="0" u="none" strike="noStrike" kern="0" cap="none" spc="0" normalizeH="0" baseline="0" noProof="0" dirty="0">
                  <a:ln>
                    <a:noFill/>
                  </a:ln>
                  <a:solidFill>
                    <a:prstClr val="black"/>
                  </a:solidFill>
                  <a:effectLst/>
                  <a:uLnTx/>
                  <a:uFillTx/>
                  <a:latin typeface="+mn-ea"/>
                  <a:ea typeface="+mn-ea"/>
                  <a:cs typeface="+mn-cs"/>
                </a:endParaRPr>
              </a:p>
            </p:txBody>
          </p:sp>
        </p:grpSp>
        <p:grpSp>
          <p:nvGrpSpPr>
            <p:cNvPr id="98322" name="Group 51"/>
            <p:cNvGrpSpPr/>
            <p:nvPr/>
          </p:nvGrpSpPr>
          <p:grpSpPr>
            <a:xfrm>
              <a:off x="3241011" y="5265861"/>
              <a:ext cx="2501900" cy="1160463"/>
              <a:chOff x="2414" y="791"/>
              <a:chExt cx="1576" cy="585"/>
            </a:xfrm>
          </p:grpSpPr>
          <p:sp>
            <p:nvSpPr>
              <p:cNvPr id="94248" name="Rectangle 52"/>
              <p:cNvSpPr>
                <a:spLocks noChangeArrowheads="1"/>
              </p:cNvSpPr>
              <p:nvPr/>
            </p:nvSpPr>
            <p:spPr bwMode="auto">
              <a:xfrm>
                <a:off x="2414" y="898"/>
                <a:ext cx="1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WPL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3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0" i="1" u="none" strike="noStrike" kern="1200" cap="none" spc="0" normalizeH="0" baseline="0" noProof="0" dirty="0" err="1">
                    <a:ln>
                      <a:noFill/>
                    </a:ln>
                    <a:solidFill>
                      <a:schemeClr val="tx1"/>
                    </a:solidFill>
                    <a:effectLst/>
                    <a:uLnTx/>
                    <a:uFillTx/>
                    <a:latin typeface="+mn-lt"/>
                    <a:ea typeface="+mn-ea"/>
                    <a:cs typeface="+mn-ea"/>
                    <a:sym typeface="+mn-lt"/>
                  </a:rPr>
                  <a:t>w</a:t>
                </a:r>
                <a:r>
                  <a:rPr kumimoji="0" lang="en-US" altLang="zh-CN" sz="2800" b="0" i="0" u="none" strike="noStrike" kern="1200" cap="none" spc="0" normalizeH="0" baseline="-25000" noProof="0" dirty="0" err="1">
                    <a:ln>
                      <a:noFill/>
                    </a:ln>
                    <a:solidFill>
                      <a:schemeClr val="tx1"/>
                    </a:solidFill>
                    <a:effectLst/>
                    <a:uLnTx/>
                    <a:uFillTx/>
                    <a:latin typeface="+mn-lt"/>
                    <a:ea typeface="+mn-ea"/>
                    <a:cs typeface="+mn-ea"/>
                    <a:sym typeface="+mn-lt"/>
                  </a:rPr>
                  <a:t>k</a:t>
                </a:r>
                <a:r>
                  <a:rPr kumimoji="0" lang="en-US" altLang="zh-CN" sz="3200" b="0" i="1" u="none" strike="noStrike" kern="1200" cap="none" spc="0" normalizeH="0" baseline="0" noProof="0" dirty="0" err="1">
                    <a:ln>
                      <a:noFill/>
                    </a:ln>
                    <a:solidFill>
                      <a:schemeClr val="tx1"/>
                    </a:solidFill>
                    <a:effectLst/>
                    <a:uLnTx/>
                    <a:uFillTx/>
                    <a:latin typeface="+mn-lt"/>
                    <a:ea typeface="+mn-ea"/>
                    <a:cs typeface="+mn-ea"/>
                    <a:sym typeface="+mn-lt"/>
                  </a:rPr>
                  <a:t>l</a:t>
                </a:r>
                <a:r>
                  <a:rPr kumimoji="0" lang="en-US" altLang="zh-CN" sz="2800" b="0" i="0" u="none" strike="noStrike" kern="1200" cap="none" spc="0" normalizeH="0" baseline="-25000" noProof="0" dirty="0" err="1">
                    <a:ln>
                      <a:noFill/>
                    </a:ln>
                    <a:solidFill>
                      <a:schemeClr val="tx1"/>
                    </a:solidFill>
                    <a:effectLst/>
                    <a:uLnTx/>
                    <a:uFillTx/>
                    <a:latin typeface="+mn-lt"/>
                    <a:ea typeface="+mn-ea"/>
                    <a:cs typeface="+mn-ea"/>
                    <a:sym typeface="+mn-lt"/>
                  </a:rPr>
                  <a:t>k</a:t>
                </a:r>
                <a:r>
                  <a:rPr kumimoji="0"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25000" noProof="0" dirty="0">
                  <a:ln>
                    <a:noFill/>
                  </a:ln>
                  <a:solidFill>
                    <a:schemeClr val="tx1"/>
                  </a:solidFill>
                  <a:effectLst/>
                  <a:uLnTx/>
                  <a:uFillTx/>
                  <a:latin typeface="+mn-lt"/>
                  <a:ea typeface="+mn-ea"/>
                  <a:cs typeface="+mn-ea"/>
                  <a:sym typeface="+mn-lt"/>
                </a:endParaRPr>
              </a:p>
            </p:txBody>
          </p:sp>
          <p:sp>
            <p:nvSpPr>
              <p:cNvPr id="94249" name="Rectangle 53"/>
              <p:cNvSpPr>
                <a:spLocks noChangeArrowheads="1"/>
              </p:cNvSpPr>
              <p:nvPr/>
            </p:nvSpPr>
            <p:spPr bwMode="auto">
              <a:xfrm>
                <a:off x="3102" y="1191"/>
                <a:ext cx="46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1" u="none" strike="noStrike" kern="1200" cap="none" spc="0" normalizeH="0" baseline="0" noProof="0" dirty="0">
                    <a:ln>
                      <a:noFill/>
                    </a:ln>
                    <a:solidFill>
                      <a:schemeClr val="tx1"/>
                    </a:solidFill>
                    <a:effectLst/>
                    <a:uLnTx/>
                    <a:uFillTx/>
                    <a:latin typeface="+mn-lt"/>
                    <a:ea typeface="+mn-ea"/>
                    <a:cs typeface="+mn-ea"/>
                    <a:sym typeface="+mn-lt"/>
                  </a:rPr>
                  <a:t>k=1</a:t>
                </a:r>
                <a:endParaRPr kumimoji="0" lang="en-US" altLang="zh-CN" sz="1800" b="0" i="1"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250" name="Rectangle 54"/>
              <p:cNvSpPr>
                <a:spLocks noChangeArrowheads="1"/>
              </p:cNvSpPr>
              <p:nvPr/>
            </p:nvSpPr>
            <p:spPr bwMode="auto">
              <a:xfrm>
                <a:off x="3166" y="791"/>
                <a:ext cx="30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1" u="none" strike="noStrike" kern="1200" cap="none" spc="0" normalizeH="0" baseline="0" noProof="0" dirty="0">
                    <a:ln>
                      <a:noFill/>
                    </a:ln>
                    <a:solidFill>
                      <a:schemeClr val="tx1"/>
                    </a:solidFill>
                    <a:effectLst/>
                    <a:uLnTx/>
                    <a:uFillTx/>
                    <a:latin typeface="+mn-lt"/>
                    <a:ea typeface="+mn-ea"/>
                    <a:cs typeface="+mn-ea"/>
                    <a:sym typeface="+mn-lt"/>
                  </a:rPr>
                  <a:t>n</a:t>
                </a:r>
                <a:endParaRPr kumimoji="0" lang="en-US" altLang="zh-CN" sz="1800" b="0" i="1" u="none" strike="noStrike" kern="1200" cap="none" spc="0" normalizeH="0" baseline="0" noProof="0" dirty="0">
                  <a:ln>
                    <a:noFill/>
                  </a:ln>
                  <a:solidFill>
                    <a:schemeClr val="tx1"/>
                  </a:solidFill>
                  <a:effectLst/>
                  <a:uLnTx/>
                  <a:uFillTx/>
                  <a:latin typeface="+mn-lt"/>
                  <a:ea typeface="+mn-ea"/>
                  <a:cs typeface="+mn-ea"/>
                  <a:sym typeface="+mn-lt"/>
                </a:endParaRPr>
              </a:p>
            </p:txBody>
          </p:sp>
        </p:grpSp>
      </p:grpSp>
      <p:grpSp>
        <p:nvGrpSpPr>
          <p:cNvPr id="75" name="组合 74"/>
          <p:cNvGrpSpPr/>
          <p:nvPr/>
        </p:nvGrpSpPr>
        <p:grpSpPr>
          <a:xfrm>
            <a:off x="338138" y="3273425"/>
            <a:ext cx="2138362" cy="3203575"/>
            <a:chOff x="6356028" y="1808820"/>
            <a:chExt cx="2469587" cy="3698776"/>
          </a:xfrm>
        </p:grpSpPr>
        <p:sp>
          <p:nvSpPr>
            <p:cNvPr id="76" name="íślíḋè-圆角矩形 51"/>
            <p:cNvSpPr/>
            <p:nvPr/>
          </p:nvSpPr>
          <p:spPr>
            <a:xfrm>
              <a:off x="6356028" y="1808820"/>
              <a:ext cx="2469587" cy="3698776"/>
            </a:xfrm>
            <a:prstGeom prst="roundRect">
              <a:avLst>
                <a:gd name="adj" fmla="val 3485"/>
              </a:avLst>
            </a:prstGeom>
            <a:solidFill>
              <a:srgbClr val="9BBB59"/>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ea"/>
                  <a:ea typeface="+mn-ea"/>
                  <a:cs typeface="+mn-cs"/>
                </a:rPr>
                <a:t>带权路径长度</a:t>
              </a: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sp>
          <p:nvSpPr>
            <p:cNvPr id="77" name="íślíḋè-任意多边形 52"/>
            <p:cNvSpPr/>
            <p:nvPr/>
          </p:nvSpPr>
          <p:spPr>
            <a:xfrm>
              <a:off x="6356028" y="2734431"/>
              <a:ext cx="2469587"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íślíḋè-文本框 53"/>
            <p:cNvSpPr txBox="1"/>
            <p:nvPr/>
          </p:nvSpPr>
          <p:spPr>
            <a:xfrm>
              <a:off x="7215891" y="2453998"/>
              <a:ext cx="755360"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cs"/>
                </a:rPr>
                <a:t>03</a:t>
              </a:r>
              <a:endParaRPr kumimoji="0" lang="en-US" sz="4000" b="0" kern="0" cap="none" spc="0" normalizeH="0" baseline="0" noProof="0" dirty="0">
                <a:solidFill>
                  <a:srgbClr val="EEECE1"/>
                </a:solidFill>
                <a:latin typeface="+mn-lt"/>
                <a:ea typeface="+mn-ea"/>
                <a:cs typeface="+mn-cs"/>
              </a:endParaRPr>
            </a:p>
          </p:txBody>
        </p:sp>
        <p:sp>
          <p:nvSpPr>
            <p:cNvPr id="79" name="íślíḋè-Rectangle 20"/>
            <p:cNvSpPr/>
            <p:nvPr/>
          </p:nvSpPr>
          <p:spPr>
            <a:xfrm>
              <a:off x="6442197" y="3375943"/>
              <a:ext cx="2084575" cy="1273859"/>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ea"/>
                  <a:ea typeface="+mn-ea"/>
                  <a:cs typeface="+mn-cs"/>
                </a:rPr>
                <a:t>结点到根的路径长度与结点上权的乘积</a:t>
              </a:r>
              <a:endParaRPr kumimoji="0" lang="zh-CN" altLang="en-US" sz="2000" b="0" i="0" u="none" strike="noStrike" kern="0" cap="none" spc="0" normalizeH="0" baseline="0" noProof="0" dirty="0">
                <a:ln>
                  <a:noFill/>
                </a:ln>
                <a:solidFill>
                  <a:prstClr val="black"/>
                </a:solidFill>
                <a:effectLst/>
                <a:uLnTx/>
                <a:uFillTx/>
                <a:latin typeface="+mn-ea"/>
                <a:ea typeface="+mn-ea"/>
                <a:cs typeface="+mn-cs"/>
              </a:endParaRPr>
            </a:p>
          </p:txBody>
        </p:sp>
      </p:grpSp>
      <p:grpSp>
        <p:nvGrpSpPr>
          <p:cNvPr id="81" name="组合 80"/>
          <p:cNvGrpSpPr/>
          <p:nvPr/>
        </p:nvGrpSpPr>
        <p:grpSpPr>
          <a:xfrm>
            <a:off x="6427788" y="3263900"/>
            <a:ext cx="1954212" cy="3203575"/>
            <a:chOff x="8988321" y="1808820"/>
            <a:chExt cx="2256251" cy="3698776"/>
          </a:xfrm>
        </p:grpSpPr>
        <p:sp>
          <p:nvSpPr>
            <p:cNvPr id="82" name="íślíḋè-圆角矩形 41"/>
            <p:cNvSpPr/>
            <p:nvPr/>
          </p:nvSpPr>
          <p:spPr>
            <a:xfrm>
              <a:off x="8988321" y="1808820"/>
              <a:ext cx="2256251" cy="3698776"/>
            </a:xfrm>
            <a:prstGeom prst="roundRect">
              <a:avLst>
                <a:gd name="adj" fmla="val 3485"/>
              </a:avLst>
            </a:prstGeom>
            <a:solidFill>
              <a:srgbClr val="4BACC6">
                <a:lumMod val="100000"/>
              </a:srgbClr>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ea"/>
                  <a:ea typeface="+mn-ea"/>
                  <a:cs typeface="+mn-cs"/>
                </a:rPr>
                <a:t>哈 夫 曼 树</a:t>
              </a:r>
              <a:endParaRPr kumimoji="0" lang="zh-CN" altLang="en-US" sz="2400" b="0" i="0" u="none" strike="noStrike" kern="0" cap="none" spc="0" normalizeH="0" baseline="0" noProof="0" dirty="0">
                <a:ln>
                  <a:noFill/>
                </a:ln>
                <a:solidFill>
                  <a:prstClr val="white"/>
                </a:solidFill>
                <a:effectLst/>
                <a:uLnTx/>
                <a:uFillTx/>
                <a:latin typeface="+mn-ea"/>
                <a:ea typeface="+mn-ea"/>
                <a:cs typeface="+mn-cs"/>
              </a:endParaRPr>
            </a:p>
          </p:txBody>
        </p:sp>
        <p:sp>
          <p:nvSpPr>
            <p:cNvPr id="83" name="íślíḋè-任意多边形 42"/>
            <p:cNvSpPr/>
            <p:nvPr/>
          </p:nvSpPr>
          <p:spPr>
            <a:xfrm>
              <a:off x="8988321" y="2734431"/>
              <a:ext cx="2256251"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íślíḋè-文本框 43"/>
            <p:cNvSpPr txBox="1"/>
            <p:nvPr/>
          </p:nvSpPr>
          <p:spPr>
            <a:xfrm>
              <a:off x="9737960" y="2453998"/>
              <a:ext cx="756972"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cs"/>
                </a:rPr>
                <a:t>05</a:t>
              </a:r>
              <a:endParaRPr kumimoji="0" lang="en-US" sz="4000" b="0" kern="0" cap="none" spc="0" normalizeH="0" baseline="0" noProof="0" dirty="0">
                <a:solidFill>
                  <a:srgbClr val="EEECE1"/>
                </a:solidFill>
                <a:latin typeface="+mn-lt"/>
                <a:ea typeface="+mn-ea"/>
                <a:cs typeface="+mn-cs"/>
              </a:endParaRPr>
            </a:p>
          </p:txBody>
        </p:sp>
        <p:sp>
          <p:nvSpPr>
            <p:cNvPr id="85" name="íślíḋè-Rectangle 10"/>
            <p:cNvSpPr/>
            <p:nvPr/>
          </p:nvSpPr>
          <p:spPr>
            <a:xfrm>
              <a:off x="9074465" y="3375943"/>
              <a:ext cx="2083963" cy="1198711"/>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ea"/>
                  <a:ea typeface="+mn-ea"/>
                  <a:cs typeface="+mn-cs"/>
                </a:rPr>
                <a:t>带权路径长度最小的树</a:t>
              </a:r>
              <a:endParaRPr kumimoji="0" lang="zh-CN" altLang="en-US" sz="2000" b="0" i="0" u="none" strike="noStrike" kern="0" cap="none" spc="0" normalizeH="0" baseline="0" noProof="0" dirty="0">
                <a:ln>
                  <a:noFill/>
                </a:ln>
                <a:solidFill>
                  <a:prstClr val="black"/>
                </a:solidFill>
                <a:effectLst/>
                <a:uLnTx/>
                <a:uFillTx/>
                <a:latin typeface="+mn-ea"/>
                <a:ea typeface="+mn-ea"/>
                <a:cs typeface="+mn-cs"/>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500" fill="hold"/>
                                        <p:tgtEl>
                                          <p:spTgt spid="75"/>
                                        </p:tgtEl>
                                        <p:attrNameLst>
                                          <p:attrName>ppt_x</p:attrName>
                                        </p:attrNameLst>
                                      </p:cBhvr>
                                      <p:tavLst>
                                        <p:tav tm="0">
                                          <p:val>
                                            <p:strVal val="#ppt_x"/>
                                          </p:val>
                                        </p:tav>
                                        <p:tav tm="100000">
                                          <p:val>
                                            <p:strVal val="#ppt_x"/>
                                          </p:val>
                                        </p:tav>
                                      </p:tavLst>
                                    </p:anim>
                                    <p:anim calcmode="lin" valueType="num">
                                      <p:cBhvr additive="base">
                                        <p:cTn id="18" dur="500" fill="hold"/>
                                        <p:tgtEl>
                                          <p:spTgt spid="7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2"/>
          <p:cNvGrpSpPr/>
          <p:nvPr/>
        </p:nvGrpSpPr>
        <p:grpSpPr>
          <a:xfrm>
            <a:off x="4881563" y="1446213"/>
            <a:ext cx="3200400" cy="2690812"/>
            <a:chOff x="192" y="1776"/>
            <a:chExt cx="2112" cy="2144"/>
          </a:xfrm>
        </p:grpSpPr>
        <p:grpSp>
          <p:nvGrpSpPr>
            <p:cNvPr id="99373" name="Group 83"/>
            <p:cNvGrpSpPr/>
            <p:nvPr/>
          </p:nvGrpSpPr>
          <p:grpSpPr>
            <a:xfrm>
              <a:off x="192" y="1776"/>
              <a:ext cx="2112" cy="1776"/>
              <a:chOff x="192" y="1776"/>
              <a:chExt cx="2112" cy="1776"/>
            </a:xfrm>
          </p:grpSpPr>
          <p:sp>
            <p:nvSpPr>
              <p:cNvPr id="95236" name="Oval 84"/>
              <p:cNvSpPr>
                <a:spLocks noChangeArrowheads="1"/>
              </p:cNvSpPr>
              <p:nvPr/>
            </p:nvSpPr>
            <p:spPr bwMode="auto">
              <a:xfrm>
                <a:off x="1296" y="1776"/>
                <a:ext cx="240" cy="240"/>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37" name="Oval 85"/>
              <p:cNvSpPr>
                <a:spLocks noChangeArrowheads="1"/>
              </p:cNvSpPr>
              <p:nvPr/>
            </p:nvSpPr>
            <p:spPr bwMode="auto">
              <a:xfrm>
                <a:off x="816" y="2209"/>
                <a:ext cx="240" cy="239"/>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38" name="Oval 86"/>
              <p:cNvSpPr>
                <a:spLocks noChangeArrowheads="1"/>
              </p:cNvSpPr>
              <p:nvPr/>
            </p:nvSpPr>
            <p:spPr bwMode="auto">
              <a:xfrm>
                <a:off x="432" y="2736"/>
                <a:ext cx="240" cy="240"/>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39" name="Oval 87"/>
              <p:cNvSpPr>
                <a:spLocks noChangeArrowheads="1"/>
              </p:cNvSpPr>
              <p:nvPr/>
            </p:nvSpPr>
            <p:spPr bwMode="auto">
              <a:xfrm>
                <a:off x="1104" y="2736"/>
                <a:ext cx="240" cy="240"/>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40" name="Oval 88"/>
              <p:cNvSpPr>
                <a:spLocks noChangeArrowheads="1"/>
              </p:cNvSpPr>
              <p:nvPr/>
            </p:nvSpPr>
            <p:spPr bwMode="auto">
              <a:xfrm>
                <a:off x="1776" y="2209"/>
                <a:ext cx="240" cy="239"/>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cxnSp>
            <p:nvCxnSpPr>
              <p:cNvPr id="99381" name="AutoShape 89"/>
              <p:cNvCxnSpPr>
                <a:stCxn id="95236" idx="3"/>
                <a:endCxn id="95237" idx="7"/>
              </p:cNvCxnSpPr>
              <p:nvPr/>
            </p:nvCxnSpPr>
            <p:spPr>
              <a:xfrm flipH="1">
                <a:off x="1021" y="1987"/>
                <a:ext cx="310" cy="250"/>
              </a:xfrm>
              <a:prstGeom prst="straightConnector1">
                <a:avLst/>
              </a:prstGeom>
              <a:ln w="19050" cap="flat" cmpd="sng">
                <a:solidFill>
                  <a:schemeClr val="accent2"/>
                </a:solidFill>
                <a:prstDash val="solid"/>
                <a:headEnd type="none" w="med" len="med"/>
                <a:tailEnd type="none" w="med" len="med"/>
              </a:ln>
            </p:spPr>
          </p:cxnSp>
          <p:cxnSp>
            <p:nvCxnSpPr>
              <p:cNvPr id="99382" name="AutoShape 90"/>
              <p:cNvCxnSpPr>
                <a:stCxn id="95237" idx="3"/>
                <a:endCxn id="95238" idx="0"/>
              </p:cNvCxnSpPr>
              <p:nvPr/>
            </p:nvCxnSpPr>
            <p:spPr>
              <a:xfrm flipH="1">
                <a:off x="552" y="2419"/>
                <a:ext cx="299" cy="311"/>
              </a:xfrm>
              <a:prstGeom prst="straightConnector1">
                <a:avLst/>
              </a:prstGeom>
              <a:ln w="19050" cap="flat" cmpd="sng">
                <a:solidFill>
                  <a:schemeClr val="accent2"/>
                </a:solidFill>
                <a:prstDash val="solid"/>
                <a:headEnd type="none" w="med" len="med"/>
                <a:tailEnd type="none" w="med" len="med"/>
              </a:ln>
            </p:spPr>
          </p:cxnSp>
          <p:cxnSp>
            <p:nvCxnSpPr>
              <p:cNvPr id="99383" name="AutoShape 91"/>
              <p:cNvCxnSpPr>
                <a:stCxn id="95237" idx="5"/>
                <a:endCxn id="95239" idx="0"/>
              </p:cNvCxnSpPr>
              <p:nvPr/>
            </p:nvCxnSpPr>
            <p:spPr>
              <a:xfrm>
                <a:off x="1021" y="2419"/>
                <a:ext cx="203" cy="311"/>
              </a:xfrm>
              <a:prstGeom prst="straightConnector1">
                <a:avLst/>
              </a:prstGeom>
              <a:ln w="19050" cap="flat" cmpd="sng">
                <a:solidFill>
                  <a:schemeClr val="accent2"/>
                </a:solidFill>
                <a:prstDash val="solid"/>
                <a:headEnd type="none" w="med" len="med"/>
                <a:tailEnd type="none" w="med" len="med"/>
              </a:ln>
            </p:spPr>
          </p:cxnSp>
          <p:cxnSp>
            <p:nvCxnSpPr>
              <p:cNvPr id="99384" name="AutoShape 92"/>
              <p:cNvCxnSpPr>
                <a:stCxn id="95236" idx="5"/>
                <a:endCxn id="95240" idx="1"/>
              </p:cNvCxnSpPr>
              <p:nvPr/>
            </p:nvCxnSpPr>
            <p:spPr>
              <a:xfrm>
                <a:off x="1501" y="1987"/>
                <a:ext cx="310" cy="250"/>
              </a:xfrm>
              <a:prstGeom prst="straightConnector1">
                <a:avLst/>
              </a:prstGeom>
              <a:ln w="19050" cap="flat" cmpd="sng">
                <a:solidFill>
                  <a:schemeClr val="accent2"/>
                </a:solidFill>
                <a:prstDash val="solid"/>
                <a:headEnd type="none" w="med" len="med"/>
                <a:tailEnd type="none" w="med" len="med"/>
              </a:ln>
            </p:spPr>
          </p:cxnSp>
          <p:sp>
            <p:nvSpPr>
              <p:cNvPr id="95245" name="Oval 93"/>
              <p:cNvSpPr>
                <a:spLocks noChangeArrowheads="1"/>
              </p:cNvSpPr>
              <p:nvPr/>
            </p:nvSpPr>
            <p:spPr bwMode="auto">
              <a:xfrm>
                <a:off x="768" y="3312"/>
                <a:ext cx="240" cy="240"/>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99386" name="AutoShape 94"/>
              <p:cNvCxnSpPr>
                <a:stCxn id="95239" idx="3"/>
                <a:endCxn id="95245" idx="0"/>
              </p:cNvCxnSpPr>
              <p:nvPr/>
            </p:nvCxnSpPr>
            <p:spPr>
              <a:xfrm flipH="1">
                <a:off x="888" y="2947"/>
                <a:ext cx="251" cy="359"/>
              </a:xfrm>
              <a:prstGeom prst="straightConnector1">
                <a:avLst/>
              </a:prstGeom>
              <a:ln w="19050" cap="flat" cmpd="sng">
                <a:solidFill>
                  <a:schemeClr val="accent2"/>
                </a:solidFill>
                <a:prstDash val="solid"/>
                <a:headEnd type="none" w="med" len="med"/>
                <a:tailEnd type="none" w="med" len="med"/>
              </a:ln>
            </p:spPr>
          </p:cxnSp>
          <p:sp>
            <p:nvSpPr>
              <p:cNvPr id="95247" name="Oval 95"/>
              <p:cNvSpPr>
                <a:spLocks noChangeArrowheads="1"/>
              </p:cNvSpPr>
              <p:nvPr/>
            </p:nvSpPr>
            <p:spPr bwMode="auto">
              <a:xfrm>
                <a:off x="1536" y="3312"/>
                <a:ext cx="240" cy="240"/>
              </a:xfrm>
              <a:prstGeom prst="ellipse">
                <a:avLst/>
              </a:prstGeom>
              <a:solidFill>
                <a:schemeClr val="bg2">
                  <a:lumMod val="20000"/>
                  <a:lumOff val="80000"/>
                </a:schemeClr>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cxnSp>
            <p:nvCxnSpPr>
              <p:cNvPr id="99388" name="AutoShape 96"/>
              <p:cNvCxnSpPr>
                <a:stCxn id="95239" idx="5"/>
                <a:endCxn id="95247" idx="0"/>
              </p:cNvCxnSpPr>
              <p:nvPr/>
            </p:nvCxnSpPr>
            <p:spPr>
              <a:xfrm>
                <a:off x="1309" y="2947"/>
                <a:ext cx="347" cy="359"/>
              </a:xfrm>
              <a:prstGeom prst="straightConnector1">
                <a:avLst/>
              </a:prstGeom>
              <a:ln w="19050" cap="flat" cmpd="sng">
                <a:solidFill>
                  <a:schemeClr val="accent2"/>
                </a:solidFill>
                <a:prstDash val="solid"/>
                <a:headEnd type="none" w="med" len="med"/>
                <a:tailEnd type="none" w="med" len="med"/>
              </a:ln>
            </p:spPr>
          </p:cxnSp>
          <p:sp>
            <p:nvSpPr>
              <p:cNvPr id="95249" name="Text Box 97"/>
              <p:cNvSpPr txBox="1">
                <a:spLocks noChangeArrowheads="1"/>
              </p:cNvSpPr>
              <p:nvPr/>
            </p:nvSpPr>
            <p:spPr bwMode="auto">
              <a:xfrm>
                <a:off x="2064" y="2209"/>
                <a:ext cx="24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0" name="Text Box 98"/>
              <p:cNvSpPr txBox="1">
                <a:spLocks noChangeArrowheads="1"/>
              </p:cNvSpPr>
              <p:nvPr/>
            </p:nvSpPr>
            <p:spPr bwMode="auto">
              <a:xfrm>
                <a:off x="192" y="2688"/>
                <a:ext cx="24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5251" name="Text Box 99"/>
            <p:cNvSpPr txBox="1">
              <a:spLocks noChangeArrowheads="1"/>
            </p:cNvSpPr>
            <p:nvPr/>
          </p:nvSpPr>
          <p:spPr bwMode="auto">
            <a:xfrm>
              <a:off x="768" y="3552"/>
              <a:ext cx="24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2" name="Text Box 100"/>
            <p:cNvSpPr txBox="1">
              <a:spLocks noChangeArrowheads="1"/>
            </p:cNvSpPr>
            <p:nvPr/>
          </p:nvSpPr>
          <p:spPr bwMode="auto">
            <a:xfrm>
              <a:off x="1536" y="3552"/>
              <a:ext cx="24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85509" name="Text Box 101"/>
          <p:cNvSpPr txBox="1">
            <a:spLocks noChangeArrowheads="1"/>
          </p:cNvSpPr>
          <p:nvPr/>
        </p:nvSpPr>
        <p:spPr bwMode="auto">
          <a:xfrm>
            <a:off x="4921250" y="4141788"/>
            <a:ext cx="388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WPL=</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7</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*3+</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5</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*3+</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*1+</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4</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*2=46</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4" name="Group 102"/>
          <p:cNvGrpSpPr/>
          <p:nvPr/>
        </p:nvGrpSpPr>
        <p:grpSpPr>
          <a:xfrm>
            <a:off x="762000" y="4657725"/>
            <a:ext cx="3886200" cy="2108200"/>
            <a:chOff x="2880" y="1968"/>
            <a:chExt cx="2448" cy="1839"/>
          </a:xfrm>
        </p:grpSpPr>
        <p:sp>
          <p:nvSpPr>
            <p:cNvPr id="95255" name="Oval 103"/>
            <p:cNvSpPr>
              <a:spLocks noChangeArrowheads="1"/>
            </p:cNvSpPr>
            <p:nvPr/>
          </p:nvSpPr>
          <p:spPr bwMode="auto">
            <a:xfrm>
              <a:off x="3600" y="1968"/>
              <a:ext cx="240" cy="240"/>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6" name="Oval 104"/>
            <p:cNvSpPr>
              <a:spLocks noChangeArrowheads="1"/>
            </p:cNvSpPr>
            <p:nvPr/>
          </p:nvSpPr>
          <p:spPr bwMode="auto">
            <a:xfrm>
              <a:off x="3120" y="2400"/>
              <a:ext cx="240" cy="240"/>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7" name="Oval 105"/>
            <p:cNvSpPr>
              <a:spLocks noChangeArrowheads="1"/>
            </p:cNvSpPr>
            <p:nvPr/>
          </p:nvSpPr>
          <p:spPr bwMode="auto">
            <a:xfrm>
              <a:off x="4080" y="2400"/>
              <a:ext cx="240" cy="240"/>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8" name="Oval 106"/>
            <p:cNvSpPr>
              <a:spLocks noChangeArrowheads="1"/>
            </p:cNvSpPr>
            <p:nvPr/>
          </p:nvSpPr>
          <p:spPr bwMode="auto">
            <a:xfrm>
              <a:off x="3744" y="2928"/>
              <a:ext cx="240" cy="241"/>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59" name="Oval 107"/>
            <p:cNvSpPr>
              <a:spLocks noChangeArrowheads="1"/>
            </p:cNvSpPr>
            <p:nvPr/>
          </p:nvSpPr>
          <p:spPr bwMode="auto">
            <a:xfrm>
              <a:off x="4464" y="2928"/>
              <a:ext cx="240" cy="241"/>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99361" name="AutoShape 108"/>
            <p:cNvCxnSpPr>
              <a:stCxn id="95255" idx="3"/>
              <a:endCxn id="95256" idx="7"/>
            </p:cNvCxnSpPr>
            <p:nvPr/>
          </p:nvCxnSpPr>
          <p:spPr>
            <a:xfrm flipH="1">
              <a:off x="3325" y="2179"/>
              <a:ext cx="310" cy="250"/>
            </a:xfrm>
            <a:prstGeom prst="straightConnector1">
              <a:avLst/>
            </a:prstGeom>
            <a:ln w="19050" cap="flat" cmpd="sng">
              <a:solidFill>
                <a:srgbClr val="FF3300"/>
              </a:solidFill>
              <a:prstDash val="solid"/>
              <a:headEnd type="none" w="med" len="med"/>
              <a:tailEnd type="none" w="med" len="med"/>
            </a:ln>
          </p:spPr>
        </p:cxnSp>
        <p:cxnSp>
          <p:nvCxnSpPr>
            <p:cNvPr id="99362" name="AutoShape 109"/>
            <p:cNvCxnSpPr>
              <a:stCxn id="95255" idx="5"/>
              <a:endCxn id="95257" idx="1"/>
            </p:cNvCxnSpPr>
            <p:nvPr/>
          </p:nvCxnSpPr>
          <p:spPr>
            <a:xfrm>
              <a:off x="3805" y="2179"/>
              <a:ext cx="310" cy="250"/>
            </a:xfrm>
            <a:prstGeom prst="straightConnector1">
              <a:avLst/>
            </a:prstGeom>
            <a:ln w="19050" cap="flat" cmpd="sng">
              <a:solidFill>
                <a:srgbClr val="FF3300"/>
              </a:solidFill>
              <a:prstDash val="solid"/>
              <a:headEnd type="none" w="med" len="med"/>
              <a:tailEnd type="none" w="med" len="med"/>
            </a:ln>
          </p:spPr>
        </p:cxnSp>
        <p:cxnSp>
          <p:nvCxnSpPr>
            <p:cNvPr id="99363" name="AutoShape 110"/>
            <p:cNvCxnSpPr>
              <a:stCxn id="95257" idx="3"/>
              <a:endCxn id="95258" idx="0"/>
            </p:cNvCxnSpPr>
            <p:nvPr/>
          </p:nvCxnSpPr>
          <p:spPr>
            <a:xfrm flipH="1">
              <a:off x="3864" y="2611"/>
              <a:ext cx="251" cy="311"/>
            </a:xfrm>
            <a:prstGeom prst="straightConnector1">
              <a:avLst/>
            </a:prstGeom>
            <a:ln w="19050" cap="flat" cmpd="sng">
              <a:solidFill>
                <a:srgbClr val="FF3300"/>
              </a:solidFill>
              <a:prstDash val="solid"/>
              <a:headEnd type="none" w="med" len="med"/>
              <a:tailEnd type="none" w="med" len="med"/>
            </a:ln>
          </p:spPr>
        </p:cxnSp>
        <p:cxnSp>
          <p:nvCxnSpPr>
            <p:cNvPr id="99364" name="AutoShape 111"/>
            <p:cNvCxnSpPr>
              <a:stCxn id="95257" idx="5"/>
              <a:endCxn id="95259" idx="0"/>
            </p:cNvCxnSpPr>
            <p:nvPr/>
          </p:nvCxnSpPr>
          <p:spPr>
            <a:xfrm>
              <a:off x="4285" y="2611"/>
              <a:ext cx="299" cy="311"/>
            </a:xfrm>
            <a:prstGeom prst="straightConnector1">
              <a:avLst/>
            </a:prstGeom>
            <a:ln w="19050" cap="flat" cmpd="sng">
              <a:solidFill>
                <a:srgbClr val="FF3300"/>
              </a:solidFill>
              <a:prstDash val="solid"/>
              <a:headEnd type="none" w="med" len="med"/>
              <a:tailEnd type="none" w="med" len="med"/>
            </a:ln>
          </p:spPr>
        </p:cxnSp>
        <p:sp>
          <p:nvSpPr>
            <p:cNvPr id="95264" name="Oval 112"/>
            <p:cNvSpPr>
              <a:spLocks noChangeArrowheads="1"/>
            </p:cNvSpPr>
            <p:nvPr/>
          </p:nvSpPr>
          <p:spPr bwMode="auto">
            <a:xfrm>
              <a:off x="4128" y="3457"/>
              <a:ext cx="240" cy="241"/>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99366" name="AutoShape 113"/>
            <p:cNvCxnSpPr>
              <a:stCxn id="95257" idx="5"/>
              <a:endCxn id="95264" idx="0"/>
            </p:cNvCxnSpPr>
            <p:nvPr/>
          </p:nvCxnSpPr>
          <p:spPr>
            <a:xfrm flipH="1">
              <a:off x="4248" y="3127"/>
              <a:ext cx="251" cy="323"/>
            </a:xfrm>
            <a:prstGeom prst="straightConnector1">
              <a:avLst/>
            </a:prstGeom>
            <a:ln w="19050" cap="flat" cmpd="sng">
              <a:solidFill>
                <a:srgbClr val="FF3300"/>
              </a:solidFill>
              <a:prstDash val="solid"/>
              <a:headEnd type="none" w="med" len="med"/>
              <a:tailEnd type="none" w="med" len="med"/>
            </a:ln>
          </p:spPr>
        </p:cxnSp>
        <p:sp>
          <p:nvSpPr>
            <p:cNvPr id="95266" name="Oval 114"/>
            <p:cNvSpPr>
              <a:spLocks noChangeArrowheads="1"/>
            </p:cNvSpPr>
            <p:nvPr/>
          </p:nvSpPr>
          <p:spPr bwMode="auto">
            <a:xfrm>
              <a:off x="4800" y="3457"/>
              <a:ext cx="240" cy="241"/>
            </a:xfrm>
            <a:prstGeom prst="ellipse">
              <a:avLst/>
            </a:prstGeom>
            <a:solidFill>
              <a:srgbClr val="EBEBEB"/>
            </a:solidFill>
            <a:ln w="19050">
              <a:solidFill>
                <a:srgbClr val="FF330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99368" name="AutoShape 115"/>
            <p:cNvCxnSpPr>
              <a:stCxn id="95259" idx="5"/>
              <a:endCxn id="95266" idx="0"/>
            </p:cNvCxnSpPr>
            <p:nvPr/>
          </p:nvCxnSpPr>
          <p:spPr>
            <a:xfrm>
              <a:off x="4669" y="3139"/>
              <a:ext cx="251" cy="311"/>
            </a:xfrm>
            <a:prstGeom prst="straightConnector1">
              <a:avLst/>
            </a:prstGeom>
            <a:ln w="19050" cap="flat" cmpd="sng">
              <a:solidFill>
                <a:srgbClr val="FF3300"/>
              </a:solidFill>
              <a:prstDash val="solid"/>
              <a:headEnd type="none" w="med" len="med"/>
              <a:tailEnd type="none" w="med" len="med"/>
            </a:ln>
          </p:spPr>
        </p:cxnSp>
        <p:sp>
          <p:nvSpPr>
            <p:cNvPr id="95268" name="Text Box 116"/>
            <p:cNvSpPr txBox="1">
              <a:spLocks noChangeArrowheads="1"/>
            </p:cNvSpPr>
            <p:nvPr/>
          </p:nvSpPr>
          <p:spPr bwMode="auto">
            <a:xfrm>
              <a:off x="2880" y="2352"/>
              <a:ext cx="24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69" name="Text Box 117"/>
            <p:cNvSpPr txBox="1">
              <a:spLocks noChangeArrowheads="1"/>
            </p:cNvSpPr>
            <p:nvPr/>
          </p:nvSpPr>
          <p:spPr bwMode="auto">
            <a:xfrm>
              <a:off x="3456" y="2928"/>
              <a:ext cx="24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70" name="Text Box 118"/>
            <p:cNvSpPr txBox="1">
              <a:spLocks noChangeArrowheads="1"/>
            </p:cNvSpPr>
            <p:nvPr/>
          </p:nvSpPr>
          <p:spPr bwMode="auto">
            <a:xfrm>
              <a:off x="3792" y="3408"/>
              <a:ext cx="24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71" name="Text Box 119"/>
            <p:cNvSpPr txBox="1">
              <a:spLocks noChangeArrowheads="1"/>
            </p:cNvSpPr>
            <p:nvPr/>
          </p:nvSpPr>
          <p:spPr bwMode="auto">
            <a:xfrm>
              <a:off x="5088" y="3408"/>
              <a:ext cx="24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85528" name="Text Box 120"/>
          <p:cNvSpPr txBox="1">
            <a:spLocks noChangeArrowheads="1"/>
          </p:cNvSpPr>
          <p:nvPr/>
        </p:nvSpPr>
        <p:spPr bwMode="auto">
          <a:xfrm>
            <a:off x="5022850" y="6273800"/>
            <a:ext cx="388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WPL=</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7</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*1+</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5</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*3+</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4</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*3=35</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5" name="Group 122"/>
          <p:cNvGrpSpPr/>
          <p:nvPr/>
        </p:nvGrpSpPr>
        <p:grpSpPr>
          <a:xfrm>
            <a:off x="1119188" y="1820863"/>
            <a:ext cx="2628900" cy="2101850"/>
            <a:chOff x="3120" y="144"/>
            <a:chExt cx="1968" cy="1534"/>
          </a:xfrm>
        </p:grpSpPr>
        <p:grpSp>
          <p:nvGrpSpPr>
            <p:cNvPr id="99338" name="Group 123"/>
            <p:cNvGrpSpPr/>
            <p:nvPr/>
          </p:nvGrpSpPr>
          <p:grpSpPr>
            <a:xfrm>
              <a:off x="3120" y="144"/>
              <a:ext cx="1968" cy="1200"/>
              <a:chOff x="3120" y="144"/>
              <a:chExt cx="1968" cy="1200"/>
            </a:xfrm>
          </p:grpSpPr>
          <p:sp>
            <p:nvSpPr>
              <p:cNvPr id="95275" name="Oval 124"/>
              <p:cNvSpPr>
                <a:spLocks noChangeArrowheads="1"/>
              </p:cNvSpPr>
              <p:nvPr/>
            </p:nvSpPr>
            <p:spPr bwMode="auto">
              <a:xfrm>
                <a:off x="3984" y="144"/>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76" name="Oval 125"/>
              <p:cNvSpPr>
                <a:spLocks noChangeArrowheads="1"/>
              </p:cNvSpPr>
              <p:nvPr/>
            </p:nvSpPr>
            <p:spPr bwMode="auto">
              <a:xfrm>
                <a:off x="3504" y="576"/>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77" name="Oval 126"/>
              <p:cNvSpPr>
                <a:spLocks noChangeArrowheads="1"/>
              </p:cNvSpPr>
              <p:nvPr/>
            </p:nvSpPr>
            <p:spPr bwMode="auto">
              <a:xfrm>
                <a:off x="3120" y="1104"/>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a</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5278" name="Oval 127"/>
              <p:cNvSpPr>
                <a:spLocks noChangeArrowheads="1"/>
              </p:cNvSpPr>
              <p:nvPr/>
            </p:nvSpPr>
            <p:spPr bwMode="auto">
              <a:xfrm>
                <a:off x="3791" y="1104"/>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b</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5279" name="Oval 128"/>
              <p:cNvSpPr>
                <a:spLocks noChangeArrowheads="1"/>
              </p:cNvSpPr>
              <p:nvPr/>
            </p:nvSpPr>
            <p:spPr bwMode="auto">
              <a:xfrm>
                <a:off x="4464" y="576"/>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80" name="Oval 129"/>
              <p:cNvSpPr>
                <a:spLocks noChangeArrowheads="1"/>
              </p:cNvSpPr>
              <p:nvPr/>
            </p:nvSpPr>
            <p:spPr bwMode="auto">
              <a:xfrm>
                <a:off x="4128" y="1104"/>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c</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5281" name="Oval 130"/>
              <p:cNvSpPr>
                <a:spLocks noChangeArrowheads="1"/>
              </p:cNvSpPr>
              <p:nvPr/>
            </p:nvSpPr>
            <p:spPr bwMode="auto">
              <a:xfrm>
                <a:off x="4848" y="1104"/>
                <a:ext cx="240" cy="240"/>
              </a:xfrm>
              <a:prstGeom prst="ellipse">
                <a:avLst/>
              </a:prstGeom>
              <a:solidFill>
                <a:schemeClr val="accent1"/>
              </a:solidFill>
              <a:ln w="19050">
                <a:solidFill>
                  <a:schemeClr val="accent2"/>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cxnSp>
            <p:nvCxnSpPr>
              <p:cNvPr id="99350" name="AutoShape 131"/>
              <p:cNvCxnSpPr>
                <a:stCxn id="95275" idx="3"/>
                <a:endCxn id="95276" idx="7"/>
              </p:cNvCxnSpPr>
              <p:nvPr/>
            </p:nvCxnSpPr>
            <p:spPr>
              <a:xfrm flipH="1">
                <a:off x="3709" y="355"/>
                <a:ext cx="310" cy="250"/>
              </a:xfrm>
              <a:prstGeom prst="straightConnector1">
                <a:avLst/>
              </a:prstGeom>
              <a:ln w="19050" cap="flat" cmpd="sng">
                <a:solidFill>
                  <a:schemeClr val="accent2"/>
                </a:solidFill>
                <a:prstDash val="solid"/>
                <a:headEnd type="none" w="med" len="med"/>
                <a:tailEnd type="none" w="med" len="med"/>
              </a:ln>
            </p:spPr>
          </p:cxnSp>
          <p:cxnSp>
            <p:nvCxnSpPr>
              <p:cNvPr id="99351" name="AutoShape 132"/>
              <p:cNvCxnSpPr>
                <a:stCxn id="95276" idx="3"/>
                <a:endCxn id="95277" idx="0"/>
              </p:cNvCxnSpPr>
              <p:nvPr/>
            </p:nvCxnSpPr>
            <p:spPr>
              <a:xfrm flipH="1">
                <a:off x="3240" y="787"/>
                <a:ext cx="299" cy="311"/>
              </a:xfrm>
              <a:prstGeom prst="straightConnector1">
                <a:avLst/>
              </a:prstGeom>
              <a:ln w="19050" cap="flat" cmpd="sng">
                <a:solidFill>
                  <a:schemeClr val="accent2"/>
                </a:solidFill>
                <a:prstDash val="solid"/>
                <a:headEnd type="none" w="med" len="med"/>
                <a:tailEnd type="none" w="med" len="med"/>
              </a:ln>
            </p:spPr>
          </p:cxnSp>
          <p:cxnSp>
            <p:nvCxnSpPr>
              <p:cNvPr id="99352" name="AutoShape 133"/>
              <p:cNvCxnSpPr>
                <a:stCxn id="95276" idx="5"/>
                <a:endCxn id="95278" idx="0"/>
              </p:cNvCxnSpPr>
              <p:nvPr/>
            </p:nvCxnSpPr>
            <p:spPr>
              <a:xfrm>
                <a:off x="3709" y="787"/>
                <a:ext cx="203" cy="311"/>
              </a:xfrm>
              <a:prstGeom prst="straightConnector1">
                <a:avLst/>
              </a:prstGeom>
              <a:ln w="19050" cap="flat" cmpd="sng">
                <a:solidFill>
                  <a:schemeClr val="accent2"/>
                </a:solidFill>
                <a:prstDash val="solid"/>
                <a:headEnd type="none" w="med" len="med"/>
                <a:tailEnd type="none" w="med" len="med"/>
              </a:ln>
            </p:spPr>
          </p:cxnSp>
          <p:cxnSp>
            <p:nvCxnSpPr>
              <p:cNvPr id="99353" name="AutoShape 134"/>
              <p:cNvCxnSpPr>
                <a:stCxn id="95275" idx="5"/>
                <a:endCxn id="95279" idx="1"/>
              </p:cNvCxnSpPr>
              <p:nvPr/>
            </p:nvCxnSpPr>
            <p:spPr>
              <a:xfrm>
                <a:off x="4189" y="355"/>
                <a:ext cx="310" cy="250"/>
              </a:xfrm>
              <a:prstGeom prst="straightConnector1">
                <a:avLst/>
              </a:prstGeom>
              <a:ln w="19050" cap="flat" cmpd="sng">
                <a:solidFill>
                  <a:schemeClr val="accent2"/>
                </a:solidFill>
                <a:prstDash val="solid"/>
                <a:headEnd type="none" w="med" len="med"/>
                <a:tailEnd type="none" w="med" len="med"/>
              </a:ln>
            </p:spPr>
          </p:cxnSp>
          <p:cxnSp>
            <p:nvCxnSpPr>
              <p:cNvPr id="99354" name="AutoShape 135"/>
              <p:cNvCxnSpPr>
                <a:stCxn id="95279" idx="3"/>
                <a:endCxn id="95280" idx="0"/>
              </p:cNvCxnSpPr>
              <p:nvPr/>
            </p:nvCxnSpPr>
            <p:spPr>
              <a:xfrm flipH="1">
                <a:off x="4248" y="787"/>
                <a:ext cx="251" cy="311"/>
              </a:xfrm>
              <a:prstGeom prst="straightConnector1">
                <a:avLst/>
              </a:prstGeom>
              <a:ln w="19050" cap="flat" cmpd="sng">
                <a:solidFill>
                  <a:schemeClr val="accent2"/>
                </a:solidFill>
                <a:prstDash val="solid"/>
                <a:headEnd type="none" w="med" len="med"/>
                <a:tailEnd type="none" w="med" len="med"/>
              </a:ln>
            </p:spPr>
          </p:cxnSp>
          <p:cxnSp>
            <p:nvCxnSpPr>
              <p:cNvPr id="99355" name="AutoShape 136"/>
              <p:cNvCxnSpPr>
                <a:stCxn id="95279" idx="5"/>
                <a:endCxn id="95281" idx="0"/>
              </p:cNvCxnSpPr>
              <p:nvPr/>
            </p:nvCxnSpPr>
            <p:spPr>
              <a:xfrm>
                <a:off x="4669" y="787"/>
                <a:ext cx="299" cy="311"/>
              </a:xfrm>
              <a:prstGeom prst="straightConnector1">
                <a:avLst/>
              </a:prstGeom>
              <a:ln w="19050" cap="flat" cmpd="sng">
                <a:solidFill>
                  <a:schemeClr val="accent2"/>
                </a:solidFill>
                <a:prstDash val="solid"/>
                <a:headEnd type="none" w="med" len="med"/>
                <a:tailEnd type="none" w="med" len="med"/>
              </a:ln>
            </p:spPr>
          </p:cxnSp>
        </p:grpSp>
        <p:sp>
          <p:nvSpPr>
            <p:cNvPr id="95288" name="Text Box 137"/>
            <p:cNvSpPr txBox="1">
              <a:spLocks noChangeArrowheads="1"/>
            </p:cNvSpPr>
            <p:nvPr/>
          </p:nvSpPr>
          <p:spPr bwMode="auto">
            <a:xfrm>
              <a:off x="3120" y="1344"/>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89" name="Text Box 138"/>
            <p:cNvSpPr txBox="1">
              <a:spLocks noChangeArrowheads="1"/>
            </p:cNvSpPr>
            <p:nvPr/>
          </p:nvSpPr>
          <p:spPr bwMode="auto">
            <a:xfrm>
              <a:off x="3744" y="1344"/>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90" name="Text Box 139"/>
            <p:cNvSpPr txBox="1">
              <a:spLocks noChangeArrowheads="1"/>
            </p:cNvSpPr>
            <p:nvPr/>
          </p:nvSpPr>
          <p:spPr bwMode="auto">
            <a:xfrm>
              <a:off x="4128" y="1344"/>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291" name="Text Box 140"/>
            <p:cNvSpPr txBox="1">
              <a:spLocks noChangeArrowheads="1"/>
            </p:cNvSpPr>
            <p:nvPr/>
          </p:nvSpPr>
          <p:spPr bwMode="auto">
            <a:xfrm>
              <a:off x="4848" y="1343"/>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85549" name="Text Box 141"/>
          <p:cNvSpPr txBox="1">
            <a:spLocks noChangeArrowheads="1"/>
          </p:cNvSpPr>
          <p:nvPr/>
        </p:nvSpPr>
        <p:spPr bwMode="auto">
          <a:xfrm>
            <a:off x="419100" y="4137025"/>
            <a:ext cx="396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WPL=</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7</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5</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4</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*2=36</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5293" name="Rectangle 142"/>
          <p:cNvSpPr>
            <a:spLocks noChangeArrowheads="1"/>
          </p:cNvSpPr>
          <p:nvPr/>
        </p:nvSpPr>
        <p:spPr bwMode="auto">
          <a:xfrm>
            <a:off x="749300" y="884238"/>
            <a:ext cx="81518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权值分别为</a:t>
            </a:r>
            <a:r>
              <a:rPr kumimoji="0" lang="en-US" altLang="zh-CN"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7</a:t>
            </a: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a:t>
            </a:r>
            <a:r>
              <a:rPr kumimoji="0" lang="en-US" altLang="zh-CN"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5</a:t>
            </a: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a:t>
            </a:r>
            <a:r>
              <a:rPr kumimoji="0" lang="en-US" altLang="zh-CN"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2</a:t>
            </a: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a:t>
            </a:r>
            <a:r>
              <a:rPr kumimoji="0" lang="en-US" altLang="zh-CN"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4</a:t>
            </a: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，构造有</a:t>
            </a:r>
            <a:r>
              <a:rPr kumimoji="0" lang="en-US" altLang="zh-CN"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4</a:t>
            </a:r>
            <a:r>
              <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rPr>
              <a:t>个叶子结点的二叉树</a:t>
            </a:r>
            <a:endParaRPr kumimoji="0" lang="zh-CN" altLang="en-US" sz="2400" b="0" i="0" u="none" strike="noStrike" kern="1200" cap="none" spc="0" normalizeH="0" baseline="0" noProof="0" dirty="0">
              <a:ln>
                <a:noFill/>
              </a:ln>
              <a:solidFill>
                <a:schemeClr val="tx1"/>
              </a:solidFill>
              <a:effectLst/>
              <a:uLnTx/>
              <a:uFillTx/>
              <a:latin typeface="+mj-lt"/>
              <a:ea typeface="微软雅黑" panose="020B0503020204020204" pitchFamily="34" charset="-122"/>
              <a:cs typeface="+mj-cs"/>
              <a:sym typeface="+mn-lt"/>
            </a:endParaRPr>
          </a:p>
        </p:txBody>
      </p:sp>
      <p:sp>
        <p:nvSpPr>
          <p:cNvPr id="62" name="Rectangle 55"/>
          <p:cNvSpPr>
            <a:spLocks noChangeArrowheads="1"/>
          </p:cNvSpPr>
          <p:nvPr/>
        </p:nvSpPr>
        <p:spPr bwMode="auto">
          <a:xfrm>
            <a:off x="841375" y="230188"/>
            <a:ext cx="33480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哈夫曼树的构造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85549">
                                            <p:txEl>
                                              <p:pRg st="0" end="0"/>
                                            </p:txEl>
                                          </p:spTgt>
                                        </p:tgtEl>
                                        <p:attrNameLst>
                                          <p:attrName>style.visibility</p:attrName>
                                        </p:attrNameLst>
                                      </p:cBhvr>
                                      <p:to>
                                        <p:strVal val="visible"/>
                                      </p:to>
                                    </p:set>
                                    <p:animEffect transition="in" filter="box(out)">
                                      <p:cBhvr>
                                        <p:cTn id="22" dur="500"/>
                                        <p:tgtEl>
                                          <p:spTgt spid="7855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785509">
                                            <p:txEl>
                                              <p:pRg st="0" end="0"/>
                                            </p:txEl>
                                          </p:spTgt>
                                        </p:tgtEl>
                                        <p:attrNameLst>
                                          <p:attrName>style.visibility</p:attrName>
                                        </p:attrNameLst>
                                      </p:cBhvr>
                                      <p:to>
                                        <p:strVal val="visible"/>
                                      </p:to>
                                    </p:set>
                                    <p:animEffect transition="in" filter="box(out)">
                                      <p:cBhvr>
                                        <p:cTn id="27" dur="500"/>
                                        <p:tgtEl>
                                          <p:spTgt spid="78550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785528">
                                            <p:txEl>
                                              <p:pRg st="0" end="0"/>
                                            </p:txEl>
                                          </p:spTgt>
                                        </p:tgtEl>
                                        <p:attrNameLst>
                                          <p:attrName>style.visibility</p:attrName>
                                        </p:attrNameLst>
                                      </p:cBhvr>
                                      <p:to>
                                        <p:strVal val="visible"/>
                                      </p:to>
                                    </p:set>
                                    <p:animEffect transition="in" filter="box(out)">
                                      <p:cBhvr>
                                        <p:cTn id="32" dur="500"/>
                                        <p:tgtEl>
                                          <p:spTgt spid="7855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509" grpId="0" build="p"/>
      <p:bldP spid="785528" grpId="0" build="p"/>
      <p:bldP spid="785549"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1531938" y="1000125"/>
            <a:ext cx="2411412" cy="687388"/>
            <a:chOff x="588" y="397"/>
            <a:chExt cx="1519" cy="433"/>
          </a:xfrm>
        </p:grpSpPr>
        <p:sp>
          <p:nvSpPr>
            <p:cNvPr id="96259" name="Text Box 5"/>
            <p:cNvSpPr txBox="1">
              <a:spLocks noChangeArrowheads="1"/>
            </p:cNvSpPr>
            <p:nvPr/>
          </p:nvSpPr>
          <p:spPr bwMode="auto">
            <a:xfrm>
              <a:off x="588" y="423"/>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00465" name="Group 6"/>
            <p:cNvGrpSpPr/>
            <p:nvPr/>
          </p:nvGrpSpPr>
          <p:grpSpPr>
            <a:xfrm>
              <a:off x="1006" y="397"/>
              <a:ext cx="212" cy="433"/>
              <a:chOff x="1006" y="397"/>
              <a:chExt cx="212" cy="433"/>
            </a:xfrm>
          </p:grpSpPr>
          <p:sp>
            <p:nvSpPr>
              <p:cNvPr id="96261" name="Oval 7"/>
              <p:cNvSpPr>
                <a:spLocks noChangeArrowheads="1"/>
              </p:cNvSpPr>
              <p:nvPr/>
            </p:nvSpPr>
            <p:spPr bwMode="auto">
              <a:xfrm>
                <a:off x="1022" y="652"/>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6262" name="Text Box 8"/>
              <p:cNvSpPr txBox="1">
                <a:spLocks noChangeArrowheads="1"/>
              </p:cNvSpPr>
              <p:nvPr/>
            </p:nvSpPr>
            <p:spPr bwMode="auto">
              <a:xfrm>
                <a:off x="1006" y="39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0466" name="Group 9"/>
            <p:cNvGrpSpPr/>
            <p:nvPr/>
          </p:nvGrpSpPr>
          <p:grpSpPr>
            <a:xfrm>
              <a:off x="1284" y="409"/>
              <a:ext cx="212" cy="421"/>
              <a:chOff x="1284" y="409"/>
              <a:chExt cx="212" cy="421"/>
            </a:xfrm>
          </p:grpSpPr>
          <p:sp>
            <p:nvSpPr>
              <p:cNvPr id="96264" name="Oval 10"/>
              <p:cNvSpPr>
                <a:spLocks noChangeArrowheads="1"/>
              </p:cNvSpPr>
              <p:nvPr/>
            </p:nvSpPr>
            <p:spPr bwMode="auto">
              <a:xfrm>
                <a:off x="1321" y="652"/>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65" name="Text Box 11"/>
              <p:cNvSpPr txBox="1">
                <a:spLocks noChangeArrowheads="1"/>
              </p:cNvSpPr>
              <p:nvPr/>
            </p:nvSpPr>
            <p:spPr bwMode="auto">
              <a:xfrm>
                <a:off x="1284" y="40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67" name="Group 12"/>
            <p:cNvGrpSpPr/>
            <p:nvPr/>
          </p:nvGrpSpPr>
          <p:grpSpPr>
            <a:xfrm>
              <a:off x="1585" y="398"/>
              <a:ext cx="212" cy="432"/>
              <a:chOff x="1585" y="398"/>
              <a:chExt cx="212" cy="432"/>
            </a:xfrm>
          </p:grpSpPr>
          <p:sp>
            <p:nvSpPr>
              <p:cNvPr id="96267" name="Oval 13"/>
              <p:cNvSpPr>
                <a:spLocks noChangeArrowheads="1"/>
              </p:cNvSpPr>
              <p:nvPr/>
            </p:nvSpPr>
            <p:spPr bwMode="auto">
              <a:xfrm>
                <a:off x="1620" y="652"/>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68" name="Text Box 14"/>
              <p:cNvSpPr txBox="1">
                <a:spLocks noChangeArrowheads="1"/>
              </p:cNvSpPr>
              <p:nvPr/>
            </p:nvSpPr>
            <p:spPr bwMode="auto">
              <a:xfrm>
                <a:off x="1585" y="39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68" name="Group 15"/>
            <p:cNvGrpSpPr/>
            <p:nvPr/>
          </p:nvGrpSpPr>
          <p:grpSpPr>
            <a:xfrm>
              <a:off x="1895" y="399"/>
              <a:ext cx="212" cy="431"/>
              <a:chOff x="1895" y="399"/>
              <a:chExt cx="212" cy="431"/>
            </a:xfrm>
          </p:grpSpPr>
          <p:sp>
            <p:nvSpPr>
              <p:cNvPr id="96270" name="Oval 16"/>
              <p:cNvSpPr>
                <a:spLocks noChangeArrowheads="1"/>
              </p:cNvSpPr>
              <p:nvPr/>
            </p:nvSpPr>
            <p:spPr bwMode="auto">
              <a:xfrm>
                <a:off x="1919" y="652"/>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71" name="Text Box 17"/>
              <p:cNvSpPr txBox="1">
                <a:spLocks noChangeArrowheads="1"/>
              </p:cNvSpPr>
              <p:nvPr/>
            </p:nvSpPr>
            <p:spPr bwMode="auto">
              <a:xfrm>
                <a:off x="1895" y="39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7" name="Group 18"/>
          <p:cNvGrpSpPr/>
          <p:nvPr/>
        </p:nvGrpSpPr>
        <p:grpSpPr>
          <a:xfrm>
            <a:off x="523875" y="2379663"/>
            <a:ext cx="1912938" cy="1182687"/>
            <a:chOff x="996" y="1318"/>
            <a:chExt cx="1205" cy="745"/>
          </a:xfrm>
        </p:grpSpPr>
        <p:grpSp>
          <p:nvGrpSpPr>
            <p:cNvPr id="100446" name="Group 19"/>
            <p:cNvGrpSpPr/>
            <p:nvPr/>
          </p:nvGrpSpPr>
          <p:grpSpPr>
            <a:xfrm>
              <a:off x="996" y="1318"/>
              <a:ext cx="228" cy="390"/>
              <a:chOff x="1022" y="477"/>
              <a:chExt cx="228" cy="390"/>
            </a:xfrm>
          </p:grpSpPr>
          <p:sp>
            <p:nvSpPr>
              <p:cNvPr id="96274" name="Oval 20"/>
              <p:cNvSpPr>
                <a:spLocks noChangeArrowheads="1"/>
              </p:cNvSpPr>
              <p:nvPr/>
            </p:nvSpPr>
            <p:spPr bwMode="auto">
              <a:xfrm>
                <a:off x="1022"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75" name="Text Box 21"/>
              <p:cNvSpPr txBox="1">
                <a:spLocks noChangeArrowheads="1"/>
              </p:cNvSpPr>
              <p:nvPr/>
            </p:nvSpPr>
            <p:spPr bwMode="auto">
              <a:xfrm>
                <a:off x="1038" y="47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47" name="Group 22"/>
            <p:cNvGrpSpPr/>
            <p:nvPr/>
          </p:nvGrpSpPr>
          <p:grpSpPr>
            <a:xfrm>
              <a:off x="1334" y="1341"/>
              <a:ext cx="212" cy="378"/>
              <a:chOff x="1316" y="489"/>
              <a:chExt cx="212" cy="378"/>
            </a:xfrm>
          </p:grpSpPr>
          <p:sp>
            <p:nvSpPr>
              <p:cNvPr id="96277" name="Oval 23"/>
              <p:cNvSpPr>
                <a:spLocks noChangeArrowheads="1"/>
              </p:cNvSpPr>
              <p:nvPr/>
            </p:nvSpPr>
            <p:spPr bwMode="auto">
              <a:xfrm>
                <a:off x="1321"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78" name="Text Box 24"/>
              <p:cNvSpPr txBox="1">
                <a:spLocks noChangeArrowheads="1"/>
              </p:cNvSpPr>
              <p:nvPr/>
            </p:nvSpPr>
            <p:spPr bwMode="auto">
              <a:xfrm>
                <a:off x="1316" y="4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48" name="Group 25"/>
            <p:cNvGrpSpPr/>
            <p:nvPr/>
          </p:nvGrpSpPr>
          <p:grpSpPr>
            <a:xfrm>
              <a:off x="1613" y="1342"/>
              <a:ext cx="588" cy="721"/>
              <a:chOff x="1624" y="1453"/>
              <a:chExt cx="588" cy="721"/>
            </a:xfrm>
          </p:grpSpPr>
          <p:grpSp>
            <p:nvGrpSpPr>
              <p:cNvPr id="100449" name="Group 26"/>
              <p:cNvGrpSpPr/>
              <p:nvPr/>
            </p:nvGrpSpPr>
            <p:grpSpPr>
              <a:xfrm>
                <a:off x="1624" y="1785"/>
                <a:ext cx="212" cy="389"/>
                <a:chOff x="1617" y="478"/>
                <a:chExt cx="212" cy="389"/>
              </a:xfrm>
            </p:grpSpPr>
            <p:sp>
              <p:nvSpPr>
                <p:cNvPr id="96281" name="Oval 27"/>
                <p:cNvSpPr>
                  <a:spLocks noChangeArrowheads="1"/>
                </p:cNvSpPr>
                <p:nvPr/>
              </p:nvSpPr>
              <p:spPr bwMode="auto">
                <a:xfrm>
                  <a:off x="1620"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82" name="Text Box 28"/>
                <p:cNvSpPr txBox="1">
                  <a:spLocks noChangeArrowheads="1"/>
                </p:cNvSpPr>
                <p:nvPr/>
              </p:nvSpPr>
              <p:spPr bwMode="auto">
                <a:xfrm>
                  <a:off x="1617" y="47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50" name="Group 29"/>
              <p:cNvGrpSpPr/>
              <p:nvPr/>
            </p:nvGrpSpPr>
            <p:grpSpPr>
              <a:xfrm>
                <a:off x="1992" y="1786"/>
                <a:ext cx="220" cy="388"/>
                <a:chOff x="1919" y="479"/>
                <a:chExt cx="220" cy="388"/>
              </a:xfrm>
            </p:grpSpPr>
            <p:sp>
              <p:nvSpPr>
                <p:cNvPr id="96284" name="Oval 30"/>
                <p:cNvSpPr>
                  <a:spLocks noChangeArrowheads="1"/>
                </p:cNvSpPr>
                <p:nvPr/>
              </p:nvSpPr>
              <p:spPr bwMode="auto">
                <a:xfrm>
                  <a:off x="1919"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85" name="Text Box 31"/>
                <p:cNvSpPr txBox="1">
                  <a:spLocks noChangeArrowheads="1"/>
                </p:cNvSpPr>
                <p:nvPr/>
              </p:nvSpPr>
              <p:spPr bwMode="auto">
                <a:xfrm>
                  <a:off x="1927" y="47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51" name="Group 32"/>
              <p:cNvGrpSpPr/>
              <p:nvPr/>
            </p:nvGrpSpPr>
            <p:grpSpPr>
              <a:xfrm>
                <a:off x="1816" y="1453"/>
                <a:ext cx="220" cy="388"/>
                <a:chOff x="1782" y="1597"/>
                <a:chExt cx="220" cy="388"/>
              </a:xfrm>
            </p:grpSpPr>
            <p:sp>
              <p:nvSpPr>
                <p:cNvPr id="96287" name="Oval 33"/>
                <p:cNvSpPr>
                  <a:spLocks noChangeArrowheads="1"/>
                </p:cNvSpPr>
                <p:nvPr/>
              </p:nvSpPr>
              <p:spPr bwMode="auto">
                <a:xfrm>
                  <a:off x="1782" y="1807"/>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88" name="Text Box 34"/>
                <p:cNvSpPr txBox="1">
                  <a:spLocks noChangeArrowheads="1"/>
                </p:cNvSpPr>
                <p:nvPr/>
              </p:nvSpPr>
              <p:spPr bwMode="auto">
                <a:xfrm>
                  <a:off x="1790" y="159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6</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289" name="Line 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90" name="Line 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14" name="Group 37"/>
          <p:cNvGrpSpPr/>
          <p:nvPr/>
        </p:nvGrpSpPr>
        <p:grpSpPr>
          <a:xfrm>
            <a:off x="3114675" y="2303463"/>
            <a:ext cx="1982788" cy="1676400"/>
            <a:chOff x="948" y="2391"/>
            <a:chExt cx="1249" cy="1056"/>
          </a:xfrm>
        </p:grpSpPr>
        <p:grpSp>
          <p:nvGrpSpPr>
            <p:cNvPr id="100422" name="Group 38"/>
            <p:cNvGrpSpPr/>
            <p:nvPr/>
          </p:nvGrpSpPr>
          <p:grpSpPr>
            <a:xfrm>
              <a:off x="948" y="2391"/>
              <a:ext cx="228" cy="390"/>
              <a:chOff x="1022" y="477"/>
              <a:chExt cx="228" cy="390"/>
            </a:xfrm>
          </p:grpSpPr>
          <p:sp>
            <p:nvSpPr>
              <p:cNvPr id="96293" name="Oval 39"/>
              <p:cNvSpPr>
                <a:spLocks noChangeArrowheads="1"/>
              </p:cNvSpPr>
              <p:nvPr/>
            </p:nvSpPr>
            <p:spPr bwMode="auto">
              <a:xfrm>
                <a:off x="1022"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94" name="Text Box 40"/>
              <p:cNvSpPr txBox="1">
                <a:spLocks noChangeArrowheads="1"/>
              </p:cNvSpPr>
              <p:nvPr/>
            </p:nvSpPr>
            <p:spPr bwMode="auto">
              <a:xfrm>
                <a:off x="1038" y="47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23" name="Group 41"/>
            <p:cNvGrpSpPr/>
            <p:nvPr/>
          </p:nvGrpSpPr>
          <p:grpSpPr>
            <a:xfrm>
              <a:off x="1400" y="2399"/>
              <a:ext cx="797" cy="1048"/>
              <a:chOff x="1645" y="2644"/>
              <a:chExt cx="797" cy="1048"/>
            </a:xfrm>
          </p:grpSpPr>
          <p:grpSp>
            <p:nvGrpSpPr>
              <p:cNvPr id="100424" name="Group 42"/>
              <p:cNvGrpSpPr/>
              <p:nvPr/>
            </p:nvGrpSpPr>
            <p:grpSpPr>
              <a:xfrm>
                <a:off x="1645" y="2992"/>
                <a:ext cx="212" cy="378"/>
                <a:chOff x="1321" y="489"/>
                <a:chExt cx="201" cy="378"/>
              </a:xfrm>
            </p:grpSpPr>
            <p:sp>
              <p:nvSpPr>
                <p:cNvPr id="96297" name="Oval 43"/>
                <p:cNvSpPr>
                  <a:spLocks noChangeArrowheads="1"/>
                </p:cNvSpPr>
                <p:nvPr/>
              </p:nvSpPr>
              <p:spPr bwMode="auto">
                <a:xfrm>
                  <a:off x="1321"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298" name="Text Box 44"/>
                <p:cNvSpPr txBox="1">
                  <a:spLocks noChangeArrowheads="1"/>
                </p:cNvSpPr>
                <p:nvPr/>
              </p:nvSpPr>
              <p:spPr bwMode="auto">
                <a:xfrm>
                  <a:off x="1321" y="489"/>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25" name="Group 45"/>
              <p:cNvGrpSpPr/>
              <p:nvPr/>
            </p:nvGrpSpPr>
            <p:grpSpPr>
              <a:xfrm>
                <a:off x="1854" y="2971"/>
                <a:ext cx="588" cy="721"/>
                <a:chOff x="1624" y="1453"/>
                <a:chExt cx="588" cy="721"/>
              </a:xfrm>
            </p:grpSpPr>
            <p:grpSp>
              <p:nvGrpSpPr>
                <p:cNvPr id="100431" name="Group 46"/>
                <p:cNvGrpSpPr/>
                <p:nvPr/>
              </p:nvGrpSpPr>
              <p:grpSpPr>
                <a:xfrm>
                  <a:off x="1624" y="1785"/>
                  <a:ext cx="212" cy="389"/>
                  <a:chOff x="1617" y="478"/>
                  <a:chExt cx="212" cy="389"/>
                </a:xfrm>
              </p:grpSpPr>
              <p:sp>
                <p:nvSpPr>
                  <p:cNvPr id="96301" name="Oval 47"/>
                  <p:cNvSpPr>
                    <a:spLocks noChangeArrowheads="1"/>
                  </p:cNvSpPr>
                  <p:nvPr/>
                </p:nvSpPr>
                <p:spPr bwMode="auto">
                  <a:xfrm>
                    <a:off x="1620"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02" name="Text Box 48"/>
                  <p:cNvSpPr txBox="1">
                    <a:spLocks noChangeArrowheads="1"/>
                  </p:cNvSpPr>
                  <p:nvPr/>
                </p:nvSpPr>
                <p:spPr bwMode="auto">
                  <a:xfrm>
                    <a:off x="1617" y="47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32" name="Group 49"/>
                <p:cNvGrpSpPr/>
                <p:nvPr/>
              </p:nvGrpSpPr>
              <p:grpSpPr>
                <a:xfrm>
                  <a:off x="1992" y="1786"/>
                  <a:ext cx="220" cy="388"/>
                  <a:chOff x="1919" y="479"/>
                  <a:chExt cx="220" cy="388"/>
                </a:xfrm>
              </p:grpSpPr>
              <p:sp>
                <p:nvSpPr>
                  <p:cNvPr id="96304" name="Oval 50"/>
                  <p:cNvSpPr>
                    <a:spLocks noChangeArrowheads="1"/>
                  </p:cNvSpPr>
                  <p:nvPr/>
                </p:nvSpPr>
                <p:spPr bwMode="auto">
                  <a:xfrm>
                    <a:off x="1919"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05" name="Text Box 51"/>
                  <p:cNvSpPr txBox="1">
                    <a:spLocks noChangeArrowheads="1"/>
                  </p:cNvSpPr>
                  <p:nvPr/>
                </p:nvSpPr>
                <p:spPr bwMode="auto">
                  <a:xfrm>
                    <a:off x="1927" y="47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33" name="Group 52"/>
                <p:cNvGrpSpPr/>
                <p:nvPr/>
              </p:nvGrpSpPr>
              <p:grpSpPr>
                <a:xfrm>
                  <a:off x="1816" y="1453"/>
                  <a:ext cx="172" cy="388"/>
                  <a:chOff x="1782" y="1597"/>
                  <a:chExt cx="172" cy="388"/>
                </a:xfrm>
              </p:grpSpPr>
              <p:sp>
                <p:nvSpPr>
                  <p:cNvPr id="96307" name="Oval 53"/>
                  <p:cNvSpPr>
                    <a:spLocks noChangeArrowheads="1"/>
                  </p:cNvSpPr>
                  <p:nvPr/>
                </p:nvSpPr>
                <p:spPr bwMode="auto">
                  <a:xfrm>
                    <a:off x="1782" y="1807"/>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08" name="Text Box 5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09" name="Line 5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10" name="Line 5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26" name="Group 57"/>
              <p:cNvGrpSpPr/>
              <p:nvPr/>
            </p:nvGrpSpPr>
            <p:grpSpPr>
              <a:xfrm>
                <a:off x="1793" y="2644"/>
                <a:ext cx="308" cy="378"/>
                <a:chOff x="1276" y="489"/>
                <a:chExt cx="291" cy="378"/>
              </a:xfrm>
            </p:grpSpPr>
            <p:sp>
              <p:nvSpPr>
                <p:cNvPr id="96312" name="Oval 58"/>
                <p:cNvSpPr>
                  <a:spLocks noChangeArrowheads="1"/>
                </p:cNvSpPr>
                <p:nvPr/>
              </p:nvSpPr>
              <p:spPr bwMode="auto">
                <a:xfrm>
                  <a:off x="1321" y="689"/>
                  <a:ext cx="163"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13" name="Text Box 59"/>
                <p:cNvSpPr txBox="1">
                  <a:spLocks noChangeArrowheads="1"/>
                </p:cNvSpPr>
                <p:nvPr/>
              </p:nvSpPr>
              <p:spPr bwMode="auto">
                <a:xfrm>
                  <a:off x="1276" y="489"/>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11</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14" name="Line 6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15" name="Line 6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23" name="Group 62"/>
          <p:cNvGrpSpPr/>
          <p:nvPr/>
        </p:nvGrpSpPr>
        <p:grpSpPr>
          <a:xfrm>
            <a:off x="6156325" y="1857375"/>
            <a:ext cx="1871663" cy="2211388"/>
            <a:chOff x="3441" y="1461"/>
            <a:chExt cx="1074" cy="1393"/>
          </a:xfrm>
        </p:grpSpPr>
        <p:grpSp>
          <p:nvGrpSpPr>
            <p:cNvPr id="100393" name="Group 63"/>
            <p:cNvGrpSpPr/>
            <p:nvPr/>
          </p:nvGrpSpPr>
          <p:grpSpPr>
            <a:xfrm>
              <a:off x="3441" y="1767"/>
              <a:ext cx="212" cy="424"/>
              <a:chOff x="985" y="446"/>
              <a:chExt cx="212" cy="424"/>
            </a:xfrm>
          </p:grpSpPr>
          <p:sp>
            <p:nvSpPr>
              <p:cNvPr id="96318" name="Oval 64"/>
              <p:cNvSpPr>
                <a:spLocks noChangeArrowheads="1"/>
              </p:cNvSpPr>
              <p:nvPr/>
            </p:nvSpPr>
            <p:spPr bwMode="auto">
              <a:xfrm>
                <a:off x="1022" y="692"/>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6319" name="Text Box 65"/>
              <p:cNvSpPr txBox="1">
                <a:spLocks noChangeArrowheads="1"/>
              </p:cNvSpPr>
              <p:nvPr/>
            </p:nvSpPr>
            <p:spPr bwMode="auto">
              <a:xfrm>
                <a:off x="985" y="44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0394" name="Group 66"/>
            <p:cNvGrpSpPr/>
            <p:nvPr/>
          </p:nvGrpSpPr>
          <p:grpSpPr>
            <a:xfrm>
              <a:off x="3718" y="1805"/>
              <a:ext cx="797" cy="1049"/>
              <a:chOff x="1645" y="2643"/>
              <a:chExt cx="797" cy="1049"/>
            </a:xfrm>
          </p:grpSpPr>
          <p:grpSp>
            <p:nvGrpSpPr>
              <p:cNvPr id="100400" name="Group 67"/>
              <p:cNvGrpSpPr/>
              <p:nvPr/>
            </p:nvGrpSpPr>
            <p:grpSpPr>
              <a:xfrm>
                <a:off x="1645" y="2968"/>
                <a:ext cx="212" cy="402"/>
                <a:chOff x="1321" y="465"/>
                <a:chExt cx="201" cy="402"/>
              </a:xfrm>
            </p:grpSpPr>
            <p:sp>
              <p:nvSpPr>
                <p:cNvPr id="96322" name="Oval 68"/>
                <p:cNvSpPr>
                  <a:spLocks noChangeArrowheads="1"/>
                </p:cNvSpPr>
                <p:nvPr/>
              </p:nvSpPr>
              <p:spPr bwMode="auto">
                <a:xfrm>
                  <a:off x="1321" y="689"/>
                  <a:ext cx="168"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23" name="Text Box 69"/>
                <p:cNvSpPr txBox="1">
                  <a:spLocks noChangeArrowheads="1"/>
                </p:cNvSpPr>
                <p:nvPr/>
              </p:nvSpPr>
              <p:spPr bwMode="auto">
                <a:xfrm>
                  <a:off x="1321" y="465"/>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0401" name="Group 70"/>
              <p:cNvGrpSpPr/>
              <p:nvPr/>
            </p:nvGrpSpPr>
            <p:grpSpPr>
              <a:xfrm>
                <a:off x="1854" y="2971"/>
                <a:ext cx="588" cy="721"/>
                <a:chOff x="1624" y="1453"/>
                <a:chExt cx="588" cy="721"/>
              </a:xfrm>
            </p:grpSpPr>
            <p:grpSp>
              <p:nvGrpSpPr>
                <p:cNvPr id="100407" name="Group 71"/>
                <p:cNvGrpSpPr/>
                <p:nvPr/>
              </p:nvGrpSpPr>
              <p:grpSpPr>
                <a:xfrm>
                  <a:off x="1624" y="1738"/>
                  <a:ext cx="212" cy="436"/>
                  <a:chOff x="1617" y="431"/>
                  <a:chExt cx="212" cy="436"/>
                </a:xfrm>
              </p:grpSpPr>
              <p:sp>
                <p:nvSpPr>
                  <p:cNvPr id="96326" name="Oval 72"/>
                  <p:cNvSpPr>
                    <a:spLocks noChangeArrowheads="1"/>
                  </p:cNvSpPr>
                  <p:nvPr/>
                </p:nvSpPr>
                <p:spPr bwMode="auto">
                  <a:xfrm>
                    <a:off x="1618" y="689"/>
                    <a:ext cx="169"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27" name="Text Box 73"/>
                  <p:cNvSpPr txBox="1">
                    <a:spLocks noChangeArrowheads="1"/>
                  </p:cNvSpPr>
                  <p:nvPr/>
                </p:nvSpPr>
                <p:spPr bwMode="auto">
                  <a:xfrm>
                    <a:off x="1617" y="43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0408" name="Group 74"/>
                <p:cNvGrpSpPr/>
                <p:nvPr/>
              </p:nvGrpSpPr>
              <p:grpSpPr>
                <a:xfrm>
                  <a:off x="1992" y="1738"/>
                  <a:ext cx="220" cy="436"/>
                  <a:chOff x="1919" y="431"/>
                  <a:chExt cx="220" cy="436"/>
                </a:xfrm>
              </p:grpSpPr>
              <p:sp>
                <p:nvSpPr>
                  <p:cNvPr id="96329" name="Oval 75"/>
                  <p:cNvSpPr>
                    <a:spLocks noChangeArrowheads="1"/>
                  </p:cNvSpPr>
                  <p:nvPr/>
                </p:nvSpPr>
                <p:spPr bwMode="auto">
                  <a:xfrm>
                    <a:off x="1919" y="689"/>
                    <a:ext cx="169"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30" name="Text Box 76"/>
                  <p:cNvSpPr txBox="1">
                    <a:spLocks noChangeArrowheads="1"/>
                  </p:cNvSpPr>
                  <p:nvPr/>
                </p:nvSpPr>
                <p:spPr bwMode="auto">
                  <a:xfrm>
                    <a:off x="1927" y="43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0409" name="Group 77"/>
                <p:cNvGrpSpPr/>
                <p:nvPr/>
              </p:nvGrpSpPr>
              <p:grpSpPr>
                <a:xfrm>
                  <a:off x="1816" y="1453"/>
                  <a:ext cx="172" cy="388"/>
                  <a:chOff x="1782" y="1597"/>
                  <a:chExt cx="172" cy="388"/>
                </a:xfrm>
              </p:grpSpPr>
              <p:sp>
                <p:nvSpPr>
                  <p:cNvPr id="96332" name="Oval 78"/>
                  <p:cNvSpPr>
                    <a:spLocks noChangeArrowheads="1"/>
                  </p:cNvSpPr>
                  <p:nvPr/>
                </p:nvSpPr>
                <p:spPr bwMode="auto">
                  <a:xfrm>
                    <a:off x="1782" y="1807"/>
                    <a:ext cx="169"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33" name="Text Box 79"/>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34" name="Line 80"/>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35" name="Line 81"/>
                <p:cNvSpPr>
                  <a:spLocks noChangeShapeType="1"/>
                </p:cNvSpPr>
                <p:nvPr/>
              </p:nvSpPr>
              <p:spPr bwMode="auto">
                <a:xfrm>
                  <a:off x="1920"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402" name="Group 82"/>
              <p:cNvGrpSpPr/>
              <p:nvPr/>
            </p:nvGrpSpPr>
            <p:grpSpPr>
              <a:xfrm>
                <a:off x="1841" y="2643"/>
                <a:ext cx="176" cy="379"/>
                <a:chOff x="1321" y="488"/>
                <a:chExt cx="167" cy="379"/>
              </a:xfrm>
            </p:grpSpPr>
            <p:sp>
              <p:nvSpPr>
                <p:cNvPr id="96337" name="Oval 83"/>
                <p:cNvSpPr>
                  <a:spLocks noChangeArrowheads="1"/>
                </p:cNvSpPr>
                <p:nvPr/>
              </p:nvSpPr>
              <p:spPr bwMode="auto">
                <a:xfrm>
                  <a:off x="1321"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38" name="Text Box 84"/>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39" name="Line 85"/>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40" name="Line 86"/>
              <p:cNvSpPr>
                <a:spLocks noChangeShapeType="1"/>
              </p:cNvSpPr>
              <p:nvPr/>
            </p:nvSpPr>
            <p:spPr bwMode="auto">
              <a:xfrm>
                <a:off x="1978" y="3011"/>
                <a:ext cx="98"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95" name="Group 87"/>
            <p:cNvGrpSpPr/>
            <p:nvPr/>
          </p:nvGrpSpPr>
          <p:grpSpPr>
            <a:xfrm>
              <a:off x="3665" y="1461"/>
              <a:ext cx="308" cy="390"/>
              <a:chOff x="990" y="477"/>
              <a:chExt cx="308" cy="390"/>
            </a:xfrm>
          </p:grpSpPr>
          <p:sp>
            <p:nvSpPr>
              <p:cNvPr id="96342" name="Oval 88"/>
              <p:cNvSpPr>
                <a:spLocks noChangeArrowheads="1"/>
              </p:cNvSpPr>
              <p:nvPr/>
            </p:nvSpPr>
            <p:spPr bwMode="auto">
              <a:xfrm>
                <a:off x="1022"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43" name="Text Box 89"/>
              <p:cNvSpPr txBox="1">
                <a:spLocks noChangeArrowheads="1"/>
              </p:cNvSpPr>
              <p:nvPr/>
            </p:nvSpPr>
            <p:spPr bwMode="auto">
              <a:xfrm>
                <a:off x="990" y="477"/>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rPr>
                  <a:t>18</a:t>
                </a:r>
                <a:endParaRPr kumimoji="0" lang="en-US"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44" name="Line 90"/>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45" name="Line 91"/>
            <p:cNvSpPr>
              <a:spLocks noChangeShapeType="1"/>
            </p:cNvSpPr>
            <p:nvPr/>
          </p:nvSpPr>
          <p:spPr bwMode="auto">
            <a:xfrm>
              <a:off x="3812" y="1844"/>
              <a:ext cx="122"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8849" name="Group 92"/>
          <p:cNvGrpSpPr/>
          <p:nvPr/>
        </p:nvGrpSpPr>
        <p:grpSpPr>
          <a:xfrm>
            <a:off x="3111500" y="4170363"/>
            <a:ext cx="1646238" cy="2211387"/>
            <a:chOff x="3478" y="1461"/>
            <a:chExt cx="1037" cy="1393"/>
          </a:xfrm>
        </p:grpSpPr>
        <p:grpSp>
          <p:nvGrpSpPr>
            <p:cNvPr id="100364" name="Group 93"/>
            <p:cNvGrpSpPr/>
            <p:nvPr/>
          </p:nvGrpSpPr>
          <p:grpSpPr>
            <a:xfrm>
              <a:off x="3478" y="1798"/>
              <a:ext cx="228" cy="390"/>
              <a:chOff x="1022" y="477"/>
              <a:chExt cx="228" cy="390"/>
            </a:xfrm>
          </p:grpSpPr>
          <p:sp>
            <p:nvSpPr>
              <p:cNvPr id="96348" name="Oval 94"/>
              <p:cNvSpPr>
                <a:spLocks noChangeArrowheads="1"/>
              </p:cNvSpPr>
              <p:nvPr/>
            </p:nvSpPr>
            <p:spPr bwMode="auto">
              <a:xfrm>
                <a:off x="1022"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49" name="Text Box 95"/>
              <p:cNvSpPr txBox="1">
                <a:spLocks noChangeArrowheads="1"/>
              </p:cNvSpPr>
              <p:nvPr/>
            </p:nvSpPr>
            <p:spPr bwMode="auto">
              <a:xfrm>
                <a:off x="1038" y="47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65" name="Group 96"/>
            <p:cNvGrpSpPr/>
            <p:nvPr/>
          </p:nvGrpSpPr>
          <p:grpSpPr>
            <a:xfrm>
              <a:off x="3718" y="1805"/>
              <a:ext cx="797" cy="1049"/>
              <a:chOff x="1645" y="2643"/>
              <a:chExt cx="797" cy="1049"/>
            </a:xfrm>
          </p:grpSpPr>
          <p:grpSp>
            <p:nvGrpSpPr>
              <p:cNvPr id="100371" name="Group 97"/>
              <p:cNvGrpSpPr/>
              <p:nvPr/>
            </p:nvGrpSpPr>
            <p:grpSpPr>
              <a:xfrm>
                <a:off x="1645" y="2992"/>
                <a:ext cx="212" cy="378"/>
                <a:chOff x="1321" y="489"/>
                <a:chExt cx="201" cy="378"/>
              </a:xfrm>
            </p:grpSpPr>
            <p:sp>
              <p:nvSpPr>
                <p:cNvPr id="96352" name="Oval 98"/>
                <p:cNvSpPr>
                  <a:spLocks noChangeArrowheads="1"/>
                </p:cNvSpPr>
                <p:nvPr/>
              </p:nvSpPr>
              <p:spPr bwMode="auto">
                <a:xfrm>
                  <a:off x="1321"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53" name="Text Box 99"/>
                <p:cNvSpPr txBox="1">
                  <a:spLocks noChangeArrowheads="1"/>
                </p:cNvSpPr>
                <p:nvPr/>
              </p:nvSpPr>
              <p:spPr bwMode="auto">
                <a:xfrm>
                  <a:off x="1321" y="489"/>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5</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72" name="Group 100"/>
              <p:cNvGrpSpPr/>
              <p:nvPr/>
            </p:nvGrpSpPr>
            <p:grpSpPr>
              <a:xfrm>
                <a:off x="1854" y="2971"/>
                <a:ext cx="588" cy="721"/>
                <a:chOff x="1624" y="1453"/>
                <a:chExt cx="588" cy="721"/>
              </a:xfrm>
            </p:grpSpPr>
            <p:grpSp>
              <p:nvGrpSpPr>
                <p:cNvPr id="100378" name="Group 101"/>
                <p:cNvGrpSpPr/>
                <p:nvPr/>
              </p:nvGrpSpPr>
              <p:grpSpPr>
                <a:xfrm>
                  <a:off x="1624" y="1785"/>
                  <a:ext cx="212" cy="389"/>
                  <a:chOff x="1617" y="478"/>
                  <a:chExt cx="212" cy="389"/>
                </a:xfrm>
              </p:grpSpPr>
              <p:sp>
                <p:nvSpPr>
                  <p:cNvPr id="96356" name="Oval 102"/>
                  <p:cNvSpPr>
                    <a:spLocks noChangeArrowheads="1"/>
                  </p:cNvSpPr>
                  <p:nvPr/>
                </p:nvSpPr>
                <p:spPr bwMode="auto">
                  <a:xfrm>
                    <a:off x="1620"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57" name="Text Box 103"/>
                  <p:cNvSpPr txBox="1">
                    <a:spLocks noChangeArrowheads="1"/>
                  </p:cNvSpPr>
                  <p:nvPr/>
                </p:nvSpPr>
                <p:spPr bwMode="auto">
                  <a:xfrm>
                    <a:off x="1617" y="47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79" name="Group 104"/>
                <p:cNvGrpSpPr/>
                <p:nvPr/>
              </p:nvGrpSpPr>
              <p:grpSpPr>
                <a:xfrm>
                  <a:off x="1992" y="1786"/>
                  <a:ext cx="220" cy="388"/>
                  <a:chOff x="1919" y="479"/>
                  <a:chExt cx="220" cy="388"/>
                </a:xfrm>
              </p:grpSpPr>
              <p:sp>
                <p:nvSpPr>
                  <p:cNvPr id="96359" name="Oval 105"/>
                  <p:cNvSpPr>
                    <a:spLocks noChangeArrowheads="1"/>
                  </p:cNvSpPr>
                  <p:nvPr/>
                </p:nvSpPr>
                <p:spPr bwMode="auto">
                  <a:xfrm>
                    <a:off x="1919"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60" name="Text Box 106"/>
                  <p:cNvSpPr txBox="1">
                    <a:spLocks noChangeArrowheads="1"/>
                  </p:cNvSpPr>
                  <p:nvPr/>
                </p:nvSpPr>
                <p:spPr bwMode="auto">
                  <a:xfrm>
                    <a:off x="1927" y="47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80" name="Group 107"/>
                <p:cNvGrpSpPr/>
                <p:nvPr/>
              </p:nvGrpSpPr>
              <p:grpSpPr>
                <a:xfrm>
                  <a:off x="1816" y="1453"/>
                  <a:ext cx="172" cy="388"/>
                  <a:chOff x="1782" y="1597"/>
                  <a:chExt cx="172" cy="388"/>
                </a:xfrm>
              </p:grpSpPr>
              <p:sp>
                <p:nvSpPr>
                  <p:cNvPr id="96362" name="Oval 108"/>
                  <p:cNvSpPr>
                    <a:spLocks noChangeArrowheads="1"/>
                  </p:cNvSpPr>
                  <p:nvPr/>
                </p:nvSpPr>
                <p:spPr bwMode="auto">
                  <a:xfrm>
                    <a:off x="1782" y="1807"/>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63" name="Text Box 109"/>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64" name="Line 110"/>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65" name="Line 111"/>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73" name="Group 112"/>
              <p:cNvGrpSpPr/>
              <p:nvPr/>
            </p:nvGrpSpPr>
            <p:grpSpPr>
              <a:xfrm>
                <a:off x="1841" y="2643"/>
                <a:ext cx="176" cy="379"/>
                <a:chOff x="1321" y="488"/>
                <a:chExt cx="167" cy="379"/>
              </a:xfrm>
            </p:grpSpPr>
            <p:sp>
              <p:nvSpPr>
                <p:cNvPr id="96367" name="Oval 113"/>
                <p:cNvSpPr>
                  <a:spLocks noChangeArrowheads="1"/>
                </p:cNvSpPr>
                <p:nvPr/>
              </p:nvSpPr>
              <p:spPr bwMode="auto">
                <a:xfrm>
                  <a:off x="1321"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68" name="Text Box 114"/>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69" name="Line 115"/>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70" name="Line 116"/>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0366" name="Group 117"/>
            <p:cNvGrpSpPr/>
            <p:nvPr/>
          </p:nvGrpSpPr>
          <p:grpSpPr>
            <a:xfrm>
              <a:off x="3697" y="1461"/>
              <a:ext cx="180" cy="390"/>
              <a:chOff x="1022" y="477"/>
              <a:chExt cx="180" cy="390"/>
            </a:xfrm>
          </p:grpSpPr>
          <p:sp>
            <p:nvSpPr>
              <p:cNvPr id="96372" name="Oval 118"/>
              <p:cNvSpPr>
                <a:spLocks noChangeArrowheads="1"/>
              </p:cNvSpPr>
              <p:nvPr/>
            </p:nvSpPr>
            <p:spPr bwMode="auto">
              <a:xfrm>
                <a:off x="1022" y="689"/>
                <a:ext cx="167" cy="17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73" name="Text Box 119"/>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96374" name="Line 120"/>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375" name="Line 121"/>
            <p:cNvSpPr>
              <a:spLocks noChangeShapeType="1"/>
            </p:cNvSpPr>
            <p:nvPr/>
          </p:nvSpPr>
          <p:spPr bwMode="auto">
            <a:xfrm>
              <a:off x="3812" y="1844"/>
              <a:ext cx="122"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26842" name="AutoShape 122"/>
          <p:cNvSpPr>
            <a:spLocks noChangeArrowheads="1"/>
          </p:cNvSpPr>
          <p:nvPr/>
        </p:nvSpPr>
        <p:spPr bwMode="auto">
          <a:xfrm>
            <a:off x="2657475" y="3141663"/>
            <a:ext cx="533400" cy="304800"/>
          </a:xfrm>
          <a:prstGeom prst="rightArrow">
            <a:avLst>
              <a:gd name="adj1" fmla="val 50000"/>
              <a:gd name="adj2" fmla="val 43750"/>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926843" name="AutoShape 123"/>
          <p:cNvSpPr>
            <a:spLocks noChangeArrowheads="1"/>
          </p:cNvSpPr>
          <p:nvPr/>
        </p:nvSpPr>
        <p:spPr bwMode="auto">
          <a:xfrm>
            <a:off x="5248275" y="3065463"/>
            <a:ext cx="533400" cy="304800"/>
          </a:xfrm>
          <a:prstGeom prst="rightArrow">
            <a:avLst>
              <a:gd name="adj1" fmla="val 50000"/>
              <a:gd name="adj2" fmla="val 43750"/>
            </a:avLst>
          </a:prstGeom>
          <a:solidFill>
            <a:srgbClr val="7030A0"/>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96378" name="Rectangle 124"/>
          <p:cNvSpPr>
            <a:spLocks noChangeArrowheads="1"/>
          </p:cNvSpPr>
          <p:nvPr/>
        </p:nvSpPr>
        <p:spPr bwMode="auto">
          <a:xfrm>
            <a:off x="808038" y="214313"/>
            <a:ext cx="38973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哈夫曼树的构造过程</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26845" name="Rectangle 125"/>
          <p:cNvSpPr>
            <a:spLocks noChangeArrowheads="1"/>
          </p:cNvSpPr>
          <p:nvPr/>
        </p:nvSpPr>
        <p:spPr bwMode="auto">
          <a:xfrm>
            <a:off x="334963" y="2438400"/>
            <a:ext cx="8534400" cy="1387010"/>
          </a:xfrm>
          <a:prstGeom prst="roundRect">
            <a:avLst>
              <a:gd name="adj" fmla="val 7993"/>
            </a:avLst>
          </a:prstGeom>
          <a:solidFill>
            <a:srgbClr val="E2D9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FF3300"/>
                </a:solidFill>
                <a:effectLst/>
                <a:uLnTx/>
                <a:uFillTx/>
                <a:latin typeface="+mn-lt"/>
                <a:ea typeface="+mn-ea"/>
                <a:cs typeface="+mn-ea"/>
                <a:sym typeface="+mn-lt"/>
              </a:rPr>
              <a:t>操作要点：</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对权值的</a:t>
            </a:r>
            <a:r>
              <a:rPr kumimoji="0" lang="zh-CN" altLang="en-US" sz="3200" b="0" i="0" u="none" strike="noStrike" kern="1200" cap="none" spc="0" normalizeH="0" baseline="0" noProof="0" dirty="0">
                <a:ln>
                  <a:noFill/>
                </a:ln>
                <a:solidFill>
                  <a:srgbClr val="FF3300"/>
                </a:solidFill>
                <a:effectLst/>
                <a:uLnTx/>
                <a:uFillTx/>
                <a:latin typeface="+mn-lt"/>
                <a:ea typeface="+mn-ea"/>
                <a:cs typeface="+mn-ea"/>
                <a:sym typeface="+mn-lt"/>
              </a:rPr>
              <a:t>合并、删除与替换</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，总是合并当前值最小的两个</a:t>
            </a:r>
            <a:endPar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26846" name="Rectangle 126"/>
          <p:cNvSpPr>
            <a:spLocks noChangeArrowheads="1"/>
          </p:cNvSpPr>
          <p:nvPr/>
        </p:nvSpPr>
        <p:spPr bwMode="auto">
          <a:xfrm>
            <a:off x="334963" y="1125538"/>
            <a:ext cx="8534400" cy="646703"/>
          </a:xfrm>
          <a:prstGeom prst="roundRect">
            <a:avLst/>
          </a:prstGeom>
          <a:solidFill>
            <a:srgbClr val="E2D9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FF3300"/>
                </a:solidFill>
                <a:effectLst/>
                <a:uLnTx/>
                <a:uFillTx/>
                <a:latin typeface="+mn-lt"/>
                <a:ea typeface="+mn-ea"/>
                <a:cs typeface="+mn-ea"/>
                <a:sym typeface="+mn-lt"/>
              </a:rPr>
              <a:t>基本思想：</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使权大的结点靠近根</a:t>
            </a:r>
            <a:endPar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26842"/>
                                        </p:tgtEl>
                                        <p:attrNameLst>
                                          <p:attrName>style.visibility</p:attrName>
                                        </p:attrNameLst>
                                      </p:cBhvr>
                                      <p:to>
                                        <p:strVal val="visible"/>
                                      </p:to>
                                    </p:set>
                                    <p:animEffect transition="in" filter="blinds(horizontal)">
                                      <p:cBhvr>
                                        <p:cTn id="19" dur="500"/>
                                        <p:tgtEl>
                                          <p:spTgt spid="92684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26843"/>
                                        </p:tgtEl>
                                        <p:attrNameLst>
                                          <p:attrName>style.visibility</p:attrName>
                                        </p:attrNameLst>
                                      </p:cBhvr>
                                      <p:to>
                                        <p:strVal val="visible"/>
                                      </p:to>
                                    </p:set>
                                    <p:animEffect transition="in" filter="blinds(horizontal)">
                                      <p:cBhvr>
                                        <p:cTn id="30" dur="500"/>
                                        <p:tgtEl>
                                          <p:spTgt spid="9268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78849"/>
                                        </p:tgtEl>
                                        <p:attrNameLst>
                                          <p:attrName>style.visibility</p:attrName>
                                        </p:attrNameLst>
                                      </p:cBhvr>
                                      <p:to>
                                        <p:strVal val="visible"/>
                                      </p:to>
                                    </p:set>
                                    <p:anim calcmode="lin" valueType="num">
                                      <p:cBhvr additive="base">
                                        <p:cTn id="41" dur="500" fill="hold"/>
                                        <p:tgtEl>
                                          <p:spTgt spid="78849"/>
                                        </p:tgtEl>
                                        <p:attrNameLst>
                                          <p:attrName>ppt_x</p:attrName>
                                        </p:attrNameLst>
                                      </p:cBhvr>
                                      <p:tavLst>
                                        <p:tav tm="0">
                                          <p:val>
                                            <p:strVal val="0-#ppt_w/2"/>
                                          </p:val>
                                        </p:tav>
                                        <p:tav tm="100000">
                                          <p:val>
                                            <p:strVal val="#ppt_x"/>
                                          </p:val>
                                        </p:tav>
                                      </p:tavLst>
                                    </p:anim>
                                    <p:anim calcmode="lin" valueType="num">
                                      <p:cBhvr additive="base">
                                        <p:cTn id="42" dur="500" fill="hold"/>
                                        <p:tgtEl>
                                          <p:spTgt spid="7884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26846"/>
                                        </p:tgtEl>
                                        <p:attrNameLst>
                                          <p:attrName>style.visibility</p:attrName>
                                        </p:attrNameLst>
                                      </p:cBhvr>
                                      <p:to>
                                        <p:strVal val="visible"/>
                                      </p:to>
                                    </p:set>
                                    <p:anim calcmode="lin" valueType="num">
                                      <p:cBhvr additive="base">
                                        <p:cTn id="47" dur="500" fill="hold"/>
                                        <p:tgtEl>
                                          <p:spTgt spid="926846"/>
                                        </p:tgtEl>
                                        <p:attrNameLst>
                                          <p:attrName>ppt_x</p:attrName>
                                        </p:attrNameLst>
                                      </p:cBhvr>
                                      <p:tavLst>
                                        <p:tav tm="0">
                                          <p:val>
                                            <p:strVal val="#ppt_x"/>
                                          </p:val>
                                        </p:tav>
                                        <p:tav tm="100000">
                                          <p:val>
                                            <p:strVal val="#ppt_x"/>
                                          </p:val>
                                        </p:tav>
                                      </p:tavLst>
                                    </p:anim>
                                    <p:anim calcmode="lin" valueType="num">
                                      <p:cBhvr additive="base">
                                        <p:cTn id="48" dur="500" fill="hold"/>
                                        <p:tgtEl>
                                          <p:spTgt spid="92684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26846"/>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26845"/>
                                        </p:tgtEl>
                                        <p:attrNameLst>
                                          <p:attrName>style.visibility</p:attrName>
                                        </p:attrNameLst>
                                      </p:cBhvr>
                                      <p:to>
                                        <p:strVal val="visible"/>
                                      </p:to>
                                    </p:set>
                                    <p:anim calcmode="lin" valueType="num">
                                      <p:cBhvr additive="base">
                                        <p:cTn id="53" dur="500" fill="hold"/>
                                        <p:tgtEl>
                                          <p:spTgt spid="926845"/>
                                        </p:tgtEl>
                                        <p:attrNameLst>
                                          <p:attrName>ppt_x</p:attrName>
                                        </p:attrNameLst>
                                      </p:cBhvr>
                                      <p:tavLst>
                                        <p:tav tm="0">
                                          <p:val>
                                            <p:strVal val="#ppt_x"/>
                                          </p:val>
                                        </p:tav>
                                        <p:tav tm="100000">
                                          <p:val>
                                            <p:strVal val="#ppt_x"/>
                                          </p:val>
                                        </p:tav>
                                      </p:tavLst>
                                    </p:anim>
                                    <p:anim calcmode="lin" valueType="num">
                                      <p:cBhvr additive="base">
                                        <p:cTn id="54" dur="500" fill="hold"/>
                                        <p:tgtEl>
                                          <p:spTgt spid="926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842" grpId="0" animBg="1"/>
      <p:bldP spid="926843" grpId="0" animBg="1"/>
      <p:bldP spid="926845" grpId="0" bldLvl="0" animBg="1"/>
      <p:bldP spid="926846"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圆角矩形 3"/>
          <p:cNvSpPr/>
          <p:nvPr/>
        </p:nvSpPr>
        <p:spPr>
          <a:xfrm>
            <a:off x="2195513" y="3028950"/>
            <a:ext cx="6697662" cy="2763838"/>
          </a:xfrm>
          <a:prstGeom prst="roundRect">
            <a:avLst>
              <a:gd name="adj" fmla="val 3801"/>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97282" name="Rectangle 4"/>
          <p:cNvSpPr>
            <a:spLocks noChangeArrowheads="1"/>
          </p:cNvSpPr>
          <p:nvPr/>
        </p:nvSpPr>
        <p:spPr bwMode="auto">
          <a:xfrm>
            <a:off x="228600" y="1125538"/>
            <a:ext cx="8664575" cy="510185"/>
          </a:xfrm>
          <a:prstGeom prst="roundRect">
            <a:avLst/>
          </a:prstGeom>
          <a:solidFill>
            <a:srgbClr val="A78DC2"/>
          </a:solidFill>
          <a:ln w="9525">
            <a:solidFill>
              <a:srgbClr val="E2D9EB"/>
            </a:solid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基本思想：概率大的字符用短码，小的用长码，构造哈夫曼树</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283" name="Rectangle 5"/>
          <p:cNvSpPr>
            <a:spLocks noChangeArrowheads="1"/>
          </p:cNvSpPr>
          <p:nvPr/>
        </p:nvSpPr>
        <p:spPr bwMode="auto">
          <a:xfrm>
            <a:off x="793750" y="241300"/>
            <a:ext cx="45688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哈夫曼编码的构造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797702" name="Text Box 6"/>
          <p:cNvSpPr txBox="1">
            <a:spLocks noChangeArrowheads="1"/>
          </p:cNvSpPr>
          <p:nvPr/>
        </p:nvSpPr>
        <p:spPr bwMode="auto">
          <a:xfrm>
            <a:off x="241300" y="1708150"/>
            <a:ext cx="8664575" cy="1139713"/>
          </a:xfrm>
          <a:prstGeom prst="roundRect">
            <a:avLst>
              <a:gd name="adj" fmla="val 7212"/>
            </a:avLst>
          </a:prstGeom>
          <a:solidFill>
            <a:schemeClr val="bg2">
              <a:lumMod val="20000"/>
              <a:lumOff val="80000"/>
            </a:schemeClr>
          </a:solidFill>
          <a:ln w="28575">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Wingdings" panose="05000000000000000000" pitchFamily="2" charset="2"/>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例：某系统在通讯时，只出现</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S</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B</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五种字符，其出现频率依次为</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，试设计</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Huffman</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编码。 </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39"/>
          <p:cNvGrpSpPr/>
          <p:nvPr/>
        </p:nvGrpSpPr>
        <p:grpSpPr>
          <a:xfrm>
            <a:off x="3697288" y="3090863"/>
            <a:ext cx="3962400" cy="2743200"/>
            <a:chOff x="3096" y="1468"/>
            <a:chExt cx="2496" cy="1728"/>
          </a:xfrm>
        </p:grpSpPr>
        <p:sp>
          <p:nvSpPr>
            <p:cNvPr id="97286" name="Oval 7"/>
            <p:cNvSpPr>
              <a:spLocks noChangeArrowheads="1"/>
            </p:cNvSpPr>
            <p:nvPr/>
          </p:nvSpPr>
          <p:spPr bwMode="auto">
            <a:xfrm>
              <a:off x="4008" y="1468"/>
              <a:ext cx="288" cy="288"/>
            </a:xfrm>
            <a:prstGeom prst="ellipse">
              <a:avLst/>
            </a:prstGeom>
            <a:solidFill>
              <a:srgbClr val="F2ED2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14</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87" name="Oval 8"/>
            <p:cNvSpPr>
              <a:spLocks noChangeArrowheads="1"/>
            </p:cNvSpPr>
            <p:nvPr/>
          </p:nvSpPr>
          <p:spPr bwMode="auto">
            <a:xfrm>
              <a:off x="4584" y="1900"/>
              <a:ext cx="288" cy="288"/>
            </a:xfrm>
            <a:prstGeom prst="ellipse">
              <a:avLst/>
            </a:prstGeom>
            <a:solidFill>
              <a:srgbClr val="F2ED2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8</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88" name="Oval 9"/>
            <p:cNvSpPr>
              <a:spLocks noChangeArrowheads="1"/>
            </p:cNvSpPr>
            <p:nvPr/>
          </p:nvSpPr>
          <p:spPr bwMode="auto">
            <a:xfrm>
              <a:off x="4920" y="2236"/>
              <a:ext cx="288" cy="288"/>
            </a:xfrm>
            <a:prstGeom prst="ellipse">
              <a:avLst/>
            </a:prstGeom>
            <a:solidFill>
              <a:srgbClr val="F2ED2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89" name="Oval 10"/>
            <p:cNvSpPr>
              <a:spLocks noChangeArrowheads="1"/>
            </p:cNvSpPr>
            <p:nvPr/>
          </p:nvSpPr>
          <p:spPr bwMode="auto">
            <a:xfrm>
              <a:off x="3528" y="1948"/>
              <a:ext cx="288" cy="288"/>
            </a:xfrm>
            <a:prstGeom prst="ellipse">
              <a:avLst/>
            </a:prstGeom>
            <a:solidFill>
              <a:srgbClr val="F2ED2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6</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0" name="Oval 11"/>
            <p:cNvSpPr>
              <a:spLocks noChangeArrowheads="1"/>
            </p:cNvSpPr>
            <p:nvPr/>
          </p:nvSpPr>
          <p:spPr bwMode="auto">
            <a:xfrm>
              <a:off x="4296" y="2284"/>
              <a:ext cx="288" cy="288"/>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4</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291" name="Oval 12"/>
            <p:cNvSpPr>
              <a:spLocks noChangeArrowheads="1"/>
            </p:cNvSpPr>
            <p:nvPr/>
          </p:nvSpPr>
          <p:spPr bwMode="auto">
            <a:xfrm>
              <a:off x="4632" y="2620"/>
              <a:ext cx="288" cy="288"/>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2</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292" name="Oval 13"/>
            <p:cNvSpPr>
              <a:spLocks noChangeArrowheads="1"/>
            </p:cNvSpPr>
            <p:nvPr/>
          </p:nvSpPr>
          <p:spPr bwMode="auto">
            <a:xfrm>
              <a:off x="5208" y="2620"/>
              <a:ext cx="288" cy="288"/>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2</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293" name="Line 14"/>
            <p:cNvSpPr>
              <a:spLocks noChangeShapeType="1"/>
            </p:cNvSpPr>
            <p:nvPr/>
          </p:nvSpPr>
          <p:spPr bwMode="auto">
            <a:xfrm>
              <a:off x="4296" y="1708"/>
              <a:ext cx="336"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4" name="Line 15"/>
            <p:cNvSpPr>
              <a:spLocks noChangeShapeType="1"/>
            </p:cNvSpPr>
            <p:nvPr/>
          </p:nvSpPr>
          <p:spPr bwMode="auto">
            <a:xfrm flipH="1">
              <a:off x="4536" y="2188"/>
              <a:ext cx="96"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5" name="Line 16"/>
            <p:cNvSpPr>
              <a:spLocks noChangeShapeType="1"/>
            </p:cNvSpPr>
            <p:nvPr/>
          </p:nvSpPr>
          <p:spPr bwMode="auto">
            <a:xfrm flipH="1">
              <a:off x="4824" y="2476"/>
              <a:ext cx="144"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6" name="Line 17"/>
            <p:cNvSpPr>
              <a:spLocks noChangeShapeType="1"/>
            </p:cNvSpPr>
            <p:nvPr/>
          </p:nvSpPr>
          <p:spPr bwMode="auto">
            <a:xfrm>
              <a:off x="5160" y="2524"/>
              <a:ext cx="96"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7" name="Line 18"/>
            <p:cNvSpPr>
              <a:spLocks noChangeShapeType="1"/>
            </p:cNvSpPr>
            <p:nvPr/>
          </p:nvSpPr>
          <p:spPr bwMode="auto">
            <a:xfrm>
              <a:off x="4824" y="2140"/>
              <a:ext cx="144"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8" name="Text Box 19"/>
            <p:cNvSpPr txBox="1">
              <a:spLocks noChangeArrowheads="1"/>
            </p:cNvSpPr>
            <p:nvPr/>
          </p:nvSpPr>
          <p:spPr bwMode="auto">
            <a:xfrm>
              <a:off x="3480" y="170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299" name="Text Box 20"/>
            <p:cNvSpPr txBox="1">
              <a:spLocks noChangeArrowheads="1"/>
            </p:cNvSpPr>
            <p:nvPr/>
          </p:nvSpPr>
          <p:spPr bwMode="auto">
            <a:xfrm>
              <a:off x="4296" y="20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0" name="Text Box 21"/>
            <p:cNvSpPr txBox="1">
              <a:spLocks noChangeArrowheads="1"/>
            </p:cNvSpPr>
            <p:nvPr/>
          </p:nvSpPr>
          <p:spPr bwMode="auto">
            <a:xfrm>
              <a:off x="4680" y="23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1" name="Text Box 22"/>
            <p:cNvSpPr txBox="1">
              <a:spLocks noChangeArrowheads="1"/>
            </p:cNvSpPr>
            <p:nvPr/>
          </p:nvSpPr>
          <p:spPr bwMode="auto">
            <a:xfrm>
              <a:off x="4632" y="161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2" name="Text Box 23"/>
            <p:cNvSpPr txBox="1">
              <a:spLocks noChangeArrowheads="1"/>
            </p:cNvSpPr>
            <p:nvPr/>
          </p:nvSpPr>
          <p:spPr bwMode="auto">
            <a:xfrm>
              <a:off x="4968" y="19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3" name="Text Box 24"/>
            <p:cNvSpPr txBox="1">
              <a:spLocks noChangeArrowheads="1"/>
            </p:cNvSpPr>
            <p:nvPr/>
          </p:nvSpPr>
          <p:spPr bwMode="auto">
            <a:xfrm>
              <a:off x="5256" y="23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4" name="Line 25"/>
            <p:cNvSpPr>
              <a:spLocks noChangeShapeType="1"/>
            </p:cNvSpPr>
            <p:nvPr/>
          </p:nvSpPr>
          <p:spPr bwMode="auto">
            <a:xfrm flipH="1">
              <a:off x="3768" y="1708"/>
              <a:ext cx="288"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5" name="Oval 26"/>
            <p:cNvSpPr>
              <a:spLocks noChangeArrowheads="1"/>
            </p:cNvSpPr>
            <p:nvPr/>
          </p:nvSpPr>
          <p:spPr bwMode="auto">
            <a:xfrm>
              <a:off x="3144" y="2284"/>
              <a:ext cx="288" cy="288"/>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3</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306" name="Oval 27"/>
            <p:cNvSpPr>
              <a:spLocks noChangeArrowheads="1"/>
            </p:cNvSpPr>
            <p:nvPr/>
          </p:nvSpPr>
          <p:spPr bwMode="auto">
            <a:xfrm>
              <a:off x="3816" y="2284"/>
              <a:ext cx="288" cy="288"/>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3</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7307" name="Line 28"/>
            <p:cNvSpPr>
              <a:spLocks noChangeShapeType="1"/>
            </p:cNvSpPr>
            <p:nvPr/>
          </p:nvSpPr>
          <p:spPr bwMode="auto">
            <a:xfrm flipH="1">
              <a:off x="3336" y="2188"/>
              <a:ext cx="24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8" name="Line 29"/>
            <p:cNvSpPr>
              <a:spLocks noChangeShapeType="1"/>
            </p:cNvSpPr>
            <p:nvPr/>
          </p:nvSpPr>
          <p:spPr bwMode="auto">
            <a:xfrm>
              <a:off x="3768" y="2188"/>
              <a:ext cx="96"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09" name="Text Box 30"/>
            <p:cNvSpPr txBox="1">
              <a:spLocks noChangeArrowheads="1"/>
            </p:cNvSpPr>
            <p:nvPr/>
          </p:nvSpPr>
          <p:spPr bwMode="auto">
            <a:xfrm>
              <a:off x="3096" y="20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0" name="Text Box 31"/>
            <p:cNvSpPr txBox="1">
              <a:spLocks noChangeArrowheads="1"/>
            </p:cNvSpPr>
            <p:nvPr/>
          </p:nvSpPr>
          <p:spPr bwMode="auto">
            <a:xfrm>
              <a:off x="3864" y="20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1" name="Text Box 32"/>
            <p:cNvSpPr txBox="1">
              <a:spLocks noChangeArrowheads="1"/>
            </p:cNvSpPr>
            <p:nvPr/>
          </p:nvSpPr>
          <p:spPr bwMode="auto">
            <a:xfrm>
              <a:off x="3096" y="257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2" name="Text Box 33"/>
            <p:cNvSpPr txBox="1">
              <a:spLocks noChangeArrowheads="1"/>
            </p:cNvSpPr>
            <p:nvPr/>
          </p:nvSpPr>
          <p:spPr bwMode="auto">
            <a:xfrm>
              <a:off x="3720" y="257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B</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3" name="Text Box 34"/>
            <p:cNvSpPr txBox="1">
              <a:spLocks noChangeArrowheads="1"/>
            </p:cNvSpPr>
            <p:nvPr/>
          </p:nvSpPr>
          <p:spPr bwMode="auto">
            <a:xfrm>
              <a:off x="4104" y="252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4" name="Text Box 35"/>
            <p:cNvSpPr txBox="1">
              <a:spLocks noChangeArrowheads="1"/>
            </p:cNvSpPr>
            <p:nvPr/>
          </p:nvSpPr>
          <p:spPr bwMode="auto">
            <a:xfrm>
              <a:off x="4440" y="286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315" name="Text Box 36"/>
            <p:cNvSpPr txBox="1">
              <a:spLocks noChangeArrowheads="1"/>
            </p:cNvSpPr>
            <p:nvPr/>
          </p:nvSpPr>
          <p:spPr bwMode="auto">
            <a:xfrm>
              <a:off x="5064" y="29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S</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797734" name="Rectangle 38"/>
          <p:cNvSpPr>
            <a:spLocks noChangeArrowheads="1"/>
          </p:cNvSpPr>
          <p:nvPr/>
        </p:nvSpPr>
        <p:spPr bwMode="auto">
          <a:xfrm>
            <a:off x="266700" y="3222278"/>
            <a:ext cx="1727200" cy="2329557"/>
          </a:xfrm>
          <a:prstGeom prst="roundRect">
            <a:avLst>
              <a:gd name="adj" fmla="val 7255"/>
            </a:avLst>
          </a:prstGeom>
          <a:solidFill>
            <a:srgbClr val="E2D9EB"/>
          </a:solidFill>
          <a:ln>
            <a:noFill/>
          </a:ln>
        </p:spPr>
        <p:txBody>
          <a:bodyPr anchor="ct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ctr"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00</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ctr"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B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ctr"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10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ctr"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C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110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ctr"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S</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111</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3" name="Group 42"/>
          <p:cNvGrpSpPr/>
          <p:nvPr/>
        </p:nvGrpSpPr>
        <p:grpSpPr>
          <a:xfrm>
            <a:off x="2238375" y="5945188"/>
            <a:ext cx="2922588" cy="579437"/>
            <a:chOff x="1495" y="3505"/>
            <a:chExt cx="1841" cy="365"/>
          </a:xfrm>
        </p:grpSpPr>
        <p:sp>
          <p:nvSpPr>
            <p:cNvPr id="97318" name="Text Box 40"/>
            <p:cNvSpPr txBox="1">
              <a:spLocks noChangeArrowheads="1"/>
            </p:cNvSpPr>
            <p:nvPr/>
          </p:nvSpPr>
          <p:spPr bwMode="auto">
            <a:xfrm>
              <a:off x="2616" y="3505"/>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例</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5.2</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7319" name="AutoShape 41"/>
            <p:cNvSpPr>
              <a:spLocks noChangeArrowheads="1"/>
            </p:cNvSpPr>
            <p:nvPr/>
          </p:nvSpPr>
          <p:spPr bwMode="auto">
            <a:xfrm>
              <a:off x="1495" y="3566"/>
              <a:ext cx="1089" cy="227"/>
            </a:xfrm>
            <a:prstGeom prst="rightArrow">
              <a:avLst>
                <a:gd name="adj1" fmla="val 50000"/>
                <a:gd name="adj2" fmla="val 11989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7702"/>
                                        </p:tgtEl>
                                        <p:attrNameLst>
                                          <p:attrName>style.visibility</p:attrName>
                                        </p:attrNameLst>
                                      </p:cBhvr>
                                      <p:to>
                                        <p:strVal val="visible"/>
                                      </p:to>
                                    </p:set>
                                    <p:anim calcmode="lin" valueType="num">
                                      <p:cBhvr additive="base">
                                        <p:cTn id="7" dur="500" fill="hold"/>
                                        <p:tgtEl>
                                          <p:spTgt spid="797702"/>
                                        </p:tgtEl>
                                        <p:attrNameLst>
                                          <p:attrName>ppt_x</p:attrName>
                                        </p:attrNameLst>
                                      </p:cBhvr>
                                      <p:tavLst>
                                        <p:tav tm="0">
                                          <p:val>
                                            <p:strVal val="#ppt_x"/>
                                          </p:val>
                                        </p:tav>
                                        <p:tav tm="100000">
                                          <p:val>
                                            <p:strVal val="#ppt_x"/>
                                          </p:val>
                                        </p:tav>
                                      </p:tavLst>
                                    </p:anim>
                                    <p:anim calcmode="lin" valueType="num">
                                      <p:cBhvr additive="base">
                                        <p:cTn id="8" dur="500" fill="hold"/>
                                        <p:tgtEl>
                                          <p:spTgt spid="7977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6498"/>
                                        </p:tgtEl>
                                        <p:attrNameLst>
                                          <p:attrName>style.visibility</p:attrName>
                                        </p:attrNameLst>
                                      </p:cBhvr>
                                      <p:to>
                                        <p:strVal val="visible"/>
                                      </p:to>
                                    </p:set>
                                    <p:animEffect transition="in" filter="fade">
                                      <p:cBhvr>
                                        <p:cTn id="13" dur="1000"/>
                                        <p:tgtEl>
                                          <p:spTgt spid="106498"/>
                                        </p:tgtEl>
                                      </p:cBhvr>
                                    </p:animEffect>
                                    <p:anim calcmode="lin" valueType="num">
                                      <p:cBhvr>
                                        <p:cTn id="14" dur="1000" fill="hold"/>
                                        <p:tgtEl>
                                          <p:spTgt spid="106498"/>
                                        </p:tgtEl>
                                        <p:attrNameLst>
                                          <p:attrName>ppt_x</p:attrName>
                                        </p:attrNameLst>
                                      </p:cBhvr>
                                      <p:tavLst>
                                        <p:tav tm="0">
                                          <p:val>
                                            <p:strVal val="#ppt_x"/>
                                          </p:val>
                                        </p:tav>
                                        <p:tav tm="100000">
                                          <p:val>
                                            <p:strVal val="#ppt_x"/>
                                          </p:val>
                                        </p:tav>
                                      </p:tavLst>
                                    </p:anim>
                                    <p:anim calcmode="lin" valueType="num">
                                      <p:cBhvr>
                                        <p:cTn id="15" dur="1000" fill="hold"/>
                                        <p:tgtEl>
                                          <p:spTgt spid="10649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97734"/>
                                        </p:tgtEl>
                                        <p:attrNameLst>
                                          <p:attrName>style.visibility</p:attrName>
                                        </p:attrNameLst>
                                      </p:cBhvr>
                                      <p:to>
                                        <p:strVal val="visible"/>
                                      </p:to>
                                    </p:set>
                                    <p:anim calcmode="lin" valueType="num">
                                      <p:cBhvr additive="base">
                                        <p:cTn id="26" dur="500" fill="hold"/>
                                        <p:tgtEl>
                                          <p:spTgt spid="797734"/>
                                        </p:tgtEl>
                                        <p:attrNameLst>
                                          <p:attrName>ppt_x</p:attrName>
                                        </p:attrNameLst>
                                      </p:cBhvr>
                                      <p:tavLst>
                                        <p:tav tm="0">
                                          <p:val>
                                            <p:strVal val="#ppt_x"/>
                                          </p:val>
                                        </p:tav>
                                        <p:tav tm="100000">
                                          <p:val>
                                            <p:strVal val="#ppt_x"/>
                                          </p:val>
                                        </p:tav>
                                      </p:tavLst>
                                    </p:anim>
                                    <p:anim calcmode="lin" valueType="num">
                                      <p:cBhvr additive="base">
                                        <p:cTn id="27" dur="500" fill="hold"/>
                                        <p:tgtEl>
                                          <p:spTgt spid="79773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nimBg="1"/>
      <p:bldP spid="797702" grpId="0" bldLvl="0" animBg="1"/>
      <p:bldP spid="797734"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ChangeArrowheads="1"/>
          </p:cNvSpPr>
          <p:nvPr/>
        </p:nvSpPr>
        <p:spPr bwMode="auto">
          <a:xfrm>
            <a:off x="468313" y="1409786"/>
            <a:ext cx="8416925" cy="4675017"/>
          </a:xfrm>
          <a:prstGeom prst="roundRect">
            <a:avLst>
              <a:gd name="adj" fmla="val 2301"/>
            </a:avLst>
          </a:prstGeom>
          <a:solidFill>
            <a:schemeClr val="bg2">
              <a:lumMod val="20000"/>
              <a:lumOff val="80000"/>
            </a:schemeClr>
          </a:solidFill>
          <a:ln>
            <a:noFill/>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263525" marR="0" lvl="0" indent="-263525" algn="l" defTabSz="914400" rtl="0" eaLnBrk="1" fontAlgn="base" latinLnBrk="0" hangingPunct="1">
              <a:lnSpc>
                <a:spcPct val="125000"/>
              </a:lnSpc>
              <a:spcBef>
                <a:spcPct val="50000"/>
              </a:spcBef>
              <a:spcAft>
                <a:spcPts val="0"/>
              </a:spcAft>
              <a:buClr>
                <a:srgbClr val="FF3300"/>
              </a:buClr>
              <a:buSzTx/>
              <a:buFont typeface="Wingdings" panose="05000000000000000000" pitchFamily="2" charset="2"/>
              <a:buChar char="ü"/>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根据给定的</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个权值{</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w</a:t>
            </a:r>
            <a:r>
              <a:rPr kumimoji="0" lang="en-US" altLang="zh-CN" sz="26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,w</a:t>
            </a:r>
            <a:r>
              <a:rPr kumimoji="0" lang="en-US" altLang="zh-CN" sz="26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err="1">
                <a:ln>
                  <a:noFill/>
                </a:ln>
                <a:solidFill>
                  <a:schemeClr val="tx1"/>
                </a:solidFill>
                <a:effectLst/>
                <a:uLnTx/>
                <a:uFillTx/>
                <a:latin typeface="+mn-lt"/>
                <a:ea typeface="+mn-ea"/>
                <a:cs typeface="+mn-ea"/>
                <a:sym typeface="+mn-lt"/>
              </a:rPr>
              <a:t>w</a:t>
            </a:r>
            <a:r>
              <a:rPr kumimoji="0" lang="en-US" altLang="zh-CN" sz="2600" b="0" i="0" u="none" strike="noStrike" kern="1200" cap="none" spc="0" normalizeH="0" baseline="-25000" noProof="0" dirty="0" err="1">
                <a:ln>
                  <a:noFill/>
                </a:ln>
                <a:solidFill>
                  <a:schemeClr val="tx1"/>
                </a:solidFill>
                <a:effectLst/>
                <a:uLnTx/>
                <a:uFillTx/>
                <a:latin typeface="+mn-lt"/>
                <a:ea typeface="+mn-ea"/>
                <a:cs typeface="+mn-ea"/>
                <a:sym typeface="+mn-lt"/>
              </a:rPr>
              <a:t>n</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构造</a:t>
            </a:r>
            <a:r>
              <a:rPr kumimoji="0" lang="en-US" altLang="zh-CN" sz="2600" b="0" i="0" u="none" strike="noStrike" kern="1200" cap="none" spc="0" normalizeH="0" baseline="0" noProof="0" dirty="0">
                <a:ln>
                  <a:noFill/>
                </a:ln>
                <a:solidFill>
                  <a:srgbClr val="FF3300"/>
                </a:solidFill>
                <a:effectLst/>
                <a:uLnTx/>
                <a:uFillTx/>
                <a:latin typeface="+mn-lt"/>
                <a:ea typeface="+mn-ea"/>
                <a:cs typeface="+mn-ea"/>
                <a:sym typeface="+mn-lt"/>
              </a:rPr>
              <a:t>n</a:t>
            </a:r>
            <a:r>
              <a:rPr kumimoji="0" lang="zh-CN" altLang="zh-CN" sz="2600" b="0" i="0" u="none" strike="noStrike" kern="1200" cap="none" spc="0" normalizeH="0" baseline="0" noProof="0" dirty="0">
                <a:ln>
                  <a:noFill/>
                </a:ln>
                <a:solidFill>
                  <a:srgbClr val="FF3300"/>
                </a:solidFill>
                <a:effectLst/>
                <a:uLnTx/>
                <a:uFillTx/>
                <a:latin typeface="+mn-lt"/>
                <a:ea typeface="+mn-ea"/>
                <a:cs typeface="+mn-ea"/>
                <a:sym typeface="+mn-lt"/>
              </a:rPr>
              <a:t>棵只有根结点的二叉树</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263525" marR="0" lvl="0" indent="-263525" algn="l" defTabSz="914400" rtl="0" eaLnBrk="1" fontAlgn="base" latinLnBrk="0" hangingPunct="1">
              <a:lnSpc>
                <a:spcPct val="125000"/>
              </a:lnSpc>
              <a:spcBef>
                <a:spcPts val="50"/>
              </a:spcBef>
              <a:spcAft>
                <a:spcPts val="0"/>
              </a:spcAft>
              <a:buClr>
                <a:srgbClr val="FF3300"/>
              </a:buClr>
              <a:buSzTx/>
              <a:buFont typeface="Wingdings" panose="05000000000000000000" pitchFamily="2" charset="2"/>
              <a:buChar char="ü"/>
              <a:defRPr/>
            </a:pP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在森林中选取两棵根结点</a:t>
            </a:r>
            <a:r>
              <a:rPr kumimoji="0" lang="zh-CN" altLang="zh-CN" sz="2600" b="0" i="0" u="none" strike="noStrike" kern="1200" cap="none" spc="0" normalizeH="0" baseline="0" noProof="0" dirty="0">
                <a:ln>
                  <a:noFill/>
                </a:ln>
                <a:solidFill>
                  <a:srgbClr val="FF3300"/>
                </a:solidFill>
                <a:effectLst/>
                <a:uLnTx/>
                <a:uFillTx/>
                <a:latin typeface="+mn-lt"/>
                <a:ea typeface="+mn-ea"/>
                <a:cs typeface="+mn-ea"/>
                <a:sym typeface="+mn-lt"/>
              </a:rPr>
              <a:t>权值最小的树作左右子树</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，构造一棵新的二叉树，置新二叉树根结点权值为其左右子树根结点权值之和。</a:t>
            </a:r>
            <a:endPar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263525" marR="0" lvl="0" indent="-263525" algn="l" defTabSz="914400" rtl="0" eaLnBrk="1" fontAlgn="base" latinLnBrk="0" hangingPunct="1">
              <a:lnSpc>
                <a:spcPct val="125000"/>
              </a:lnSpc>
              <a:spcBef>
                <a:spcPts val="50"/>
              </a:spcBef>
              <a:spcAft>
                <a:spcPts val="0"/>
              </a:spcAft>
              <a:buClr>
                <a:srgbClr val="FF3300"/>
              </a:buClr>
              <a:buSzTx/>
              <a:buFont typeface="Wingdings" panose="05000000000000000000" pitchFamily="2" charset="2"/>
              <a:buChar char="ü"/>
              <a:defRPr/>
            </a:pP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在森林中</a:t>
            </a:r>
            <a:r>
              <a:rPr kumimoji="0" lang="zh-CN" altLang="zh-CN" sz="2600" b="0" i="0" u="none" strike="noStrike" kern="1200" cap="none" spc="0" normalizeH="0" baseline="0" noProof="0" dirty="0">
                <a:ln>
                  <a:noFill/>
                </a:ln>
                <a:solidFill>
                  <a:srgbClr val="FF3300"/>
                </a:solidFill>
                <a:effectLst/>
                <a:uLnTx/>
                <a:uFillTx/>
                <a:latin typeface="+mn-lt"/>
                <a:ea typeface="+mn-ea"/>
                <a:cs typeface="+mn-ea"/>
                <a:sym typeface="+mn-lt"/>
              </a:rPr>
              <a:t>删除这两棵树</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，同时将新得到的二叉树加入森林中。</a:t>
            </a:r>
            <a:endPar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263525" marR="0" lvl="0" indent="-263525" algn="l" defTabSz="914400" rtl="0" eaLnBrk="1" fontAlgn="base" latinLnBrk="0" hangingPunct="1">
              <a:lnSpc>
                <a:spcPct val="125000"/>
              </a:lnSpc>
              <a:spcBef>
                <a:spcPts val="50"/>
              </a:spcBef>
              <a:spcAft>
                <a:spcPct val="0"/>
              </a:spcAft>
              <a:buClr>
                <a:srgbClr val="FF3300"/>
              </a:buClr>
              <a:buSzTx/>
              <a:buFont typeface="Wingdings" panose="05000000000000000000" pitchFamily="2" charset="2"/>
              <a:buChar char="ü"/>
              <a:defRPr/>
            </a:pP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重复上述两步，</a:t>
            </a:r>
            <a:r>
              <a:rPr kumimoji="0" lang="zh-CN" altLang="zh-CN" sz="2600" b="0" i="0" u="none" strike="noStrike" kern="1200" cap="none" spc="0" normalizeH="0" baseline="0" noProof="0" dirty="0">
                <a:ln>
                  <a:noFill/>
                </a:ln>
                <a:solidFill>
                  <a:srgbClr val="FF3300"/>
                </a:solidFill>
                <a:effectLst/>
                <a:uLnTx/>
                <a:uFillTx/>
                <a:latin typeface="+mn-lt"/>
                <a:ea typeface="+mn-ea"/>
                <a:cs typeface="+mn-ea"/>
                <a:sym typeface="+mn-lt"/>
              </a:rPr>
              <a:t>直到只含一棵树为止</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，这棵树即</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哈夫</a:t>
            </a:r>
            <a:r>
              <a:rPr kumimoji="0" lang="zh-CN" altLang="zh-CN" sz="2600" b="0" i="0" u="none" strike="noStrike" kern="1200" cap="none" spc="0" normalizeH="0" baseline="0" noProof="0" dirty="0">
                <a:ln>
                  <a:noFill/>
                </a:ln>
                <a:solidFill>
                  <a:schemeClr val="tx1"/>
                </a:solidFill>
                <a:effectLst/>
                <a:uLnTx/>
                <a:uFillTx/>
                <a:latin typeface="+mn-lt"/>
                <a:ea typeface="+mn-ea"/>
                <a:cs typeface="+mn-ea"/>
                <a:sym typeface="+mn-lt"/>
              </a:rPr>
              <a:t>曼树。</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8307" name="Rectangle 3"/>
          <p:cNvSpPr>
            <a:spLocks noChangeArrowheads="1"/>
          </p:cNvSpPr>
          <p:nvPr/>
        </p:nvSpPr>
        <p:spPr bwMode="auto">
          <a:xfrm>
            <a:off x="900113" y="233363"/>
            <a:ext cx="38973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哈夫曼树的构造过程</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5154">
                                            <p:bg/>
                                          </p:spTgt>
                                        </p:tgtEl>
                                        <p:attrNameLst>
                                          <p:attrName>style.visibility</p:attrName>
                                        </p:attrNameLst>
                                      </p:cBhvr>
                                      <p:to>
                                        <p:strVal val="visible"/>
                                      </p:to>
                                    </p:set>
                                    <p:animEffect transition="in" filter="box(in)">
                                      <p:cBhvr>
                                        <p:cTn id="7" dur="500"/>
                                        <p:tgtEl>
                                          <p:spTgt spid="945154">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45154">
                                            <p:txEl>
                                              <p:pRg st="0" end="0"/>
                                            </p:txEl>
                                          </p:spTgt>
                                        </p:tgtEl>
                                        <p:attrNameLst>
                                          <p:attrName>style.visibility</p:attrName>
                                        </p:attrNameLst>
                                      </p:cBhvr>
                                      <p:to>
                                        <p:strVal val="visible"/>
                                      </p:to>
                                    </p:set>
                                    <p:animEffect transition="in" filter="box(in)">
                                      <p:cBhvr>
                                        <p:cTn id="12" dur="500"/>
                                        <p:tgtEl>
                                          <p:spTgt spid="9451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45154">
                                            <p:txEl>
                                              <p:pRg st="1" end="1"/>
                                            </p:txEl>
                                          </p:spTgt>
                                        </p:tgtEl>
                                        <p:attrNameLst>
                                          <p:attrName>style.visibility</p:attrName>
                                        </p:attrNameLst>
                                      </p:cBhvr>
                                      <p:to>
                                        <p:strVal val="visible"/>
                                      </p:to>
                                    </p:set>
                                    <p:animEffect transition="in" filter="box(in)">
                                      <p:cBhvr>
                                        <p:cTn id="17" dur="500"/>
                                        <p:tgtEl>
                                          <p:spTgt spid="9451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45154">
                                            <p:txEl>
                                              <p:pRg st="2" end="2"/>
                                            </p:txEl>
                                          </p:spTgt>
                                        </p:tgtEl>
                                        <p:attrNameLst>
                                          <p:attrName>style.visibility</p:attrName>
                                        </p:attrNameLst>
                                      </p:cBhvr>
                                      <p:to>
                                        <p:strVal val="visible"/>
                                      </p:to>
                                    </p:set>
                                    <p:animEffect transition="in" filter="box(in)">
                                      <p:cBhvr>
                                        <p:cTn id="22" dur="500"/>
                                        <p:tgtEl>
                                          <p:spTgt spid="94515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45154">
                                            <p:txEl>
                                              <p:pRg st="3" end="3"/>
                                            </p:txEl>
                                          </p:spTgt>
                                        </p:tgtEl>
                                        <p:attrNameLst>
                                          <p:attrName>style.visibility</p:attrName>
                                        </p:attrNameLst>
                                      </p:cBhvr>
                                      <p:to>
                                        <p:strVal val="visible"/>
                                      </p:to>
                                    </p:set>
                                    <p:animEffect transition="in" filter="box(in)">
                                      <p:cBhvr>
                                        <p:cTn id="27" dur="500"/>
                                        <p:tgtEl>
                                          <p:spTgt spid="9451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54" grpId="0" animBg="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3141663"/>
            <a:ext cx="9144000" cy="2951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946179" name="Text Box 3"/>
          <p:cNvSpPr txBox="1">
            <a:spLocks noChangeArrowheads="1"/>
          </p:cNvSpPr>
          <p:nvPr/>
        </p:nvSpPr>
        <p:spPr bwMode="auto">
          <a:xfrm>
            <a:off x="793750" y="3262313"/>
            <a:ext cx="3960813" cy="2553335"/>
          </a:xfrm>
          <a:prstGeom prst="rect">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struct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ts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int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weght</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ts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int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parent,lch,rch</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HuffmanTree</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9331" name="Rectangle 4"/>
          <p:cNvSpPr>
            <a:spLocks noChangeArrowheads="1"/>
          </p:cNvSpPr>
          <p:nvPr/>
        </p:nvSpPr>
        <p:spPr bwMode="auto">
          <a:xfrm>
            <a:off x="793750" y="201613"/>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哈夫曼树构造算法的实现（算法</a:t>
            </a:r>
            <a:r>
              <a:rPr kumimoji="0" lang="en-US" altLang="zh-CN"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5.10</a:t>
            </a: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46181" name="Rectangle 5"/>
          <p:cNvSpPr>
            <a:spLocks noChangeArrowheads="1"/>
          </p:cNvSpPr>
          <p:nvPr/>
        </p:nvSpPr>
        <p:spPr bwMode="auto">
          <a:xfrm>
            <a:off x="652463" y="1700213"/>
            <a:ext cx="6729413" cy="117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25000"/>
              </a:lnSpc>
              <a:spcBef>
                <a:spcPct val="20000"/>
              </a:spcBef>
              <a:spcAft>
                <a:spcPts val="0"/>
              </a:spcAft>
              <a:buClr>
                <a:srgbClr val="FF3300"/>
              </a:buClr>
              <a:buSzTx/>
              <a:buFont typeface="Wingdings" panose="05000000000000000000" pitchFamily="2" charset="2"/>
              <a:buChar char="ü"/>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采用顺序存储结构</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一维结构数组</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ts val="20"/>
              </a:spcBef>
              <a:spcAft>
                <a:spcPct val="0"/>
              </a:spcAft>
              <a:buClr>
                <a:srgbClr val="FF3300"/>
              </a:buClr>
              <a:buSzTx/>
              <a:buFont typeface="Wingdings" panose="05000000000000000000" pitchFamily="2" charset="2"/>
              <a:buChar char="ü"/>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结点类型定义</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6182" name="Text Box 6"/>
          <p:cNvSpPr txBox="1">
            <a:spLocks noChangeArrowheads="1"/>
          </p:cNvSpPr>
          <p:nvPr/>
        </p:nvSpPr>
        <p:spPr bwMode="auto">
          <a:xfrm>
            <a:off x="652463" y="1119505"/>
            <a:ext cx="809783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一棵有</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个叶子结点的</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Huffman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树有</a:t>
            </a:r>
            <a:r>
              <a:rPr kumimoji="0" lang="zh-CN" altLang="en-US" sz="3200" b="0" i="0" u="sng" strike="noStrike" kern="1200" cap="none" spc="0" normalizeH="0" baseline="0" noProof="0" dirty="0">
                <a:ln>
                  <a:noFill/>
                </a:ln>
                <a:solidFill>
                  <a:schemeClr val="accent2"/>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46183" name="Text Box 7"/>
          <p:cNvSpPr txBox="1">
            <a:spLocks noChangeArrowheads="1"/>
          </p:cNvSpPr>
          <p:nvPr/>
        </p:nvSpPr>
        <p:spPr bwMode="auto">
          <a:xfrm>
            <a:off x="6229350" y="1030288"/>
            <a:ext cx="995363" cy="583565"/>
          </a:xfrm>
          <a:prstGeom prst="rect">
            <a:avLst/>
          </a:prstGeom>
          <a:no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2n-1</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6182"/>
                                        </p:tgtEl>
                                        <p:attrNameLst>
                                          <p:attrName>style.visibility</p:attrName>
                                        </p:attrNameLst>
                                      </p:cBhvr>
                                      <p:to>
                                        <p:strVal val="visible"/>
                                      </p:to>
                                    </p:set>
                                    <p:anim calcmode="lin" valueType="num">
                                      <p:cBhvr additive="base">
                                        <p:cTn id="7" dur="500" fill="hold"/>
                                        <p:tgtEl>
                                          <p:spTgt spid="946182"/>
                                        </p:tgtEl>
                                        <p:attrNameLst>
                                          <p:attrName>ppt_x</p:attrName>
                                        </p:attrNameLst>
                                      </p:cBhvr>
                                      <p:tavLst>
                                        <p:tav tm="0">
                                          <p:val>
                                            <p:strVal val="#ppt_x"/>
                                          </p:val>
                                        </p:tav>
                                        <p:tav tm="100000">
                                          <p:val>
                                            <p:strVal val="#ppt_x"/>
                                          </p:val>
                                        </p:tav>
                                      </p:tavLst>
                                    </p:anim>
                                    <p:anim calcmode="lin" valueType="num">
                                      <p:cBhvr additive="base">
                                        <p:cTn id="8" dur="500" fill="hold"/>
                                        <p:tgtEl>
                                          <p:spTgt spid="9461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46183"/>
                                        </p:tgtEl>
                                        <p:attrNameLst>
                                          <p:attrName>style.visibility</p:attrName>
                                        </p:attrNameLst>
                                      </p:cBhvr>
                                      <p:to>
                                        <p:strVal val="visible"/>
                                      </p:to>
                                    </p:set>
                                    <p:animEffect transition="in" filter="box(in)">
                                      <p:cBhvr>
                                        <p:cTn id="13" dur="500"/>
                                        <p:tgtEl>
                                          <p:spTgt spid="94618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46181"/>
                                        </p:tgtEl>
                                        <p:attrNameLst>
                                          <p:attrName>style.visibility</p:attrName>
                                        </p:attrNameLst>
                                      </p:cBhvr>
                                      <p:to>
                                        <p:strVal val="visible"/>
                                      </p:to>
                                    </p:set>
                                    <p:anim calcmode="lin" valueType="num">
                                      <p:cBhvr additive="base">
                                        <p:cTn id="18" dur="500" fill="hold"/>
                                        <p:tgtEl>
                                          <p:spTgt spid="946181"/>
                                        </p:tgtEl>
                                        <p:attrNameLst>
                                          <p:attrName>ppt_x</p:attrName>
                                        </p:attrNameLst>
                                      </p:cBhvr>
                                      <p:tavLst>
                                        <p:tav tm="0">
                                          <p:val>
                                            <p:strVal val="#ppt_x"/>
                                          </p:val>
                                        </p:tav>
                                        <p:tav tm="100000">
                                          <p:val>
                                            <p:strVal val="#ppt_x"/>
                                          </p:val>
                                        </p:tav>
                                      </p:tavLst>
                                    </p:anim>
                                    <p:anim calcmode="lin" valueType="num">
                                      <p:cBhvr additive="base">
                                        <p:cTn id="19" dur="500" fill="hold"/>
                                        <p:tgtEl>
                                          <p:spTgt spid="94618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946179"/>
                                        </p:tgtEl>
                                        <p:attrNameLst>
                                          <p:attrName>style.visibility</p:attrName>
                                        </p:attrNameLst>
                                      </p:cBhvr>
                                      <p:to>
                                        <p:strVal val="visible"/>
                                      </p:to>
                                    </p:set>
                                    <p:animEffect transition="in" filter="box(in)">
                                      <p:cBhvr>
                                        <p:cTn id="30" dur="500"/>
                                        <p:tgtEl>
                                          <p:spTgt spid="94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46179" grpId="0"/>
      <p:bldP spid="946181" grpId="0"/>
      <p:bldP spid="946182" grpId="0"/>
      <p:bldP spid="946183"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1459865"/>
          </a:xfrm>
          <a:prstGeom prst="rect">
            <a:avLst/>
          </a:prstGeom>
          <a:noFill/>
        </p:spPr>
        <p:txBody>
          <a:bodyPr wrap="square" rtlCol="0" anchor="ctr" anchorCtr="0">
            <a:noAutofit/>
          </a:bodyPr>
          <a:p>
            <a:pPr lvl="0" algn="l">
              <a:spcAft>
                <a:spcPts val="0"/>
              </a:spcAft>
              <a:buNone/>
            </a:pPr>
            <a:r>
              <a:rPr lang="zh-CN" altLang="en-US" sz="2600" dirty="0">
                <a:latin typeface="仿宋_GB2312" panose="02010609030101010101" pitchFamily="49" charset="-122"/>
                <a:sym typeface="宋体" panose="02010600030101010101" pitchFamily="2" charset="-122"/>
              </a:rPr>
              <a:t>在有</a:t>
            </a:r>
            <a:r>
              <a:rPr lang="en-US" altLang="zh-CN" sz="2600" dirty="0">
                <a:latin typeface="仿宋_GB2312" panose="02010609030101010101" pitchFamily="49" charset="-122"/>
                <a:sym typeface="宋体" panose="02010600030101010101" pitchFamily="2" charset="-122"/>
              </a:rPr>
              <a:t>n</a:t>
            </a:r>
            <a:r>
              <a:rPr lang="zh-CN" altLang="en-US" sz="2600" dirty="0">
                <a:latin typeface="仿宋_GB2312" panose="02010609030101010101" pitchFamily="49" charset="-122"/>
                <a:sym typeface="宋体" panose="02010600030101010101" pitchFamily="2" charset="-122"/>
              </a:rPr>
              <a:t>个叶子结点的哈夫曼树中，非叶子结点的总数是（</a:t>
            </a:r>
            <a:r>
              <a:rPr lang="en-US" altLang="zh-CN" sz="2600" dirty="0">
                <a:latin typeface="仿宋_GB2312" panose="02010609030101010101" pitchFamily="49" charset="-122"/>
                <a:sym typeface="宋体" panose="02010600030101010101" pitchFamily="2" charset="-122"/>
              </a:rPr>
              <a:t>  </a:t>
            </a:r>
            <a:r>
              <a:rPr lang="zh-CN" altLang="en-US" sz="2600" dirty="0">
                <a:latin typeface="仿宋_GB2312" panose="02010609030101010101" pitchFamily="49" charset="-122"/>
                <a:sym typeface="宋体" panose="02010600030101010101" pitchFamily="2"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dirty="0">
                <a:latin typeface="仿宋_GB2312" panose="02010609030101010101" pitchFamily="49" charset="-122"/>
                <a:sym typeface="宋体" panose="02010600030101010101" pitchFamily="2" charset="-122"/>
              </a:rPr>
              <a:t>n-1</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dirty="0">
                <a:latin typeface="仿宋_GB2312" panose="02010609030101010101" pitchFamily="49" charset="-122"/>
                <a:sym typeface="宋体" panose="02010600030101010101" pitchFamily="2" charset="-122"/>
              </a:rPr>
              <a:t>n</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dirty="0">
                <a:latin typeface="仿宋_GB2312" panose="02010609030101010101" pitchFamily="49" charset="-122"/>
                <a:sym typeface="宋体" panose="02010600030101010101" pitchFamily="2" charset="-122"/>
              </a:rPr>
              <a:t>2n-1</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dirty="0">
                <a:latin typeface="仿宋_GB2312" panose="02010609030101010101" pitchFamily="49" charset="-122"/>
                <a:sym typeface="宋体" panose="02010600030101010101" pitchFamily="2" charset="-122"/>
              </a:rPr>
              <a:t>2n</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2C5F"/>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bwMode="auto">
          <a:xfrm>
            <a:off x="906562" y="3105150"/>
            <a:ext cx="7548563" cy="2606675"/>
          </a:xfrm>
          <a:prstGeom prst="roundRect">
            <a:avLst>
              <a:gd name="adj" fmla="val 4975"/>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00354" name="Rectangle 2"/>
          <p:cNvSpPr>
            <a:spLocks noChangeArrowheads="1"/>
          </p:cNvSpPr>
          <p:nvPr/>
        </p:nvSpPr>
        <p:spPr bwMode="auto">
          <a:xfrm>
            <a:off x="1438275" y="1163638"/>
            <a:ext cx="723741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25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初始化</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HT[1..2n-1]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lch</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rch</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=parent=0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0355"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104453" name="组合 12"/>
          <p:cNvGrpSpPr/>
          <p:nvPr/>
        </p:nvGrpSpPr>
        <p:grpSpPr>
          <a:xfrm>
            <a:off x="749300" y="1163638"/>
            <a:ext cx="579438" cy="627062"/>
            <a:chOff x="6242320" y="1105727"/>
            <a:chExt cx="579005" cy="626656"/>
          </a:xfrm>
        </p:grpSpPr>
        <p:sp>
          <p:nvSpPr>
            <p:cNvPr id="104475"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FF9900"/>
                  </a:solidFill>
                  <a:latin typeface="Impact" panose="020B0806030902050204" pitchFamily="34" charset="0"/>
                </a:rPr>
                <a:t>01</a:t>
              </a:r>
              <a:endParaRPr lang="zh-CN" altLang="en-US" sz="3200" dirty="0">
                <a:solidFill>
                  <a:srgbClr val="FF9900"/>
                </a:solidFill>
                <a:latin typeface="微软雅黑" panose="020B0503020204020204" pitchFamily="34" charset="-122"/>
              </a:endParaRPr>
            </a:p>
          </p:txBody>
        </p:sp>
        <p:sp>
          <p:nvSpPr>
            <p:cNvPr id="104476"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grpSp>
        <p:nvGrpSpPr>
          <p:cNvPr id="104455" name="组合 18"/>
          <p:cNvGrpSpPr/>
          <p:nvPr/>
        </p:nvGrpSpPr>
        <p:grpSpPr>
          <a:xfrm>
            <a:off x="736070" y="2186578"/>
            <a:ext cx="579438" cy="620713"/>
            <a:chOff x="6242320" y="3640739"/>
            <a:chExt cx="579005" cy="620494"/>
          </a:xfrm>
        </p:grpSpPr>
        <p:sp>
          <p:nvSpPr>
            <p:cNvPr id="104471" name="TextBox 6"/>
            <p:cNvSpPr txBox="1"/>
            <p:nvPr/>
          </p:nvSpPr>
          <p:spPr>
            <a:xfrm>
              <a:off x="6327224" y="3640739"/>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C00000"/>
                  </a:solidFill>
                  <a:latin typeface="Impact" panose="020B0806030902050204" pitchFamily="34" charset="0"/>
                </a:rPr>
                <a:t>02</a:t>
              </a:r>
              <a:endParaRPr lang="zh-CN" altLang="en-US" sz="3200" dirty="0">
                <a:solidFill>
                  <a:srgbClr val="C00000"/>
                </a:solidFill>
                <a:latin typeface="微软雅黑" panose="020B0503020204020204" pitchFamily="34" charset="-122"/>
              </a:endParaRPr>
            </a:p>
          </p:txBody>
        </p:sp>
        <p:sp>
          <p:nvSpPr>
            <p:cNvPr id="104472" name="文本框 24"/>
            <p:cNvSpPr txBox="1"/>
            <p:nvPr/>
          </p:nvSpPr>
          <p:spPr>
            <a:xfrm>
              <a:off x="6242320" y="404578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sp>
        <p:nvSpPr>
          <p:cNvPr id="23" name="Rectangle 2"/>
          <p:cNvSpPr>
            <a:spLocks noChangeArrowheads="1"/>
          </p:cNvSpPr>
          <p:nvPr/>
        </p:nvSpPr>
        <p:spPr bwMode="auto">
          <a:xfrm>
            <a:off x="1425045" y="2113553"/>
            <a:ext cx="72374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25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进行以下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次合并，依次产生</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HT[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=n+1..2n-1</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4" name="Rectangle 2"/>
          <p:cNvSpPr>
            <a:spLocks noChangeArrowheads="1"/>
          </p:cNvSpPr>
          <p:nvPr/>
        </p:nvSpPr>
        <p:spPr bwMode="auto">
          <a:xfrm>
            <a:off x="1979712" y="3124200"/>
            <a:ext cx="6538913"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60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在</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HT[1..i-1]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中选两个未被选过的</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weight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最小的两个结点</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HT[s1]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HT[s2]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从</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parent = 0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的结点中选</a:t>
            </a:r>
            <a:r>
              <a:rPr kumimoji="0" lang="en-US"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60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修改</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HT[s1]</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HT[s2]</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parent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值： </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parent=</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i</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60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置</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HT[</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].weight=HT[s1].weight + HT[s2].weight </a:t>
            </a:r>
            <a:r>
              <a:rPr lang="zh-CN" altLang="en-US" sz="2200" b="0" dirty="0">
                <a:latin typeface="+mn-lt"/>
                <a:ea typeface="+mn-ea"/>
                <a:cs typeface="+mn-ea"/>
                <a:sym typeface="+mn-lt"/>
              </a:rPr>
              <a:t>，</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lch</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=s1,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rch</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=s2</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cxnSp>
        <p:nvCxnSpPr>
          <p:cNvPr id="104459" name="直接连接符 2"/>
          <p:cNvCxnSpPr/>
          <p:nvPr/>
        </p:nvCxnSpPr>
        <p:spPr>
          <a:xfrm>
            <a:off x="1438275" y="1711325"/>
            <a:ext cx="6950075" cy="0"/>
          </a:xfrm>
          <a:prstGeom prst="line">
            <a:avLst/>
          </a:prstGeom>
          <a:ln w="9525" cap="flat" cmpd="sng">
            <a:solidFill>
              <a:srgbClr val="E2D9EB"/>
            </a:solidFill>
            <a:prstDash val="solid"/>
            <a:headEnd type="none" w="med" len="med"/>
            <a:tailEnd type="none" w="med" len="med"/>
          </a:ln>
        </p:spPr>
      </p:cxnSp>
      <p:cxnSp>
        <p:nvCxnSpPr>
          <p:cNvPr id="104461" name="直接连接符 28"/>
          <p:cNvCxnSpPr/>
          <p:nvPr/>
        </p:nvCxnSpPr>
        <p:spPr>
          <a:xfrm>
            <a:off x="1425045" y="2729503"/>
            <a:ext cx="6950075" cy="0"/>
          </a:xfrm>
          <a:prstGeom prst="line">
            <a:avLst/>
          </a:prstGeom>
          <a:ln w="9525" cap="flat" cmpd="sng">
            <a:solidFill>
              <a:srgbClr val="E2D9EB"/>
            </a:solidFill>
            <a:prstDash val="solid"/>
            <a:headEnd type="none" w="med" len="med"/>
            <a:tailEnd type="none" w="med" len="med"/>
          </a:ln>
        </p:spPr>
      </p:cxnSp>
      <p:grpSp>
        <p:nvGrpSpPr>
          <p:cNvPr id="104462" name="Group 32"/>
          <p:cNvGrpSpPr/>
          <p:nvPr/>
        </p:nvGrpSpPr>
        <p:grpSpPr>
          <a:xfrm>
            <a:off x="1235174" y="4167188"/>
            <a:ext cx="539750" cy="539750"/>
            <a:chOff x="6528170" y="3281715"/>
            <a:chExt cx="914400" cy="914400"/>
          </a:xfrm>
        </p:grpSpPr>
        <p:sp>
          <p:nvSpPr>
            <p:cNvPr id="51" name="Rounded Rectangle 8"/>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69"/>
            <p:cNvGrpSpPr/>
            <p:nvPr/>
          </p:nvGrpSpPr>
          <p:grpSpPr>
            <a:xfrm>
              <a:off x="6759757" y="3506346"/>
              <a:ext cx="464344" cy="465138"/>
              <a:chOff x="7287419" y="3505994"/>
              <a:chExt cx="464344" cy="465138"/>
            </a:xfrm>
            <a:solidFill>
              <a:srgbClr val="EEECE1"/>
            </a:solidFill>
          </p:grpSpPr>
          <p:sp>
            <p:nvSpPr>
              <p:cNvPr id="53"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54"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55"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56"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57"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58"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grpSp>
      </p:grpSp>
      <p:grpSp>
        <p:nvGrpSpPr>
          <p:cNvPr id="104463" name="Group 33"/>
          <p:cNvGrpSpPr/>
          <p:nvPr/>
        </p:nvGrpSpPr>
        <p:grpSpPr>
          <a:xfrm>
            <a:off x="1222474" y="5027613"/>
            <a:ext cx="539750" cy="539750"/>
            <a:chOff x="6528170" y="4684221"/>
            <a:chExt cx="914400" cy="914400"/>
          </a:xfrm>
        </p:grpSpPr>
        <p:sp>
          <p:nvSpPr>
            <p:cNvPr id="60" name="Rounded Rectangle 9"/>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76"/>
            <p:cNvGrpSpPr/>
            <p:nvPr/>
          </p:nvGrpSpPr>
          <p:grpSpPr>
            <a:xfrm>
              <a:off x="6748385" y="4909249"/>
              <a:ext cx="464344" cy="464344"/>
              <a:chOff x="7287419" y="2577307"/>
              <a:chExt cx="464344" cy="464344"/>
            </a:xfrm>
            <a:solidFill>
              <a:srgbClr val="EEECE1"/>
            </a:solidFill>
          </p:grpSpPr>
          <p:sp>
            <p:nvSpPr>
              <p:cNvPr id="62"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3"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4"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nvGrpSpPr>
          <p:cNvPr id="104464" name="Group 31"/>
          <p:cNvGrpSpPr/>
          <p:nvPr/>
        </p:nvGrpSpPr>
        <p:grpSpPr>
          <a:xfrm>
            <a:off x="1235174" y="3248025"/>
            <a:ext cx="539750" cy="539750"/>
            <a:chOff x="6528170" y="1885071"/>
            <a:chExt cx="914400" cy="914400"/>
          </a:xfrm>
        </p:grpSpPr>
        <p:sp>
          <p:nvSpPr>
            <p:cNvPr id="66" name="Rounded Rectangle 7"/>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7" name="Group 83"/>
            <p:cNvGrpSpPr/>
            <p:nvPr/>
          </p:nvGrpSpPr>
          <p:grpSpPr>
            <a:xfrm>
              <a:off x="6758963" y="2110099"/>
              <a:ext cx="465138" cy="464344"/>
              <a:chOff x="2581275" y="2582069"/>
              <a:chExt cx="465138" cy="464344"/>
            </a:xfrm>
            <a:solidFill>
              <a:srgbClr val="EEECE1"/>
            </a:solidFill>
          </p:grpSpPr>
          <p:sp>
            <p:nvSpPr>
              <p:cNvPr id="68"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69"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cxnSp>
        <p:nvCxnSpPr>
          <p:cNvPr id="2" name="直接连接符 1"/>
          <p:cNvCxnSpPr/>
          <p:nvPr/>
        </p:nvCxnSpPr>
        <p:spPr bwMode="auto">
          <a:xfrm>
            <a:off x="33096" y="1775497"/>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01378" name="Text Box 4"/>
          <p:cNvSpPr txBox="1">
            <a:spLocks noChangeArrowheads="1"/>
          </p:cNvSpPr>
          <p:nvPr/>
        </p:nvSpPr>
        <p:spPr bwMode="auto">
          <a:xfrm>
            <a:off x="368300" y="1281113"/>
            <a:ext cx="4695825" cy="742935"/>
          </a:xfrm>
          <a:prstGeom prst="roundRect">
            <a:avLst>
              <a:gd name="adj" fmla="val 12699"/>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例:设</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n=4,  w={70,50,20,40}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试设计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huffman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code (m=2*4-1=7)</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99332" name="表格 99331"/>
          <p:cNvGraphicFramePr/>
          <p:nvPr>
            <p:custDataLst>
              <p:tags r:id="rId1"/>
            </p:custDataLst>
          </p:nvPr>
        </p:nvGraphicFramePr>
        <p:xfrm>
          <a:off x="439738" y="3197225"/>
          <a:ext cx="4040186" cy="3395664"/>
        </p:xfrm>
        <a:graphic>
          <a:graphicData uri="http://schemas.openxmlformats.org/drawingml/2006/table">
            <a:tbl>
              <a:tblPr/>
              <a:tblGrid>
                <a:gridCol w="526992"/>
                <a:gridCol w="936521"/>
                <a:gridCol w="902970"/>
                <a:gridCol w="765308"/>
                <a:gridCol w="908395"/>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40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99388" name="表格 99387"/>
          <p:cNvGraphicFramePr/>
          <p:nvPr/>
        </p:nvGraphicFramePr>
        <p:xfrm>
          <a:off x="4635500" y="3201988"/>
          <a:ext cx="4040188" cy="3395664"/>
        </p:xfrm>
        <a:graphic>
          <a:graphicData uri="http://schemas.openxmlformats.org/drawingml/2006/table">
            <a:tbl>
              <a:tblPr/>
              <a:tblGrid>
                <a:gridCol w="527050"/>
                <a:gridCol w="936625"/>
                <a:gridCol w="903288"/>
                <a:gridCol w="765175"/>
                <a:gridCol w="908050"/>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3300"/>
                          </a:solidFill>
                          <a:latin typeface="+mn-lt"/>
                          <a:ea typeface="+mn-ea"/>
                          <a:cs typeface="+mn-ea"/>
                          <a:sym typeface="+mn-lt"/>
                        </a:rPr>
                        <a:t>7</a:t>
                      </a:r>
                      <a:endParaRPr lang="en-US" altLang="zh-CN" sz="2000" b="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3300"/>
                          </a:solidFill>
                          <a:latin typeface="+mn-lt"/>
                          <a:ea typeface="+mn-ea"/>
                          <a:cs typeface="+mn-ea"/>
                          <a:sym typeface="+mn-lt"/>
                        </a:rPr>
                        <a:t>6</a:t>
                      </a:r>
                      <a:endParaRPr lang="en-US" altLang="zh-CN" sz="2000" b="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3300"/>
                          </a:solidFill>
                          <a:latin typeface="+mn-lt"/>
                          <a:ea typeface="+mn-ea"/>
                          <a:cs typeface="+mn-ea"/>
                          <a:sym typeface="+mn-lt"/>
                        </a:rPr>
                        <a:t>5</a:t>
                      </a:r>
                      <a:endParaRPr lang="en-US" altLang="zh-CN" sz="2000" b="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40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5</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60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6</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3</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4</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110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7</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2</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5</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180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6</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05588" name="Group 117"/>
          <p:cNvGrpSpPr/>
          <p:nvPr/>
        </p:nvGrpSpPr>
        <p:grpSpPr>
          <a:xfrm>
            <a:off x="6003925" y="716280"/>
            <a:ext cx="2173288" cy="2211388"/>
            <a:chOff x="3439" y="1461"/>
            <a:chExt cx="1094" cy="1393"/>
          </a:xfrm>
        </p:grpSpPr>
        <p:grpSp>
          <p:nvGrpSpPr>
            <p:cNvPr id="105591" name="Group 118"/>
            <p:cNvGrpSpPr/>
            <p:nvPr/>
          </p:nvGrpSpPr>
          <p:grpSpPr>
            <a:xfrm>
              <a:off x="3439" y="1755"/>
              <a:ext cx="248" cy="433"/>
              <a:chOff x="983" y="434"/>
              <a:chExt cx="248" cy="433"/>
            </a:xfrm>
          </p:grpSpPr>
          <p:sp>
            <p:nvSpPr>
              <p:cNvPr id="101493" name="Oval 119"/>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494" name="Text Box 120"/>
              <p:cNvSpPr txBox="1">
                <a:spLocks noChangeArrowheads="1"/>
              </p:cNvSpPr>
              <p:nvPr/>
            </p:nvSpPr>
            <p:spPr bwMode="auto">
              <a:xfrm>
                <a:off x="983" y="434"/>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70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592" name="Group 121"/>
            <p:cNvGrpSpPr/>
            <p:nvPr/>
          </p:nvGrpSpPr>
          <p:grpSpPr>
            <a:xfrm>
              <a:off x="3698" y="1805"/>
              <a:ext cx="835" cy="1049"/>
              <a:chOff x="1625" y="2643"/>
              <a:chExt cx="835" cy="1049"/>
            </a:xfrm>
          </p:grpSpPr>
          <p:grpSp>
            <p:nvGrpSpPr>
              <p:cNvPr id="105598" name="Group 122"/>
              <p:cNvGrpSpPr/>
              <p:nvPr/>
            </p:nvGrpSpPr>
            <p:grpSpPr>
              <a:xfrm>
                <a:off x="1625" y="2929"/>
                <a:ext cx="248" cy="441"/>
                <a:chOff x="1300" y="426"/>
                <a:chExt cx="234" cy="441"/>
              </a:xfrm>
            </p:grpSpPr>
            <p:sp>
              <p:nvSpPr>
                <p:cNvPr id="101497" name="Oval 123"/>
                <p:cNvSpPr>
                  <a:spLocks noChangeArrowheads="1"/>
                </p:cNvSpPr>
                <p:nvPr/>
              </p:nvSpPr>
              <p:spPr bwMode="auto">
                <a:xfrm>
                  <a:off x="1321" y="689"/>
                  <a:ext cx="166"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498" name="Text Box 124"/>
                <p:cNvSpPr txBox="1">
                  <a:spLocks noChangeArrowheads="1"/>
                </p:cNvSpPr>
                <p:nvPr/>
              </p:nvSpPr>
              <p:spPr bwMode="auto">
                <a:xfrm>
                  <a:off x="1300" y="42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50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599" name="Group 125"/>
              <p:cNvGrpSpPr/>
              <p:nvPr/>
            </p:nvGrpSpPr>
            <p:grpSpPr>
              <a:xfrm>
                <a:off x="1836" y="2971"/>
                <a:ext cx="624" cy="721"/>
                <a:chOff x="1606" y="1453"/>
                <a:chExt cx="624" cy="721"/>
              </a:xfrm>
            </p:grpSpPr>
            <p:grpSp>
              <p:nvGrpSpPr>
                <p:cNvPr id="105605" name="Group 126"/>
                <p:cNvGrpSpPr/>
                <p:nvPr/>
              </p:nvGrpSpPr>
              <p:grpSpPr>
                <a:xfrm>
                  <a:off x="1606" y="1729"/>
                  <a:ext cx="248" cy="445"/>
                  <a:chOff x="1599" y="422"/>
                  <a:chExt cx="248" cy="445"/>
                </a:xfrm>
              </p:grpSpPr>
              <p:sp>
                <p:nvSpPr>
                  <p:cNvPr id="101501" name="Oval 127"/>
                  <p:cNvSpPr>
                    <a:spLocks noChangeArrowheads="1"/>
                  </p:cNvSpPr>
                  <p:nvPr/>
                </p:nvSpPr>
                <p:spPr bwMode="auto">
                  <a:xfrm>
                    <a:off x="1620"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02" name="Text Box 128"/>
                  <p:cNvSpPr txBox="1">
                    <a:spLocks noChangeArrowheads="1"/>
                  </p:cNvSpPr>
                  <p:nvPr/>
                </p:nvSpPr>
                <p:spPr bwMode="auto">
                  <a:xfrm>
                    <a:off x="159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606" name="Group 129"/>
                <p:cNvGrpSpPr/>
                <p:nvPr/>
              </p:nvGrpSpPr>
              <p:grpSpPr>
                <a:xfrm>
                  <a:off x="1982" y="1729"/>
                  <a:ext cx="248" cy="445"/>
                  <a:chOff x="1909" y="422"/>
                  <a:chExt cx="248" cy="445"/>
                </a:xfrm>
              </p:grpSpPr>
              <p:sp>
                <p:nvSpPr>
                  <p:cNvPr id="101504" name="Oval 130"/>
                  <p:cNvSpPr>
                    <a:spLocks noChangeArrowheads="1"/>
                  </p:cNvSpPr>
                  <p:nvPr/>
                </p:nvSpPr>
                <p:spPr bwMode="auto">
                  <a:xfrm>
                    <a:off x="1920" y="689"/>
                    <a:ext cx="165"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01505" name="Text Box 131"/>
                  <p:cNvSpPr txBox="1">
                    <a:spLocks noChangeArrowheads="1"/>
                  </p:cNvSpPr>
                  <p:nvPr/>
                </p:nvSpPr>
                <p:spPr bwMode="auto">
                  <a:xfrm>
                    <a:off x="190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40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607" name="Group 132"/>
                <p:cNvGrpSpPr/>
                <p:nvPr/>
              </p:nvGrpSpPr>
              <p:grpSpPr>
                <a:xfrm>
                  <a:off x="1816" y="1453"/>
                  <a:ext cx="172" cy="388"/>
                  <a:chOff x="1782" y="1597"/>
                  <a:chExt cx="172" cy="388"/>
                </a:xfrm>
              </p:grpSpPr>
              <p:sp>
                <p:nvSpPr>
                  <p:cNvPr id="101507" name="Oval 133"/>
                  <p:cNvSpPr>
                    <a:spLocks noChangeArrowheads="1"/>
                  </p:cNvSpPr>
                  <p:nvPr/>
                </p:nvSpPr>
                <p:spPr bwMode="auto">
                  <a:xfrm>
                    <a:off x="1782" y="1807"/>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08" name="Text Box 13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09" name="Line 1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10" name="Line 1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5600" name="Group 137"/>
              <p:cNvGrpSpPr/>
              <p:nvPr/>
            </p:nvGrpSpPr>
            <p:grpSpPr>
              <a:xfrm>
                <a:off x="1841" y="2643"/>
                <a:ext cx="176" cy="379"/>
                <a:chOff x="1321" y="488"/>
                <a:chExt cx="167" cy="379"/>
              </a:xfrm>
            </p:grpSpPr>
            <p:sp>
              <p:nvSpPr>
                <p:cNvPr id="101512" name="Oval 138"/>
                <p:cNvSpPr>
                  <a:spLocks noChangeArrowheads="1"/>
                </p:cNvSpPr>
                <p:nvPr/>
              </p:nvSpPr>
              <p:spPr bwMode="auto">
                <a:xfrm>
                  <a:off x="1321" y="689"/>
                  <a:ext cx="168"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13" name="Text Box 139"/>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14" name="Line 14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15" name="Line 14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5593" name="Group 142"/>
            <p:cNvGrpSpPr/>
            <p:nvPr/>
          </p:nvGrpSpPr>
          <p:grpSpPr>
            <a:xfrm>
              <a:off x="3697" y="1461"/>
              <a:ext cx="180" cy="390"/>
              <a:chOff x="1022" y="477"/>
              <a:chExt cx="180" cy="390"/>
            </a:xfrm>
          </p:grpSpPr>
          <p:sp>
            <p:nvSpPr>
              <p:cNvPr id="101517" name="Oval 143"/>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18" name="Text Box 144"/>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19" name="Line 145"/>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20" name="Line 146"/>
            <p:cNvSpPr>
              <a:spLocks noChangeShapeType="1"/>
            </p:cNvSpPr>
            <p:nvPr/>
          </p:nvSpPr>
          <p:spPr bwMode="auto">
            <a:xfrm>
              <a:off x="3812" y="1844"/>
              <a:ext cx="121"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52467" name="AutoShape 147"/>
          <p:cNvSpPr>
            <a:spLocks noChangeArrowheads="1"/>
          </p:cNvSpPr>
          <p:nvPr/>
        </p:nvSpPr>
        <p:spPr bwMode="auto">
          <a:xfrm>
            <a:off x="3797300" y="2781300"/>
            <a:ext cx="1584325" cy="279400"/>
          </a:xfrm>
          <a:prstGeom prst="curvedDownArrow">
            <a:avLst>
              <a:gd name="adj1" fmla="val 48802"/>
              <a:gd name="adj2" fmla="val 97604"/>
              <a:gd name="adj3" fmla="val 33324"/>
            </a:avLst>
          </a:prstGeom>
          <a:solidFill>
            <a:schemeClr val="accent1">
              <a:lumMod val="60000"/>
              <a:lumOff val="40000"/>
            </a:schemeClr>
          </a:solidFill>
          <a:ln w="9525">
            <a:solidFill>
              <a:schemeClr val="accent1">
                <a:lumMod val="60000"/>
                <a:lumOff val="40000"/>
              </a:schemeClr>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67"/>
                                        </p:tgtEl>
                                        <p:attrNameLst>
                                          <p:attrName>style.visibility</p:attrName>
                                        </p:attrNameLst>
                                      </p:cBhvr>
                                      <p:to>
                                        <p:strVal val="visible"/>
                                      </p:to>
                                    </p:set>
                                    <p:anim calcmode="lin" valueType="num">
                                      <p:cBhvr additive="base">
                                        <p:cTn id="13" dur="500" fill="hold"/>
                                        <p:tgtEl>
                                          <p:spTgt spid="952467"/>
                                        </p:tgtEl>
                                        <p:attrNameLst>
                                          <p:attrName>ppt_x</p:attrName>
                                        </p:attrNameLst>
                                      </p:cBhvr>
                                      <p:tavLst>
                                        <p:tav tm="0">
                                          <p:val>
                                            <p:strVal val="#ppt_x"/>
                                          </p:val>
                                        </p:tav>
                                        <p:tav tm="100000">
                                          <p:val>
                                            <p:strVal val="#ppt_x"/>
                                          </p:val>
                                        </p:tav>
                                      </p:tavLst>
                                    </p:anim>
                                    <p:anim calcmode="lin" valueType="num">
                                      <p:cBhvr additive="base">
                                        <p:cTn id="14" dur="500" fill="hold"/>
                                        <p:tgtEl>
                                          <p:spTgt spid="9524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99388"/>
                                        </p:tgtEl>
                                        <p:attrNameLst>
                                          <p:attrName>style.visibility</p:attrName>
                                        </p:attrNameLst>
                                      </p:cBhvr>
                                      <p:to>
                                        <p:strVal val="visible"/>
                                      </p:to>
                                    </p:set>
                                    <p:animEffect transition="in" filter="box(in)">
                                      <p:cBhvr>
                                        <p:cTn id="19" dur="500"/>
                                        <p:tgtEl>
                                          <p:spTgt spid="9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a:ea typeface="仿宋_GB2312" panose="02010609030101010101" pitchFamily="49" charset="-122"/>
              <a:cs typeface="+mn-cs"/>
            </a:endParaRPr>
          </a:p>
        </p:txBody>
      </p:sp>
      <p:sp>
        <p:nvSpPr>
          <p:cNvPr id="101378" name="Text Box 4"/>
          <p:cNvSpPr txBox="1">
            <a:spLocks noChangeArrowheads="1"/>
          </p:cNvSpPr>
          <p:nvPr/>
        </p:nvSpPr>
        <p:spPr bwMode="auto">
          <a:xfrm>
            <a:off x="368300" y="1281113"/>
            <a:ext cx="4695825" cy="742935"/>
          </a:xfrm>
          <a:prstGeom prst="roundRect">
            <a:avLst>
              <a:gd name="adj" fmla="val 12699"/>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例:设</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n=4,  w={70,50,20,40}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试设计 </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a:ea typeface="微软雅黑" panose="020B0503020204020204" pitchFamily="34" charset="-122"/>
                <a:cs typeface="+mn-ea"/>
                <a:sym typeface="+mn-lt"/>
              </a:rPr>
              <a:t>huffman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 code (m=2*4-1=7)</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aphicFrame>
        <p:nvGraphicFramePr>
          <p:cNvPr id="99332" name="表格 99331"/>
          <p:cNvGraphicFramePr/>
          <p:nvPr/>
        </p:nvGraphicFramePr>
        <p:xfrm>
          <a:off x="439738" y="3197225"/>
          <a:ext cx="4040186" cy="3395664"/>
        </p:xfrm>
        <a:graphic>
          <a:graphicData uri="http://schemas.openxmlformats.org/drawingml/2006/table">
            <a:tbl>
              <a:tblPr/>
              <a:tblGrid>
                <a:gridCol w="526992"/>
                <a:gridCol w="936521"/>
                <a:gridCol w="903188"/>
                <a:gridCol w="765090"/>
                <a:gridCol w="908395"/>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40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99388" name="表格 99387"/>
          <p:cNvGraphicFramePr/>
          <p:nvPr>
            <p:custDataLst>
              <p:tags r:id="rId1"/>
            </p:custDataLst>
          </p:nvPr>
        </p:nvGraphicFramePr>
        <p:xfrm>
          <a:off x="4635500" y="3201988"/>
          <a:ext cx="4040188" cy="3395709"/>
        </p:xfrm>
        <a:graphic>
          <a:graphicData uri="http://schemas.openxmlformats.org/drawingml/2006/table">
            <a:tbl>
              <a:tblPr/>
              <a:tblGrid>
                <a:gridCol w="527050"/>
                <a:gridCol w="936625"/>
                <a:gridCol w="903288"/>
                <a:gridCol w="765175"/>
                <a:gridCol w="908050"/>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accent1">
                              <a:lumMod val="75000"/>
                            </a:schemeClr>
                          </a:solidFill>
                          <a:latin typeface="+mn-lt"/>
                          <a:ea typeface="+mn-ea"/>
                          <a:cs typeface="+mn-ea"/>
                          <a:sym typeface="+mn-lt"/>
                        </a:rPr>
                        <a:t>0</a:t>
                      </a:r>
                      <a:endParaRPr lang="en-US" altLang="zh-CN" sz="2000" b="0" dirty="0">
                        <a:solidFill>
                          <a:schemeClr val="accent1">
                            <a:lumMod val="75000"/>
                          </a:schemeClr>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accent1">
                              <a:lumMod val="75000"/>
                            </a:schemeClr>
                          </a:solidFill>
                          <a:latin typeface="+mn-lt"/>
                          <a:ea typeface="+mn-ea"/>
                          <a:cs typeface="+mn-ea"/>
                          <a:sym typeface="+mn-lt"/>
                        </a:rPr>
                        <a:t>0</a:t>
                      </a:r>
                      <a:endParaRPr lang="en-US" altLang="zh-CN" sz="2000" b="0" dirty="0">
                        <a:solidFill>
                          <a:schemeClr val="accent1">
                            <a:lumMod val="75000"/>
                          </a:schemeClr>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7030A0"/>
                          </a:solidFill>
                          <a:highlight>
                            <a:srgbClr val="FFFF00"/>
                          </a:highlight>
                          <a:latin typeface="+mn-lt"/>
                          <a:ea typeface="+mn-ea"/>
                          <a:cs typeface="+mn-ea"/>
                          <a:sym typeface="+mn-lt"/>
                        </a:rPr>
                        <a:t>20</a:t>
                      </a:r>
                      <a:endParaRPr lang="en-US" altLang="zh-CN" sz="2000" b="0" dirty="0">
                        <a:solidFill>
                          <a:srgbClr val="7030A0"/>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3300"/>
                          </a:solidFill>
                          <a:latin typeface="+mn-lt"/>
                          <a:ea typeface="+mn-ea"/>
                          <a:cs typeface="+mn-ea"/>
                          <a:sym typeface="+mn-lt"/>
                        </a:rPr>
                        <a:t>5</a:t>
                      </a:r>
                      <a:endParaRPr lang="en-US" altLang="zh-CN" sz="2000" b="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accent1">
                              <a:lumMod val="75000"/>
                            </a:schemeClr>
                          </a:solidFill>
                          <a:highlight>
                            <a:srgbClr val="FFFF00"/>
                          </a:highlight>
                          <a:latin typeface="+mn-lt"/>
                          <a:ea typeface="+mn-ea"/>
                          <a:cs typeface="+mn-ea"/>
                          <a:sym typeface="+mn-lt"/>
                        </a:rPr>
                        <a:t>40</a:t>
                      </a:r>
                      <a:endParaRPr lang="en-US" altLang="zh-CN" sz="2000" dirty="0">
                        <a:solidFill>
                          <a:schemeClr val="accent1">
                            <a:lumMod val="75000"/>
                          </a:schemeClr>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5</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60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3</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4</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05588" name="Group 117"/>
          <p:cNvGrpSpPr/>
          <p:nvPr/>
        </p:nvGrpSpPr>
        <p:grpSpPr>
          <a:xfrm>
            <a:off x="6007100" y="739775"/>
            <a:ext cx="2173288" cy="2211388"/>
            <a:chOff x="3439" y="1461"/>
            <a:chExt cx="1094" cy="1393"/>
          </a:xfrm>
        </p:grpSpPr>
        <p:grpSp>
          <p:nvGrpSpPr>
            <p:cNvPr id="105591" name="Group 118"/>
            <p:cNvGrpSpPr/>
            <p:nvPr/>
          </p:nvGrpSpPr>
          <p:grpSpPr>
            <a:xfrm>
              <a:off x="3439" y="1755"/>
              <a:ext cx="248" cy="433"/>
              <a:chOff x="983" y="434"/>
              <a:chExt cx="248" cy="433"/>
            </a:xfrm>
          </p:grpSpPr>
          <p:sp>
            <p:nvSpPr>
              <p:cNvPr id="101493" name="Oval 119"/>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a</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4" name="Text Box 120"/>
              <p:cNvSpPr txBox="1">
                <a:spLocks noChangeArrowheads="1"/>
              </p:cNvSpPr>
              <p:nvPr/>
            </p:nvSpPr>
            <p:spPr bwMode="auto">
              <a:xfrm>
                <a:off x="983" y="434"/>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70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2" name="Group 121"/>
            <p:cNvGrpSpPr/>
            <p:nvPr/>
          </p:nvGrpSpPr>
          <p:grpSpPr>
            <a:xfrm>
              <a:off x="3698" y="1805"/>
              <a:ext cx="835" cy="1049"/>
              <a:chOff x="1625" y="2643"/>
              <a:chExt cx="835" cy="1049"/>
            </a:xfrm>
          </p:grpSpPr>
          <p:grpSp>
            <p:nvGrpSpPr>
              <p:cNvPr id="105598" name="Group 122"/>
              <p:cNvGrpSpPr/>
              <p:nvPr/>
            </p:nvGrpSpPr>
            <p:grpSpPr>
              <a:xfrm>
                <a:off x="1625" y="2929"/>
                <a:ext cx="248" cy="441"/>
                <a:chOff x="1300" y="426"/>
                <a:chExt cx="234" cy="441"/>
              </a:xfrm>
            </p:grpSpPr>
            <p:sp>
              <p:nvSpPr>
                <p:cNvPr id="101497" name="Oval 123"/>
                <p:cNvSpPr>
                  <a:spLocks noChangeArrowheads="1"/>
                </p:cNvSpPr>
                <p:nvPr/>
              </p:nvSpPr>
              <p:spPr bwMode="auto">
                <a:xfrm>
                  <a:off x="1321" y="689"/>
                  <a:ext cx="166"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b</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8" name="Text Box 124"/>
                <p:cNvSpPr txBox="1">
                  <a:spLocks noChangeArrowheads="1"/>
                </p:cNvSpPr>
                <p:nvPr/>
              </p:nvSpPr>
              <p:spPr bwMode="auto">
                <a:xfrm>
                  <a:off x="1300" y="42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50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9" name="Group 125"/>
              <p:cNvGrpSpPr/>
              <p:nvPr/>
            </p:nvGrpSpPr>
            <p:grpSpPr>
              <a:xfrm>
                <a:off x="1836" y="2971"/>
                <a:ext cx="624" cy="721"/>
                <a:chOff x="1606" y="1453"/>
                <a:chExt cx="624" cy="721"/>
              </a:xfrm>
            </p:grpSpPr>
            <p:grpSp>
              <p:nvGrpSpPr>
                <p:cNvPr id="105605" name="Group 126"/>
                <p:cNvGrpSpPr/>
                <p:nvPr/>
              </p:nvGrpSpPr>
              <p:grpSpPr>
                <a:xfrm>
                  <a:off x="1606" y="1729"/>
                  <a:ext cx="248" cy="445"/>
                  <a:chOff x="1599" y="422"/>
                  <a:chExt cx="248" cy="445"/>
                </a:xfrm>
              </p:grpSpPr>
              <p:sp>
                <p:nvSpPr>
                  <p:cNvPr id="101501" name="Oval 127"/>
                  <p:cNvSpPr>
                    <a:spLocks noChangeArrowheads="1"/>
                  </p:cNvSpPr>
                  <p:nvPr/>
                </p:nvSpPr>
                <p:spPr bwMode="auto">
                  <a:xfrm>
                    <a:off x="1620"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c</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2" name="Text Box 128"/>
                  <p:cNvSpPr txBox="1">
                    <a:spLocks noChangeArrowheads="1"/>
                  </p:cNvSpPr>
                  <p:nvPr/>
                </p:nvSpPr>
                <p:spPr bwMode="auto">
                  <a:xfrm>
                    <a:off x="159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20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6" name="Group 129"/>
                <p:cNvGrpSpPr/>
                <p:nvPr/>
              </p:nvGrpSpPr>
              <p:grpSpPr>
                <a:xfrm>
                  <a:off x="1982" y="1729"/>
                  <a:ext cx="248" cy="445"/>
                  <a:chOff x="1909" y="422"/>
                  <a:chExt cx="248" cy="445"/>
                </a:xfrm>
              </p:grpSpPr>
              <p:sp>
                <p:nvSpPr>
                  <p:cNvPr id="101504" name="Oval 130"/>
                  <p:cNvSpPr>
                    <a:spLocks noChangeArrowheads="1"/>
                  </p:cNvSpPr>
                  <p:nvPr/>
                </p:nvSpPr>
                <p:spPr bwMode="auto">
                  <a:xfrm>
                    <a:off x="1920" y="689"/>
                    <a:ext cx="165"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d</a:t>
                    </a:r>
                    <a:endPar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5" name="Text Box 131"/>
                  <p:cNvSpPr txBox="1">
                    <a:spLocks noChangeArrowheads="1"/>
                  </p:cNvSpPr>
                  <p:nvPr/>
                </p:nvSpPr>
                <p:spPr bwMode="auto">
                  <a:xfrm>
                    <a:off x="190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7" name="Group 132"/>
                <p:cNvGrpSpPr/>
                <p:nvPr/>
              </p:nvGrpSpPr>
              <p:grpSpPr>
                <a:xfrm>
                  <a:off x="1816" y="1453"/>
                  <a:ext cx="172" cy="388"/>
                  <a:chOff x="1782" y="1597"/>
                  <a:chExt cx="172" cy="388"/>
                </a:xfrm>
              </p:grpSpPr>
              <p:sp>
                <p:nvSpPr>
                  <p:cNvPr id="101507" name="Oval 133"/>
                  <p:cNvSpPr>
                    <a:spLocks noChangeArrowheads="1"/>
                  </p:cNvSpPr>
                  <p:nvPr/>
                </p:nvSpPr>
                <p:spPr bwMode="auto">
                  <a:xfrm>
                    <a:off x="1782" y="1807"/>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8" name="Text Box 13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09" name="Line 1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0" name="Line 1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0" name="Group 137"/>
              <p:cNvGrpSpPr/>
              <p:nvPr/>
            </p:nvGrpSpPr>
            <p:grpSpPr>
              <a:xfrm>
                <a:off x="1841" y="2643"/>
                <a:ext cx="176" cy="379"/>
                <a:chOff x="1321" y="488"/>
                <a:chExt cx="167" cy="379"/>
              </a:xfrm>
            </p:grpSpPr>
            <p:sp>
              <p:nvSpPr>
                <p:cNvPr id="101512" name="Oval 138"/>
                <p:cNvSpPr>
                  <a:spLocks noChangeArrowheads="1"/>
                </p:cNvSpPr>
                <p:nvPr/>
              </p:nvSpPr>
              <p:spPr bwMode="auto">
                <a:xfrm>
                  <a:off x="1321" y="689"/>
                  <a:ext cx="168"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3" name="Text Box 139"/>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4" name="Line 14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5" name="Line 14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3" name="Group 142"/>
            <p:cNvGrpSpPr/>
            <p:nvPr/>
          </p:nvGrpSpPr>
          <p:grpSpPr>
            <a:xfrm>
              <a:off x="3697" y="1461"/>
              <a:ext cx="180" cy="390"/>
              <a:chOff x="1022" y="477"/>
              <a:chExt cx="180" cy="390"/>
            </a:xfrm>
          </p:grpSpPr>
          <p:sp>
            <p:nvSpPr>
              <p:cNvPr id="101517" name="Oval 143"/>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8" name="Text Box 144"/>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9" name="Line 145"/>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20" name="Line 146"/>
            <p:cNvSpPr>
              <a:spLocks noChangeShapeType="1"/>
            </p:cNvSpPr>
            <p:nvPr/>
          </p:nvSpPr>
          <p:spPr bwMode="auto">
            <a:xfrm>
              <a:off x="3812" y="1844"/>
              <a:ext cx="121"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sp>
        <p:nvSpPr>
          <p:cNvPr id="952467" name="AutoShape 147"/>
          <p:cNvSpPr>
            <a:spLocks noChangeArrowheads="1"/>
          </p:cNvSpPr>
          <p:nvPr/>
        </p:nvSpPr>
        <p:spPr bwMode="auto">
          <a:xfrm>
            <a:off x="3797300" y="2781300"/>
            <a:ext cx="1584325" cy="279400"/>
          </a:xfrm>
          <a:prstGeom prst="curvedDownArrow">
            <a:avLst>
              <a:gd name="adj1" fmla="val 48802"/>
              <a:gd name="adj2" fmla="val 97604"/>
              <a:gd name="adj3" fmla="val 33324"/>
            </a:avLst>
          </a:prstGeom>
          <a:solidFill>
            <a:schemeClr val="accent1">
              <a:lumMod val="60000"/>
              <a:lumOff val="40000"/>
            </a:schemeClr>
          </a:solidFill>
          <a:ln w="9525">
            <a:solidFill>
              <a:schemeClr val="accent1">
                <a:lumMod val="60000"/>
                <a:lumOff val="40000"/>
              </a:schemeClr>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rPr>
              <a:t>哈夫曼树构造算法的实现</a:t>
            </a:r>
            <a:endPar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67"/>
                                        </p:tgtEl>
                                        <p:attrNameLst>
                                          <p:attrName>style.visibility</p:attrName>
                                        </p:attrNameLst>
                                      </p:cBhvr>
                                      <p:to>
                                        <p:strVal val="visible"/>
                                      </p:to>
                                    </p:set>
                                    <p:anim calcmode="lin" valueType="num">
                                      <p:cBhvr additive="base">
                                        <p:cTn id="13" dur="500" fill="hold"/>
                                        <p:tgtEl>
                                          <p:spTgt spid="952467"/>
                                        </p:tgtEl>
                                        <p:attrNameLst>
                                          <p:attrName>ppt_x</p:attrName>
                                        </p:attrNameLst>
                                      </p:cBhvr>
                                      <p:tavLst>
                                        <p:tav tm="0">
                                          <p:val>
                                            <p:strVal val="#ppt_x"/>
                                          </p:val>
                                        </p:tav>
                                        <p:tav tm="100000">
                                          <p:val>
                                            <p:strVal val="#ppt_x"/>
                                          </p:val>
                                        </p:tav>
                                      </p:tavLst>
                                    </p:anim>
                                    <p:anim calcmode="lin" valueType="num">
                                      <p:cBhvr additive="base">
                                        <p:cTn id="14" dur="500" fill="hold"/>
                                        <p:tgtEl>
                                          <p:spTgt spid="9524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99388"/>
                                        </p:tgtEl>
                                        <p:attrNameLst>
                                          <p:attrName>style.visibility</p:attrName>
                                        </p:attrNameLst>
                                      </p:cBhvr>
                                      <p:to>
                                        <p:strVal val="visible"/>
                                      </p:to>
                                    </p:set>
                                    <p:animEffect transition="in" filter="box(in)">
                                      <p:cBhvr>
                                        <p:cTn id="19" dur="500"/>
                                        <p:tgtEl>
                                          <p:spTgt spid="9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树最适合用来表示（</a:t>
            </a:r>
            <a:r>
              <a:rPr lang="en-US" altLang="zh-CN" sz="2400">
                <a:solidFill>
                  <a:srgbClr val="000000"/>
                </a:solidFill>
                <a:latin typeface="微软雅黑" panose="020B0503020204020204" pitchFamily="34" charset="-122"/>
                <a:ea typeface="微软雅黑" panose="020B0503020204020204" pitchFamily="34" charset="-122"/>
              </a:rPr>
              <a:t>     </a:t>
            </a:r>
            <a:r>
              <a:rPr lang="zh-CN" altLang="en-US" sz="2400">
                <a:solidFill>
                  <a:srgbClr val="000000"/>
                </a:solidFill>
                <a:latin typeface="微软雅黑" panose="020B0503020204020204" pitchFamily="34" charset="-122"/>
                <a:ea typeface="微软雅黑" panose="020B0503020204020204" pitchFamily="34" charset="-122"/>
              </a:rPr>
              <a:t>）的数据。</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有序</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无序</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任意元素之间具有多种联系</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元素之间具有分支层次关系</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1D57"/>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a:ea typeface="仿宋_GB2312" panose="02010609030101010101" pitchFamily="49" charset="-122"/>
              <a:cs typeface="+mn-cs"/>
            </a:endParaRPr>
          </a:p>
        </p:txBody>
      </p:sp>
      <p:sp>
        <p:nvSpPr>
          <p:cNvPr id="101378" name="Text Box 4"/>
          <p:cNvSpPr txBox="1">
            <a:spLocks noChangeArrowheads="1"/>
          </p:cNvSpPr>
          <p:nvPr/>
        </p:nvSpPr>
        <p:spPr bwMode="auto">
          <a:xfrm>
            <a:off x="368300" y="1281113"/>
            <a:ext cx="4695825" cy="742935"/>
          </a:xfrm>
          <a:prstGeom prst="roundRect">
            <a:avLst>
              <a:gd name="adj" fmla="val 12699"/>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例:设</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n=4,  w={70,50,20,40}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试设计 </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a:ea typeface="微软雅黑" panose="020B0503020204020204" pitchFamily="34" charset="-122"/>
                <a:cs typeface="+mn-ea"/>
                <a:sym typeface="+mn-lt"/>
              </a:rPr>
              <a:t>huffman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 code (m=2*4-1=7)</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aphicFrame>
        <p:nvGraphicFramePr>
          <p:cNvPr id="99332" name="表格 99331"/>
          <p:cNvGraphicFramePr/>
          <p:nvPr/>
        </p:nvGraphicFramePr>
        <p:xfrm>
          <a:off x="439738" y="3197225"/>
          <a:ext cx="4040186" cy="3395664"/>
        </p:xfrm>
        <a:graphic>
          <a:graphicData uri="http://schemas.openxmlformats.org/drawingml/2006/table">
            <a:tbl>
              <a:tblPr/>
              <a:tblGrid>
                <a:gridCol w="526992"/>
                <a:gridCol w="936521"/>
                <a:gridCol w="903188"/>
                <a:gridCol w="765090"/>
                <a:gridCol w="908395"/>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40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99388" name="表格 99387"/>
          <p:cNvGraphicFramePr/>
          <p:nvPr>
            <p:custDataLst>
              <p:tags r:id="rId1"/>
            </p:custDataLst>
          </p:nvPr>
        </p:nvGraphicFramePr>
        <p:xfrm>
          <a:off x="4635500" y="3201988"/>
          <a:ext cx="4040188" cy="3395664"/>
        </p:xfrm>
        <a:graphic>
          <a:graphicData uri="http://schemas.openxmlformats.org/drawingml/2006/table">
            <a:tbl>
              <a:tblPr/>
              <a:tblGrid>
                <a:gridCol w="527050"/>
                <a:gridCol w="936625"/>
                <a:gridCol w="903288"/>
                <a:gridCol w="765175"/>
                <a:gridCol w="908050"/>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accent1">
                              <a:lumMod val="75000"/>
                            </a:schemeClr>
                          </a:solidFill>
                          <a:latin typeface="+mn-lt"/>
                          <a:ea typeface="+mn-ea"/>
                          <a:cs typeface="+mn-ea"/>
                          <a:sym typeface="+mn-lt"/>
                        </a:rPr>
                        <a:t>0</a:t>
                      </a:r>
                      <a:endParaRPr lang="en-US" altLang="zh-CN" sz="2000" b="0" dirty="0">
                        <a:solidFill>
                          <a:schemeClr val="accent1">
                            <a:lumMod val="75000"/>
                          </a:schemeClr>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highlight>
                            <a:srgbClr val="FFFF00"/>
                          </a:highlight>
                          <a:latin typeface="+mn-lt"/>
                          <a:ea typeface="+mn-ea"/>
                          <a:cs typeface="+mn-ea"/>
                          <a:sym typeface="+mn-lt"/>
                        </a:rPr>
                        <a:t>50</a:t>
                      </a:r>
                      <a:endParaRPr lang="en-US" altLang="zh-CN" sz="2000" b="0" dirty="0">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0000"/>
                          </a:solidFill>
                          <a:latin typeface="+mn-lt"/>
                          <a:ea typeface="+mn-ea"/>
                          <a:cs typeface="+mn-ea"/>
                          <a:sym typeface="+mn-lt"/>
                        </a:rPr>
                        <a:t>6</a:t>
                      </a:r>
                      <a:endParaRPr lang="en-US" altLang="zh-CN" sz="2000" b="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20</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5</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5560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highlight>
                            <a:srgbClr val="FFFF00"/>
                          </a:highlight>
                          <a:latin typeface="+mn-lt"/>
                          <a:ea typeface="+mn-ea"/>
                          <a:cs typeface="+mn-ea"/>
                          <a:sym typeface="+mn-lt"/>
                        </a:rPr>
                        <a:t>60</a:t>
                      </a:r>
                      <a:endParaRPr lang="en-US" altLang="zh-CN" sz="2000" dirty="0">
                        <a:solidFill>
                          <a:schemeClr val="tx1"/>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6</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3</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110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2</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5</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05588" name="Group 117"/>
          <p:cNvGrpSpPr/>
          <p:nvPr/>
        </p:nvGrpSpPr>
        <p:grpSpPr>
          <a:xfrm>
            <a:off x="5989955" y="778510"/>
            <a:ext cx="2173288" cy="2211388"/>
            <a:chOff x="3439" y="1461"/>
            <a:chExt cx="1094" cy="1393"/>
          </a:xfrm>
        </p:grpSpPr>
        <p:grpSp>
          <p:nvGrpSpPr>
            <p:cNvPr id="105591" name="Group 118"/>
            <p:cNvGrpSpPr/>
            <p:nvPr/>
          </p:nvGrpSpPr>
          <p:grpSpPr>
            <a:xfrm>
              <a:off x="3439" y="1755"/>
              <a:ext cx="248" cy="433"/>
              <a:chOff x="983" y="434"/>
              <a:chExt cx="248" cy="433"/>
            </a:xfrm>
          </p:grpSpPr>
          <p:sp>
            <p:nvSpPr>
              <p:cNvPr id="101493" name="Oval 119"/>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a</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4" name="Text Box 120"/>
              <p:cNvSpPr txBox="1">
                <a:spLocks noChangeArrowheads="1"/>
              </p:cNvSpPr>
              <p:nvPr/>
            </p:nvSpPr>
            <p:spPr bwMode="auto">
              <a:xfrm>
                <a:off x="983" y="434"/>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70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2" name="Group 121"/>
            <p:cNvGrpSpPr/>
            <p:nvPr/>
          </p:nvGrpSpPr>
          <p:grpSpPr>
            <a:xfrm>
              <a:off x="3698" y="1805"/>
              <a:ext cx="835" cy="1049"/>
              <a:chOff x="1625" y="2643"/>
              <a:chExt cx="835" cy="1049"/>
            </a:xfrm>
          </p:grpSpPr>
          <p:grpSp>
            <p:nvGrpSpPr>
              <p:cNvPr id="105598" name="Group 122"/>
              <p:cNvGrpSpPr/>
              <p:nvPr/>
            </p:nvGrpSpPr>
            <p:grpSpPr>
              <a:xfrm>
                <a:off x="1625" y="2929"/>
                <a:ext cx="248" cy="441"/>
                <a:chOff x="1300" y="426"/>
                <a:chExt cx="234" cy="441"/>
              </a:xfrm>
            </p:grpSpPr>
            <p:sp>
              <p:nvSpPr>
                <p:cNvPr id="101497" name="Oval 123"/>
                <p:cNvSpPr>
                  <a:spLocks noChangeArrowheads="1"/>
                </p:cNvSpPr>
                <p:nvPr/>
              </p:nvSpPr>
              <p:spPr bwMode="auto">
                <a:xfrm>
                  <a:off x="1321" y="689"/>
                  <a:ext cx="166"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b</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8" name="Text Box 124"/>
                <p:cNvSpPr txBox="1">
                  <a:spLocks noChangeArrowheads="1"/>
                </p:cNvSpPr>
                <p:nvPr/>
              </p:nvSpPr>
              <p:spPr bwMode="auto">
                <a:xfrm>
                  <a:off x="1300" y="42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50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9" name="Group 125"/>
              <p:cNvGrpSpPr/>
              <p:nvPr/>
            </p:nvGrpSpPr>
            <p:grpSpPr>
              <a:xfrm>
                <a:off x="1836" y="2971"/>
                <a:ext cx="624" cy="721"/>
                <a:chOff x="1606" y="1453"/>
                <a:chExt cx="624" cy="721"/>
              </a:xfrm>
            </p:grpSpPr>
            <p:grpSp>
              <p:nvGrpSpPr>
                <p:cNvPr id="105605" name="Group 126"/>
                <p:cNvGrpSpPr/>
                <p:nvPr/>
              </p:nvGrpSpPr>
              <p:grpSpPr>
                <a:xfrm>
                  <a:off x="1606" y="1729"/>
                  <a:ext cx="248" cy="445"/>
                  <a:chOff x="1599" y="422"/>
                  <a:chExt cx="248" cy="445"/>
                </a:xfrm>
              </p:grpSpPr>
              <p:sp>
                <p:nvSpPr>
                  <p:cNvPr id="101501" name="Oval 127"/>
                  <p:cNvSpPr>
                    <a:spLocks noChangeArrowheads="1"/>
                  </p:cNvSpPr>
                  <p:nvPr/>
                </p:nvSpPr>
                <p:spPr bwMode="auto">
                  <a:xfrm>
                    <a:off x="1620"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c</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2" name="Text Box 128"/>
                  <p:cNvSpPr txBox="1">
                    <a:spLocks noChangeArrowheads="1"/>
                  </p:cNvSpPr>
                  <p:nvPr/>
                </p:nvSpPr>
                <p:spPr bwMode="auto">
                  <a:xfrm>
                    <a:off x="159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20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6" name="Group 129"/>
                <p:cNvGrpSpPr/>
                <p:nvPr/>
              </p:nvGrpSpPr>
              <p:grpSpPr>
                <a:xfrm>
                  <a:off x="1982" y="1729"/>
                  <a:ext cx="248" cy="445"/>
                  <a:chOff x="1909" y="422"/>
                  <a:chExt cx="248" cy="445"/>
                </a:xfrm>
              </p:grpSpPr>
              <p:sp>
                <p:nvSpPr>
                  <p:cNvPr id="101504" name="Oval 130"/>
                  <p:cNvSpPr>
                    <a:spLocks noChangeArrowheads="1"/>
                  </p:cNvSpPr>
                  <p:nvPr/>
                </p:nvSpPr>
                <p:spPr bwMode="auto">
                  <a:xfrm>
                    <a:off x="1920" y="689"/>
                    <a:ext cx="165"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d</a:t>
                    </a:r>
                    <a:endPar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5" name="Text Box 131"/>
                  <p:cNvSpPr txBox="1">
                    <a:spLocks noChangeArrowheads="1"/>
                  </p:cNvSpPr>
                  <p:nvPr/>
                </p:nvSpPr>
                <p:spPr bwMode="auto">
                  <a:xfrm>
                    <a:off x="190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7" name="Group 132"/>
                <p:cNvGrpSpPr/>
                <p:nvPr/>
              </p:nvGrpSpPr>
              <p:grpSpPr>
                <a:xfrm>
                  <a:off x="1816" y="1453"/>
                  <a:ext cx="172" cy="388"/>
                  <a:chOff x="1782" y="1597"/>
                  <a:chExt cx="172" cy="388"/>
                </a:xfrm>
              </p:grpSpPr>
              <p:sp>
                <p:nvSpPr>
                  <p:cNvPr id="101507" name="Oval 133"/>
                  <p:cNvSpPr>
                    <a:spLocks noChangeArrowheads="1"/>
                  </p:cNvSpPr>
                  <p:nvPr/>
                </p:nvSpPr>
                <p:spPr bwMode="auto">
                  <a:xfrm>
                    <a:off x="1782" y="1807"/>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8" name="Text Box 13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09" name="Line 1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0" name="Line 1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0" name="Group 137"/>
              <p:cNvGrpSpPr/>
              <p:nvPr/>
            </p:nvGrpSpPr>
            <p:grpSpPr>
              <a:xfrm>
                <a:off x="1841" y="2643"/>
                <a:ext cx="176" cy="379"/>
                <a:chOff x="1321" y="488"/>
                <a:chExt cx="167" cy="379"/>
              </a:xfrm>
            </p:grpSpPr>
            <p:sp>
              <p:nvSpPr>
                <p:cNvPr id="101512" name="Oval 138"/>
                <p:cNvSpPr>
                  <a:spLocks noChangeArrowheads="1"/>
                </p:cNvSpPr>
                <p:nvPr/>
              </p:nvSpPr>
              <p:spPr bwMode="auto">
                <a:xfrm>
                  <a:off x="1321" y="689"/>
                  <a:ext cx="168"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3" name="Text Box 139"/>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4" name="Line 14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5" name="Line 14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3" name="Group 142"/>
            <p:cNvGrpSpPr/>
            <p:nvPr/>
          </p:nvGrpSpPr>
          <p:grpSpPr>
            <a:xfrm>
              <a:off x="3697" y="1461"/>
              <a:ext cx="180" cy="390"/>
              <a:chOff x="1022" y="477"/>
              <a:chExt cx="180" cy="390"/>
            </a:xfrm>
          </p:grpSpPr>
          <p:sp>
            <p:nvSpPr>
              <p:cNvPr id="101517" name="Oval 143"/>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8" name="Text Box 144"/>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9" name="Line 145"/>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20" name="Line 146"/>
            <p:cNvSpPr>
              <a:spLocks noChangeShapeType="1"/>
            </p:cNvSpPr>
            <p:nvPr/>
          </p:nvSpPr>
          <p:spPr bwMode="auto">
            <a:xfrm>
              <a:off x="3812" y="1844"/>
              <a:ext cx="121"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sp>
        <p:nvSpPr>
          <p:cNvPr id="952467" name="AutoShape 147"/>
          <p:cNvSpPr>
            <a:spLocks noChangeArrowheads="1"/>
          </p:cNvSpPr>
          <p:nvPr/>
        </p:nvSpPr>
        <p:spPr bwMode="auto">
          <a:xfrm>
            <a:off x="3797300" y="2781300"/>
            <a:ext cx="1584325" cy="279400"/>
          </a:xfrm>
          <a:prstGeom prst="curvedDownArrow">
            <a:avLst>
              <a:gd name="adj1" fmla="val 48802"/>
              <a:gd name="adj2" fmla="val 97604"/>
              <a:gd name="adj3" fmla="val 33324"/>
            </a:avLst>
          </a:prstGeom>
          <a:solidFill>
            <a:schemeClr val="accent1">
              <a:lumMod val="60000"/>
              <a:lumOff val="40000"/>
            </a:schemeClr>
          </a:solidFill>
          <a:ln w="9525">
            <a:solidFill>
              <a:schemeClr val="accent1">
                <a:lumMod val="60000"/>
                <a:lumOff val="40000"/>
              </a:schemeClr>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rPr>
              <a:t>哈夫曼树构造算法的实现</a:t>
            </a:r>
            <a:endPar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67"/>
                                        </p:tgtEl>
                                        <p:attrNameLst>
                                          <p:attrName>style.visibility</p:attrName>
                                        </p:attrNameLst>
                                      </p:cBhvr>
                                      <p:to>
                                        <p:strVal val="visible"/>
                                      </p:to>
                                    </p:set>
                                    <p:anim calcmode="lin" valueType="num">
                                      <p:cBhvr additive="base">
                                        <p:cTn id="13" dur="500" fill="hold"/>
                                        <p:tgtEl>
                                          <p:spTgt spid="952467"/>
                                        </p:tgtEl>
                                        <p:attrNameLst>
                                          <p:attrName>ppt_x</p:attrName>
                                        </p:attrNameLst>
                                      </p:cBhvr>
                                      <p:tavLst>
                                        <p:tav tm="0">
                                          <p:val>
                                            <p:strVal val="#ppt_x"/>
                                          </p:val>
                                        </p:tav>
                                        <p:tav tm="100000">
                                          <p:val>
                                            <p:strVal val="#ppt_x"/>
                                          </p:val>
                                        </p:tav>
                                      </p:tavLst>
                                    </p:anim>
                                    <p:anim calcmode="lin" valueType="num">
                                      <p:cBhvr additive="base">
                                        <p:cTn id="14" dur="500" fill="hold"/>
                                        <p:tgtEl>
                                          <p:spTgt spid="9524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99388"/>
                                        </p:tgtEl>
                                        <p:attrNameLst>
                                          <p:attrName>style.visibility</p:attrName>
                                        </p:attrNameLst>
                                      </p:cBhvr>
                                      <p:to>
                                        <p:strVal val="visible"/>
                                      </p:to>
                                    </p:set>
                                    <p:animEffect transition="in" filter="box(in)">
                                      <p:cBhvr>
                                        <p:cTn id="19" dur="500"/>
                                        <p:tgtEl>
                                          <p:spTgt spid="9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7"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Times New Roman" panose="02020603050405020304"/>
              <a:ea typeface="仿宋_GB2312" panose="02010609030101010101" pitchFamily="49" charset="-122"/>
              <a:cs typeface="+mn-cs"/>
            </a:endParaRPr>
          </a:p>
        </p:txBody>
      </p:sp>
      <p:sp>
        <p:nvSpPr>
          <p:cNvPr id="101378" name="Text Box 4"/>
          <p:cNvSpPr txBox="1">
            <a:spLocks noChangeArrowheads="1"/>
          </p:cNvSpPr>
          <p:nvPr/>
        </p:nvSpPr>
        <p:spPr bwMode="auto">
          <a:xfrm>
            <a:off x="368300" y="1281113"/>
            <a:ext cx="4695825" cy="742935"/>
          </a:xfrm>
          <a:prstGeom prst="roundRect">
            <a:avLst>
              <a:gd name="adj" fmla="val 12699"/>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例:设</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n=4,  w={70,50,20,40}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试设计 </a:t>
            </a:r>
            <a:r>
              <a:rPr kumimoji="0" lang="en-US" altLang="zh-CN" sz="2400" b="0" i="0" u="none" strike="noStrike" kern="1200" cap="none" spc="0" normalizeH="0" baseline="0" noProof="0" dirty="0" err="1">
                <a:ln>
                  <a:noFill/>
                </a:ln>
                <a:solidFill>
                  <a:srgbClr val="000000"/>
                </a:solidFill>
                <a:effectLst/>
                <a:uLnTx/>
                <a:uFillTx/>
                <a:latin typeface="Times New Roman" panose="02020603050405020304"/>
                <a:ea typeface="微软雅黑" panose="020B0503020204020204" pitchFamily="34" charset="-122"/>
                <a:cs typeface="+mn-ea"/>
                <a:sym typeface="+mn-lt"/>
              </a:rPr>
              <a:t>huffman</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 code (m=2*4-1=7)</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aphicFrame>
        <p:nvGraphicFramePr>
          <p:cNvPr id="99332" name="表格 99331"/>
          <p:cNvGraphicFramePr/>
          <p:nvPr/>
        </p:nvGraphicFramePr>
        <p:xfrm>
          <a:off x="439738" y="3197225"/>
          <a:ext cx="4040186" cy="3395664"/>
        </p:xfrm>
        <a:graphic>
          <a:graphicData uri="http://schemas.openxmlformats.org/drawingml/2006/table">
            <a:tbl>
              <a:tblPr/>
              <a:tblGrid>
                <a:gridCol w="526992"/>
                <a:gridCol w="936521"/>
                <a:gridCol w="903188"/>
                <a:gridCol w="765090"/>
                <a:gridCol w="908395"/>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40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99388" name="表格 99387"/>
          <p:cNvGraphicFramePr/>
          <p:nvPr>
            <p:custDataLst>
              <p:tags r:id="rId1"/>
            </p:custDataLst>
          </p:nvPr>
        </p:nvGraphicFramePr>
        <p:xfrm>
          <a:off x="4635500" y="3201988"/>
          <a:ext cx="4040188" cy="3395719"/>
        </p:xfrm>
        <a:graphic>
          <a:graphicData uri="http://schemas.openxmlformats.org/drawingml/2006/table">
            <a:tbl>
              <a:tblPr/>
              <a:tblGrid>
                <a:gridCol w="527050"/>
                <a:gridCol w="936625"/>
                <a:gridCol w="903288"/>
                <a:gridCol w="765175"/>
                <a:gridCol w="908050"/>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highlight>
                            <a:srgbClr val="FFFF00"/>
                          </a:highlight>
                          <a:latin typeface="+mn-lt"/>
                          <a:ea typeface="+mn-ea"/>
                          <a:cs typeface="+mn-ea"/>
                          <a:sym typeface="+mn-lt"/>
                        </a:rPr>
                        <a:t>70</a:t>
                      </a:r>
                      <a:endParaRPr lang="en-US" altLang="zh-CN" sz="2000" b="0" dirty="0">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0000"/>
                          </a:solidFill>
                          <a:latin typeface="+mn-lt"/>
                          <a:ea typeface="+mn-ea"/>
                          <a:cs typeface="+mn-ea"/>
                          <a:sym typeface="+mn-lt"/>
                        </a:rPr>
                        <a:t>7</a:t>
                      </a:r>
                      <a:endParaRPr lang="en-US" altLang="zh-CN" sz="2000" b="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20</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5</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60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6</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3</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highlight>
                            <a:srgbClr val="FFFF00"/>
                          </a:highlight>
                          <a:latin typeface="+mn-lt"/>
                          <a:ea typeface="+mn-ea"/>
                          <a:cs typeface="+mn-ea"/>
                          <a:sym typeface="+mn-lt"/>
                        </a:rPr>
                        <a:t>110</a:t>
                      </a:r>
                      <a:endParaRPr lang="en-US" altLang="zh-CN" sz="2000" dirty="0">
                        <a:solidFill>
                          <a:schemeClr val="tx1"/>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7</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2</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5</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180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1</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6</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05588" name="Group 117"/>
          <p:cNvGrpSpPr/>
          <p:nvPr/>
        </p:nvGrpSpPr>
        <p:grpSpPr>
          <a:xfrm>
            <a:off x="6007100" y="739775"/>
            <a:ext cx="2173288" cy="2211388"/>
            <a:chOff x="3439" y="1461"/>
            <a:chExt cx="1094" cy="1393"/>
          </a:xfrm>
        </p:grpSpPr>
        <p:grpSp>
          <p:nvGrpSpPr>
            <p:cNvPr id="105591" name="Group 118"/>
            <p:cNvGrpSpPr/>
            <p:nvPr/>
          </p:nvGrpSpPr>
          <p:grpSpPr>
            <a:xfrm>
              <a:off x="3439" y="1755"/>
              <a:ext cx="248" cy="433"/>
              <a:chOff x="983" y="434"/>
              <a:chExt cx="248" cy="433"/>
            </a:xfrm>
          </p:grpSpPr>
          <p:sp>
            <p:nvSpPr>
              <p:cNvPr id="101493" name="Oval 119"/>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a</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4" name="Text Box 120"/>
              <p:cNvSpPr txBox="1">
                <a:spLocks noChangeArrowheads="1"/>
              </p:cNvSpPr>
              <p:nvPr/>
            </p:nvSpPr>
            <p:spPr bwMode="auto">
              <a:xfrm>
                <a:off x="983" y="434"/>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70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2" name="Group 121"/>
            <p:cNvGrpSpPr/>
            <p:nvPr/>
          </p:nvGrpSpPr>
          <p:grpSpPr>
            <a:xfrm>
              <a:off x="3698" y="1805"/>
              <a:ext cx="835" cy="1049"/>
              <a:chOff x="1625" y="2643"/>
              <a:chExt cx="835" cy="1049"/>
            </a:xfrm>
          </p:grpSpPr>
          <p:grpSp>
            <p:nvGrpSpPr>
              <p:cNvPr id="105598" name="Group 122"/>
              <p:cNvGrpSpPr/>
              <p:nvPr/>
            </p:nvGrpSpPr>
            <p:grpSpPr>
              <a:xfrm>
                <a:off x="1625" y="2929"/>
                <a:ext cx="248" cy="441"/>
                <a:chOff x="1300" y="426"/>
                <a:chExt cx="234" cy="441"/>
              </a:xfrm>
            </p:grpSpPr>
            <p:sp>
              <p:nvSpPr>
                <p:cNvPr id="101497" name="Oval 123"/>
                <p:cNvSpPr>
                  <a:spLocks noChangeArrowheads="1"/>
                </p:cNvSpPr>
                <p:nvPr/>
              </p:nvSpPr>
              <p:spPr bwMode="auto">
                <a:xfrm>
                  <a:off x="1321" y="689"/>
                  <a:ext cx="166"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b</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498" name="Text Box 124"/>
                <p:cNvSpPr txBox="1">
                  <a:spLocks noChangeArrowheads="1"/>
                </p:cNvSpPr>
                <p:nvPr/>
              </p:nvSpPr>
              <p:spPr bwMode="auto">
                <a:xfrm>
                  <a:off x="1300" y="42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50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9" name="Group 125"/>
              <p:cNvGrpSpPr/>
              <p:nvPr/>
            </p:nvGrpSpPr>
            <p:grpSpPr>
              <a:xfrm>
                <a:off x="1836" y="2971"/>
                <a:ext cx="624" cy="721"/>
                <a:chOff x="1606" y="1453"/>
                <a:chExt cx="624" cy="721"/>
              </a:xfrm>
            </p:grpSpPr>
            <p:grpSp>
              <p:nvGrpSpPr>
                <p:cNvPr id="105605" name="Group 126"/>
                <p:cNvGrpSpPr/>
                <p:nvPr/>
              </p:nvGrpSpPr>
              <p:grpSpPr>
                <a:xfrm>
                  <a:off x="1606" y="1729"/>
                  <a:ext cx="248" cy="445"/>
                  <a:chOff x="1599" y="422"/>
                  <a:chExt cx="248" cy="445"/>
                </a:xfrm>
              </p:grpSpPr>
              <p:sp>
                <p:nvSpPr>
                  <p:cNvPr id="101501" name="Oval 127"/>
                  <p:cNvSpPr>
                    <a:spLocks noChangeArrowheads="1"/>
                  </p:cNvSpPr>
                  <p:nvPr/>
                </p:nvSpPr>
                <p:spPr bwMode="auto">
                  <a:xfrm>
                    <a:off x="1620"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rPr>
                      <a:t>c</a:t>
                    </a:r>
                    <a:endParaRPr kumimoji="0" lang="en-US"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2" name="Text Box 128"/>
                  <p:cNvSpPr txBox="1">
                    <a:spLocks noChangeArrowheads="1"/>
                  </p:cNvSpPr>
                  <p:nvPr/>
                </p:nvSpPr>
                <p:spPr bwMode="auto">
                  <a:xfrm>
                    <a:off x="159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20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6" name="Group 129"/>
                <p:cNvGrpSpPr/>
                <p:nvPr/>
              </p:nvGrpSpPr>
              <p:grpSpPr>
                <a:xfrm>
                  <a:off x="1982" y="1729"/>
                  <a:ext cx="248" cy="445"/>
                  <a:chOff x="1909" y="422"/>
                  <a:chExt cx="248" cy="445"/>
                </a:xfrm>
              </p:grpSpPr>
              <p:sp>
                <p:nvSpPr>
                  <p:cNvPr id="101504" name="Oval 130"/>
                  <p:cNvSpPr>
                    <a:spLocks noChangeArrowheads="1"/>
                  </p:cNvSpPr>
                  <p:nvPr/>
                </p:nvSpPr>
                <p:spPr bwMode="auto">
                  <a:xfrm>
                    <a:off x="1920" y="689"/>
                    <a:ext cx="165"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d</a:t>
                    </a:r>
                    <a:endParaRPr kumimoji="0"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5" name="Text Box 131"/>
                  <p:cNvSpPr txBox="1">
                    <a:spLocks noChangeArrowheads="1"/>
                  </p:cNvSpPr>
                  <p:nvPr/>
                </p:nvSpPr>
                <p:spPr bwMode="auto">
                  <a:xfrm>
                    <a:off x="190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rPr>
                      <a:t>40</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7" name="Group 132"/>
                <p:cNvGrpSpPr/>
                <p:nvPr/>
              </p:nvGrpSpPr>
              <p:grpSpPr>
                <a:xfrm>
                  <a:off x="1816" y="1453"/>
                  <a:ext cx="172" cy="388"/>
                  <a:chOff x="1782" y="1597"/>
                  <a:chExt cx="172" cy="388"/>
                </a:xfrm>
              </p:grpSpPr>
              <p:sp>
                <p:nvSpPr>
                  <p:cNvPr id="101507" name="Oval 133"/>
                  <p:cNvSpPr>
                    <a:spLocks noChangeArrowheads="1"/>
                  </p:cNvSpPr>
                  <p:nvPr/>
                </p:nvSpPr>
                <p:spPr bwMode="auto">
                  <a:xfrm>
                    <a:off x="1782" y="1807"/>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08" name="Text Box 13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09" name="Line 1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0" name="Line 1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600" name="Group 137"/>
              <p:cNvGrpSpPr/>
              <p:nvPr/>
            </p:nvGrpSpPr>
            <p:grpSpPr>
              <a:xfrm>
                <a:off x="1841" y="2643"/>
                <a:ext cx="176" cy="379"/>
                <a:chOff x="1321" y="488"/>
                <a:chExt cx="167" cy="379"/>
              </a:xfrm>
            </p:grpSpPr>
            <p:sp>
              <p:nvSpPr>
                <p:cNvPr id="101512" name="Oval 138"/>
                <p:cNvSpPr>
                  <a:spLocks noChangeArrowheads="1"/>
                </p:cNvSpPr>
                <p:nvPr/>
              </p:nvSpPr>
              <p:spPr bwMode="auto">
                <a:xfrm>
                  <a:off x="1321" y="689"/>
                  <a:ext cx="168"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3" name="Text Box 139"/>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4" name="Line 14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15" name="Line 14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grpSp>
          <p:nvGrpSpPr>
            <p:cNvPr id="105593" name="Group 142"/>
            <p:cNvGrpSpPr/>
            <p:nvPr/>
          </p:nvGrpSpPr>
          <p:grpSpPr>
            <a:xfrm>
              <a:off x="3697" y="1461"/>
              <a:ext cx="180" cy="390"/>
              <a:chOff x="1022" y="477"/>
              <a:chExt cx="180" cy="390"/>
            </a:xfrm>
          </p:grpSpPr>
          <p:sp>
            <p:nvSpPr>
              <p:cNvPr id="101517" name="Oval 143"/>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EFFFF"/>
                  </a:solidFill>
                  <a:effectLst/>
                  <a:uLnTx/>
                  <a:uFillTx/>
                  <a:latin typeface="Times New Roman" panose="02020603050405020304"/>
                  <a:ea typeface="微软雅黑" panose="020B0503020204020204" pitchFamily="34" charset="-122"/>
                  <a:cs typeface="+mn-ea"/>
                  <a:sym typeface="+mn-lt"/>
                </a:endParaRPr>
              </a:p>
            </p:txBody>
          </p:sp>
          <p:sp>
            <p:nvSpPr>
              <p:cNvPr id="101518" name="Text Box 144"/>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Times New Roman" panose="02020603050405020304"/>
                  <a:ea typeface="微软雅黑" panose="020B0503020204020204" pitchFamily="34" charset="-122"/>
                  <a:cs typeface="+mn-ea"/>
                  <a:sym typeface="+mn-lt"/>
                </a:endParaRPr>
              </a:p>
            </p:txBody>
          </p:sp>
        </p:grpSp>
        <p:sp>
          <p:nvSpPr>
            <p:cNvPr id="101519" name="Line 145"/>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101520" name="Line 146"/>
            <p:cNvSpPr>
              <a:spLocks noChangeShapeType="1"/>
            </p:cNvSpPr>
            <p:nvPr/>
          </p:nvSpPr>
          <p:spPr bwMode="auto">
            <a:xfrm>
              <a:off x="3812" y="1844"/>
              <a:ext cx="121"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grpSp>
      <p:sp>
        <p:nvSpPr>
          <p:cNvPr id="952467" name="AutoShape 147"/>
          <p:cNvSpPr>
            <a:spLocks noChangeArrowheads="1"/>
          </p:cNvSpPr>
          <p:nvPr/>
        </p:nvSpPr>
        <p:spPr bwMode="auto">
          <a:xfrm>
            <a:off x="3797300" y="2781300"/>
            <a:ext cx="1584325" cy="279400"/>
          </a:xfrm>
          <a:prstGeom prst="curvedDownArrow">
            <a:avLst>
              <a:gd name="adj1" fmla="val 48802"/>
              <a:gd name="adj2" fmla="val 97604"/>
              <a:gd name="adj3" fmla="val 33324"/>
            </a:avLst>
          </a:prstGeom>
          <a:solidFill>
            <a:schemeClr val="accent1">
              <a:lumMod val="60000"/>
              <a:lumOff val="40000"/>
            </a:schemeClr>
          </a:solidFill>
          <a:ln w="9525">
            <a:solidFill>
              <a:schemeClr val="accent1">
                <a:lumMod val="60000"/>
                <a:lumOff val="40000"/>
              </a:schemeClr>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ea"/>
              <a:sym typeface="+mn-lt"/>
            </a:endParaRPr>
          </a:p>
        </p:txBody>
      </p:sp>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rPr>
              <a:t>哈夫曼树构造算法的实现</a:t>
            </a:r>
            <a:endPar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67"/>
                                        </p:tgtEl>
                                        <p:attrNameLst>
                                          <p:attrName>style.visibility</p:attrName>
                                        </p:attrNameLst>
                                      </p:cBhvr>
                                      <p:to>
                                        <p:strVal val="visible"/>
                                      </p:to>
                                    </p:set>
                                    <p:anim calcmode="lin" valueType="num">
                                      <p:cBhvr additive="base">
                                        <p:cTn id="13" dur="500" fill="hold"/>
                                        <p:tgtEl>
                                          <p:spTgt spid="952467"/>
                                        </p:tgtEl>
                                        <p:attrNameLst>
                                          <p:attrName>ppt_x</p:attrName>
                                        </p:attrNameLst>
                                      </p:cBhvr>
                                      <p:tavLst>
                                        <p:tav tm="0">
                                          <p:val>
                                            <p:strVal val="#ppt_x"/>
                                          </p:val>
                                        </p:tav>
                                        <p:tav tm="100000">
                                          <p:val>
                                            <p:strVal val="#ppt_x"/>
                                          </p:val>
                                        </p:tav>
                                      </p:tavLst>
                                    </p:anim>
                                    <p:anim calcmode="lin" valueType="num">
                                      <p:cBhvr additive="base">
                                        <p:cTn id="14" dur="500" fill="hold"/>
                                        <p:tgtEl>
                                          <p:spTgt spid="9524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99388"/>
                                        </p:tgtEl>
                                        <p:attrNameLst>
                                          <p:attrName>style.visibility</p:attrName>
                                        </p:attrNameLst>
                                      </p:cBhvr>
                                      <p:to>
                                        <p:strVal val="visible"/>
                                      </p:to>
                                    </p:set>
                                    <p:animEffect transition="in" filter="box(in)">
                                      <p:cBhvr>
                                        <p:cTn id="19" dur="500"/>
                                        <p:tgtEl>
                                          <p:spTgt spid="9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7"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2"/>
          <p:cNvSpPr/>
          <p:nvPr/>
        </p:nvSpPr>
        <p:spPr>
          <a:xfrm>
            <a:off x="-36195" y="764540"/>
            <a:ext cx="9144000" cy="5975985"/>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graphicFrame>
        <p:nvGraphicFramePr>
          <p:cNvPr id="99332" name="表格 99331"/>
          <p:cNvGraphicFramePr/>
          <p:nvPr>
            <p:custDataLst>
              <p:tags r:id="rId1"/>
            </p:custDataLst>
          </p:nvPr>
        </p:nvGraphicFramePr>
        <p:xfrm>
          <a:off x="4859973" y="3068955"/>
          <a:ext cx="4047461" cy="3395664"/>
        </p:xfrm>
        <a:graphic>
          <a:graphicData uri="http://schemas.openxmlformats.org/drawingml/2006/table">
            <a:tbl>
              <a:tblPr/>
              <a:tblGrid>
                <a:gridCol w="526992"/>
                <a:gridCol w="936521"/>
                <a:gridCol w="902970"/>
                <a:gridCol w="765308"/>
                <a:gridCol w="915670"/>
              </a:tblGrid>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20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40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L="91430" marR="91430"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latin typeface="+mn-lt"/>
                        <a:ea typeface="+mn-ea"/>
                        <a:cs typeface="+mn-ea"/>
                        <a:sym typeface="+mn-lt"/>
                      </a:endParaRPr>
                    </a:p>
                  </a:txBody>
                  <a:tcPr marL="91430" marR="91430"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102403" name="Text Box 2"/>
          <p:cNvSpPr txBox="1">
            <a:spLocks noChangeArrowheads="1"/>
          </p:cNvSpPr>
          <p:nvPr/>
        </p:nvSpPr>
        <p:spPr bwMode="auto">
          <a:xfrm>
            <a:off x="0" y="908685"/>
            <a:ext cx="7880985" cy="2183765"/>
          </a:xfrm>
          <a:prstGeom prst="rect">
            <a:avLst/>
          </a:prstGeom>
          <a:noFill/>
          <a:ln>
            <a:noFill/>
          </a:ln>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void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CreatHuffmanTree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HuffmanTree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HT,int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n){</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if(n&lt;=1)return;</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90000"/>
              </a:lnSpc>
              <a:spcBef>
                <a:spcPts val="5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m=2*n-1;</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90000"/>
              </a:lnSpc>
              <a:spcBef>
                <a:spcPts val="5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HT=new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HTNode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[m+1];</a:t>
            </a:r>
            <a:r>
              <a:rPr kumimoji="0" lang="en-US" altLang="zh-CN" sz="1400" b="0" i="0" u="none" strike="noStrike" kern="1200" cap="none" spc="0" normalizeH="0" baseline="0" noProof="0" dirty="0">
                <a:ln>
                  <a:noFill/>
                </a:ln>
                <a:solidFill>
                  <a:srgbClr val="0000FF"/>
                </a:solidFill>
                <a:effectLst/>
                <a:uLnTx/>
                <a:uFillTx/>
                <a:latin typeface="+mn-lt"/>
                <a:ea typeface="+mn-ea"/>
                <a:cs typeface="+mn-ea"/>
                <a:sym typeface="+mn-lt"/>
              </a:rPr>
              <a:t>//0</a:t>
            </a:r>
            <a:r>
              <a:rPr kumimoji="0" lang="zh-CN" altLang="en-US" sz="1400" b="0" i="0" u="none" strike="noStrike" kern="1200" cap="none" spc="0" normalizeH="0" baseline="0" noProof="0" dirty="0">
                <a:ln>
                  <a:noFill/>
                </a:ln>
                <a:solidFill>
                  <a:srgbClr val="0000FF"/>
                </a:solidFill>
                <a:effectLst/>
                <a:uLnTx/>
                <a:uFillTx/>
                <a:latin typeface="+mn-lt"/>
                <a:ea typeface="+mn-ea"/>
                <a:cs typeface="+mn-ea"/>
                <a:sym typeface="+mn-lt"/>
              </a:rPr>
              <a:t>号单元未用，</a:t>
            </a:r>
            <a:r>
              <a:rPr kumimoji="0" lang="en-US" altLang="zh-CN" sz="1400" b="0" i="0" u="none" strike="noStrike" kern="1200" cap="none" spc="0" normalizeH="0" baseline="0" noProof="0" dirty="0">
                <a:ln>
                  <a:noFill/>
                </a:ln>
                <a:solidFill>
                  <a:srgbClr val="0000FF"/>
                </a:solidFill>
                <a:effectLst/>
                <a:uLnTx/>
                <a:uFillTx/>
                <a:latin typeface="+mn-lt"/>
                <a:ea typeface="+mn-ea"/>
                <a:cs typeface="+mn-ea"/>
                <a:sym typeface="+mn-lt"/>
              </a:rPr>
              <a:t>HT[m]</a:t>
            </a:r>
            <a:r>
              <a:rPr kumimoji="0" lang="zh-CN" altLang="en-US" sz="1400" b="0" i="0" u="none" strike="noStrike" kern="1200" cap="none" spc="0" normalizeH="0" baseline="0" noProof="0" dirty="0">
                <a:ln>
                  <a:noFill/>
                </a:ln>
                <a:solidFill>
                  <a:srgbClr val="0000FF"/>
                </a:solidFill>
                <a:effectLst/>
                <a:uLnTx/>
                <a:uFillTx/>
                <a:latin typeface="+mn-lt"/>
                <a:ea typeface="+mn-ea"/>
                <a:cs typeface="+mn-ea"/>
                <a:sym typeface="+mn-lt"/>
              </a:rPr>
              <a:t>表示根结点</a:t>
            </a:r>
            <a:r>
              <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1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for(</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=1;i&lt;=m;++</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{HT[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lch</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=0;HT[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rch</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=0;HT[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].parent=0;}</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90000"/>
              </a:lnSpc>
              <a:spcBef>
                <a:spcPts val="5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for(</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=1;i&lt;=n;++</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cin</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&gt;&gt;HT[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].weight;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 calcmode="lin" valueType="num">
                                      <p:cBhvr additive="base">
                                        <p:cTn id="7" dur="500" fill="hold"/>
                                        <p:tgtEl>
                                          <p:spTgt spid="99332"/>
                                        </p:tgtEl>
                                        <p:attrNameLst>
                                          <p:attrName>ppt_x</p:attrName>
                                        </p:attrNameLst>
                                      </p:cBhvr>
                                      <p:tavLst>
                                        <p:tav tm="0">
                                          <p:val>
                                            <p:strVal val="#ppt_x"/>
                                          </p:val>
                                        </p:tav>
                                        <p:tav tm="100000">
                                          <p:val>
                                            <p:strVal val="#ppt_x"/>
                                          </p:val>
                                        </p:tav>
                                      </p:tavLst>
                                    </p:anim>
                                    <p:anim calcmode="lin" valueType="num">
                                      <p:cBhvr additive="base">
                                        <p:cTn id="8" dur="500" fill="hold"/>
                                        <p:tgtEl>
                                          <p:spTgt spid="99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2"/>
          <p:cNvSpPr/>
          <p:nvPr/>
        </p:nvSpPr>
        <p:spPr>
          <a:xfrm>
            <a:off x="-36195" y="764540"/>
            <a:ext cx="9144000" cy="5975985"/>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05474" name="圆角矩形 1"/>
          <p:cNvSpPr/>
          <p:nvPr/>
        </p:nvSpPr>
        <p:spPr>
          <a:xfrm>
            <a:off x="5364163" y="1014413"/>
            <a:ext cx="3311525" cy="2136775"/>
          </a:xfrm>
          <a:prstGeom prst="roundRect">
            <a:avLst>
              <a:gd name="adj" fmla="val 6569"/>
            </a:avLst>
          </a:prstGeom>
          <a:no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36"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102403" name="Text Box 2"/>
          <p:cNvSpPr txBox="1">
            <a:spLocks noChangeArrowheads="1"/>
          </p:cNvSpPr>
          <p:nvPr/>
        </p:nvSpPr>
        <p:spPr bwMode="auto">
          <a:xfrm>
            <a:off x="35560" y="908685"/>
            <a:ext cx="7880985" cy="2925445"/>
          </a:xfrm>
          <a:prstGeom prst="rect">
            <a:avLst/>
          </a:prstGeom>
          <a:noFill/>
          <a:ln>
            <a:noFill/>
          </a:ln>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for( i=n+1;i&lt;=m;++i) </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Select(HT,i-1, s1, s2);　</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//选择两个其双亲域为0</a:t>
            </a:r>
            <a:r>
              <a:rPr kumimoji="0" lang="zh-CN" altLang="en-US" sz="1600" b="0" i="0" u="none" strike="noStrike" kern="1200" cap="none" spc="0" normalizeH="0" baseline="0" noProof="0">
                <a:ln>
                  <a:noFill/>
                </a:ln>
                <a:solidFill>
                  <a:schemeClr val="tx1"/>
                </a:solidFill>
                <a:effectLst/>
                <a:uLnTx/>
                <a:uFillTx/>
                <a:latin typeface="+mn-lt"/>
                <a:ea typeface="+mn-ea"/>
                <a:cs typeface="+mn-ea"/>
                <a:sym typeface="+mn-lt"/>
              </a:rPr>
              <a:t>，</a:t>
            </a: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且权值最小的结点</a:t>
            </a:r>
            <a:r>
              <a:rPr kumimoji="0" lang="zh-CN" altLang="en-US" sz="1600" b="0" i="0" u="none" strike="noStrike" kern="1200" cap="none" spc="0" normalizeH="0" baseline="0" noProof="0">
                <a:ln>
                  <a:noFill/>
                </a:ln>
                <a:solidFill>
                  <a:schemeClr val="tx1"/>
                </a:solidFill>
                <a:effectLst/>
                <a:uLnTx/>
                <a:uFillTx/>
                <a:latin typeface="+mn-lt"/>
                <a:ea typeface="+mn-ea"/>
                <a:cs typeface="+mn-ea"/>
                <a:sym typeface="+mn-lt"/>
              </a:rPr>
              <a:t>，</a:t>
            </a: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并返回它们在HT中的序号s1和s2</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HT[s1].parent=i;   HT[s2] .parent=i;  </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//表示从F中删除s1,s2</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HT[i].lch=s1;    HT[i].rch=s2 ; </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//s1,s2分别作为i的左右孩子</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HT[i].weight=HT[s1].weight + HT[s2] .weight;</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//i 的权值为左右孩子权值之和</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16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ct val="0"/>
              </a:spcAft>
              <a:buClrTx/>
              <a:buSzTx/>
              <a:buFont typeface="Arial" panose="020B0604020202020204" pitchFamily="34" charset="0"/>
              <a:buNone/>
              <a:defRPr/>
            </a:pPr>
            <a:r>
              <a:rPr kumimoji="0" lang="en-US" altLang="zh-CN" sz="1600" b="0" i="0" u="none" strike="noStrike" kern="1200" cap="none" spc="0" normalizeH="0" baseline="0" noProof="0">
                <a:ln>
                  <a:noFill/>
                </a:ln>
                <a:solidFill>
                  <a:schemeClr val="tx1"/>
                </a:solidFill>
                <a:effectLst/>
                <a:uLnTx/>
                <a:uFillTx/>
                <a:latin typeface="+mn-lt"/>
                <a:ea typeface="+mn-ea"/>
                <a:cs typeface="+mn-ea"/>
                <a:sym typeface="+mn-lt"/>
              </a:rPr>
              <a:t>}</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2" name="表格 1"/>
          <p:cNvGraphicFramePr/>
          <p:nvPr>
            <p:custDataLst>
              <p:tags r:id="rId1"/>
            </p:custDataLst>
          </p:nvPr>
        </p:nvGraphicFramePr>
        <p:xfrm>
          <a:off x="4635500" y="2420303"/>
          <a:ext cx="4040188" cy="3395709"/>
        </p:xfrm>
        <a:graphic>
          <a:graphicData uri="http://schemas.openxmlformats.org/drawingml/2006/table">
            <a:tbl>
              <a:tblPr/>
              <a:tblGrid>
                <a:gridCol w="527050"/>
                <a:gridCol w="936625"/>
                <a:gridCol w="903288"/>
                <a:gridCol w="765175"/>
                <a:gridCol w="908050"/>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70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accent1">
                              <a:lumMod val="75000"/>
                            </a:schemeClr>
                          </a:solidFill>
                          <a:latin typeface="+mn-lt"/>
                          <a:ea typeface="+mn-ea"/>
                          <a:cs typeface="+mn-ea"/>
                          <a:sym typeface="+mn-lt"/>
                        </a:rPr>
                        <a:t>0</a:t>
                      </a:r>
                      <a:endParaRPr lang="en-US" altLang="zh-CN" sz="2000" b="0" dirty="0">
                        <a:solidFill>
                          <a:schemeClr val="accent1">
                            <a:lumMod val="75000"/>
                          </a:schemeClr>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accent1">
                              <a:lumMod val="75000"/>
                            </a:schemeClr>
                          </a:solidFill>
                          <a:latin typeface="+mn-lt"/>
                          <a:ea typeface="+mn-ea"/>
                          <a:cs typeface="+mn-ea"/>
                          <a:sym typeface="+mn-lt"/>
                        </a:rPr>
                        <a:t>0</a:t>
                      </a:r>
                      <a:endParaRPr lang="en-US" altLang="zh-CN" sz="2000" b="0" dirty="0">
                        <a:solidFill>
                          <a:schemeClr val="accent1">
                            <a:lumMod val="75000"/>
                          </a:schemeClr>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7030A0"/>
                          </a:solidFill>
                          <a:highlight>
                            <a:srgbClr val="FFFF00"/>
                          </a:highlight>
                          <a:latin typeface="+mn-lt"/>
                          <a:ea typeface="+mn-ea"/>
                          <a:cs typeface="+mn-ea"/>
                          <a:sym typeface="+mn-lt"/>
                        </a:rPr>
                        <a:t>20</a:t>
                      </a:r>
                      <a:endParaRPr lang="en-US" altLang="zh-CN" sz="2000" b="0" dirty="0">
                        <a:solidFill>
                          <a:srgbClr val="7030A0"/>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3300"/>
                          </a:solidFill>
                          <a:latin typeface="+mn-lt"/>
                          <a:ea typeface="+mn-ea"/>
                          <a:cs typeface="+mn-ea"/>
                          <a:sym typeface="+mn-lt"/>
                        </a:rPr>
                        <a:t>5</a:t>
                      </a:r>
                      <a:endParaRPr lang="en-US" altLang="zh-CN" sz="2000" b="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accent1">
                              <a:lumMod val="75000"/>
                            </a:schemeClr>
                          </a:solidFill>
                          <a:highlight>
                            <a:srgbClr val="FFFF00"/>
                          </a:highlight>
                          <a:latin typeface="+mn-lt"/>
                          <a:ea typeface="+mn-ea"/>
                          <a:cs typeface="+mn-ea"/>
                          <a:sym typeface="+mn-lt"/>
                        </a:rPr>
                        <a:t>40</a:t>
                      </a:r>
                      <a:endParaRPr lang="en-US" altLang="zh-CN" sz="2000" dirty="0">
                        <a:solidFill>
                          <a:schemeClr val="accent1">
                            <a:lumMod val="75000"/>
                          </a:schemeClr>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5</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60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3</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4</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2160588"/>
            <a:ext cx="9144000" cy="42211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grpSp>
        <p:nvGrpSpPr>
          <p:cNvPr id="2" name="Group 3"/>
          <p:cNvGrpSpPr/>
          <p:nvPr/>
        </p:nvGrpSpPr>
        <p:grpSpPr>
          <a:xfrm>
            <a:off x="1908175" y="2211388"/>
            <a:ext cx="5043488" cy="4021137"/>
            <a:chOff x="2551" y="1790"/>
            <a:chExt cx="3177" cy="2533"/>
          </a:xfrm>
        </p:grpSpPr>
        <p:sp>
          <p:nvSpPr>
            <p:cNvPr id="102405" name="Rectangle 4"/>
            <p:cNvSpPr>
              <a:spLocks noChangeArrowheads="1"/>
            </p:cNvSpPr>
            <p:nvPr/>
          </p:nvSpPr>
          <p:spPr bwMode="auto">
            <a:xfrm>
              <a:off x="2552" y="1830"/>
              <a:ext cx="3112" cy="255"/>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07537" name="Group 5"/>
            <p:cNvGrpSpPr/>
            <p:nvPr/>
          </p:nvGrpSpPr>
          <p:grpSpPr>
            <a:xfrm>
              <a:off x="2551" y="1790"/>
              <a:ext cx="3177" cy="2533"/>
              <a:chOff x="2551" y="1790"/>
              <a:chExt cx="3177" cy="2533"/>
            </a:xfrm>
          </p:grpSpPr>
          <p:grpSp>
            <p:nvGrpSpPr>
              <p:cNvPr id="107538" name="Group 6"/>
              <p:cNvGrpSpPr/>
              <p:nvPr/>
            </p:nvGrpSpPr>
            <p:grpSpPr>
              <a:xfrm>
                <a:off x="2551" y="1790"/>
                <a:ext cx="3177" cy="2530"/>
                <a:chOff x="2551" y="1790"/>
                <a:chExt cx="3177" cy="2530"/>
              </a:xfrm>
            </p:grpSpPr>
            <p:sp>
              <p:nvSpPr>
                <p:cNvPr id="102408" name="Rectangle 7"/>
                <p:cNvSpPr>
                  <a:spLocks noChangeArrowheads="1"/>
                </p:cNvSpPr>
                <p:nvPr/>
              </p:nvSpPr>
              <p:spPr bwMode="auto">
                <a:xfrm>
                  <a:off x="2551" y="2083"/>
                  <a:ext cx="420" cy="223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09" name="Line 8"/>
                <p:cNvSpPr>
                  <a:spLocks noChangeShapeType="1"/>
                </p:cNvSpPr>
                <p:nvPr/>
              </p:nvSpPr>
              <p:spPr bwMode="auto">
                <a:xfrm>
                  <a:off x="5151" y="1831"/>
                  <a:ext cx="0" cy="248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10" name="Line 9"/>
                <p:cNvSpPr>
                  <a:spLocks noChangeShapeType="1"/>
                </p:cNvSpPr>
                <p:nvPr/>
              </p:nvSpPr>
              <p:spPr bwMode="auto">
                <a:xfrm>
                  <a:off x="4595" y="1831"/>
                  <a:ext cx="0" cy="248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11" name="Line 10"/>
                <p:cNvSpPr>
                  <a:spLocks noChangeShapeType="1"/>
                </p:cNvSpPr>
                <p:nvPr/>
              </p:nvSpPr>
              <p:spPr bwMode="auto">
                <a:xfrm>
                  <a:off x="3817" y="1842"/>
                  <a:ext cx="0" cy="24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12" name="Line 11"/>
                <p:cNvSpPr>
                  <a:spLocks noChangeShapeType="1"/>
                </p:cNvSpPr>
                <p:nvPr/>
              </p:nvSpPr>
              <p:spPr bwMode="auto">
                <a:xfrm flipV="1">
                  <a:off x="2561" y="3413"/>
                  <a:ext cx="31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13" name="Text Box 12"/>
                <p:cNvSpPr txBox="1">
                  <a:spLocks noChangeArrowheads="1"/>
                </p:cNvSpPr>
                <p:nvPr/>
              </p:nvSpPr>
              <p:spPr bwMode="auto">
                <a:xfrm>
                  <a:off x="2561" y="1790"/>
                  <a:ext cx="3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weight         parent         </a:t>
                  </a:r>
                  <a:r>
                    <a:rPr kumimoji="0" lang="en-US" altLang="zh-CN" sz="2000" b="0" i="0" u="none" strike="noStrike" kern="1200" cap="none" spc="0" normalizeH="0" baseline="0" noProof="0" dirty="0" err="1">
                      <a:ln>
                        <a:noFill/>
                      </a:ln>
                      <a:solidFill>
                        <a:schemeClr val="bg1"/>
                      </a:solidFill>
                      <a:effectLst/>
                      <a:uLnTx/>
                      <a:uFillTx/>
                      <a:latin typeface="+mn-lt"/>
                      <a:ea typeface="+mn-ea"/>
                      <a:cs typeface="+mn-ea"/>
                      <a:sym typeface="+mn-lt"/>
                    </a:rPr>
                    <a:t>lch</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bg1"/>
                      </a:solidFill>
                      <a:effectLst/>
                      <a:uLnTx/>
                      <a:uFillTx/>
                      <a:latin typeface="+mn-lt"/>
                      <a:ea typeface="+mn-ea"/>
                      <a:cs typeface="+mn-ea"/>
                      <a:sym typeface="+mn-lt"/>
                    </a:rPr>
                    <a:t>rch</a:t>
                  </a:r>
                  <a:endPar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02414" name="Text Box 13"/>
                <p:cNvSpPr txBox="1">
                  <a:spLocks noChangeArrowheads="1"/>
                </p:cNvSpPr>
                <p:nvPr/>
              </p:nvSpPr>
              <p:spPr bwMode="auto">
                <a:xfrm>
                  <a:off x="2611" y="2187"/>
                  <a:ext cx="322" cy="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８</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９</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15</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43" name="Line 11"/>
                <p:cNvSpPr>
                  <a:spLocks noChangeShapeType="1"/>
                </p:cNvSpPr>
                <p:nvPr/>
              </p:nvSpPr>
              <p:spPr bwMode="auto">
                <a:xfrm flipV="1">
                  <a:off x="2552" y="4320"/>
                  <a:ext cx="31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02415" name="Line 14"/>
              <p:cNvSpPr>
                <a:spLocks noChangeShapeType="1"/>
              </p:cNvSpPr>
              <p:nvPr/>
            </p:nvSpPr>
            <p:spPr bwMode="auto">
              <a:xfrm>
                <a:off x="2972" y="2064"/>
                <a:ext cx="1" cy="22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 name="Line 14"/>
              <p:cNvSpPr>
                <a:spLocks noChangeShapeType="1"/>
              </p:cNvSpPr>
              <p:nvPr/>
            </p:nvSpPr>
            <p:spPr bwMode="auto">
              <a:xfrm>
                <a:off x="5666" y="2089"/>
                <a:ext cx="1" cy="22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948239" name="Text Box 15"/>
          <p:cNvSpPr txBox="1">
            <a:spLocks noChangeArrowheads="1"/>
          </p:cNvSpPr>
          <p:nvPr/>
        </p:nvSpPr>
        <p:spPr bwMode="auto">
          <a:xfrm>
            <a:off x="3084830" y="2924810"/>
            <a:ext cx="426720" cy="1900555"/>
          </a:xfrm>
          <a:prstGeom prst="rect">
            <a:avLst/>
          </a:prstGeom>
          <a:noFill/>
          <a:ln>
            <a:noFill/>
          </a:ln>
        </p:spPr>
        <p:txBody>
          <a:bodyPr>
            <a:no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R="0" lvl="0" algn="l" defTabSz="914400" rtl="0" eaLnBrk="1"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5</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29</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7</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8</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14</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23</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3</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a:p>
            <a:pPr marR="0" lvl="0" algn="l" defTabSz="914400" rtl="0" eaLnBrk="1" hangingPunct="1">
              <a:lnSpc>
                <a:spcPct val="80000"/>
              </a:lnSpc>
              <a:spcBef>
                <a:spcPts val="5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rPr>
              <a:t>11</a:t>
            </a:r>
            <a:endParaRPr kumimoji="0" lang="en-US" altLang="zh-CN" sz="18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5" name="Group 16"/>
          <p:cNvGrpSpPr/>
          <p:nvPr/>
        </p:nvGrpSpPr>
        <p:grpSpPr>
          <a:xfrm>
            <a:off x="4292600" y="2909888"/>
            <a:ext cx="422275" cy="3327400"/>
            <a:chOff x="4063" y="2230"/>
            <a:chExt cx="266" cy="2096"/>
          </a:xfrm>
        </p:grpSpPr>
        <p:sp>
          <p:nvSpPr>
            <p:cNvPr id="102418" name="Text Box 17"/>
            <p:cNvSpPr txBox="1">
              <a:spLocks noChangeArrowheads="1"/>
            </p:cNvSpPr>
            <p:nvPr/>
          </p:nvSpPr>
          <p:spPr bwMode="auto">
            <a:xfrm>
              <a:off x="4063" y="2230"/>
              <a:ext cx="266"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FF"/>
                  </a:solidFill>
                  <a:effectLst/>
                  <a:uLnTx/>
                  <a:uFillTx/>
                  <a:latin typeface="+mn-lt"/>
                  <a:ea typeface="+mn-ea"/>
                  <a:cs typeface="+mn-ea"/>
                  <a:sym typeface="+mn-lt"/>
                </a:rPr>
                <a:t>0 0 0 0 0 0 0 0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19" name="Text Box 18"/>
            <p:cNvSpPr txBox="1">
              <a:spLocks noChangeArrowheads="1"/>
            </p:cNvSpPr>
            <p:nvPr/>
          </p:nvSpPr>
          <p:spPr bwMode="auto">
            <a:xfrm>
              <a:off x="4083" y="3508"/>
              <a:ext cx="238"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rgbClr val="0000FF"/>
                  </a:solidFill>
                  <a:effectLst/>
                  <a:uLnTx/>
                  <a:uFillTx/>
                  <a:latin typeface="+mn-lt"/>
                  <a:ea typeface="+mn-ea"/>
                  <a:cs typeface="+mn-ea"/>
                  <a:sym typeface="+mn-lt"/>
                </a:rPr>
                <a:t>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48243" name="Text Box 19"/>
          <p:cNvSpPr txBox="1">
            <a:spLocks noChangeArrowheads="1"/>
          </p:cNvSpPr>
          <p:nvPr/>
        </p:nvSpPr>
        <p:spPr bwMode="auto">
          <a:xfrm>
            <a:off x="1790700" y="1087438"/>
            <a:ext cx="4922838" cy="687705"/>
          </a:xfrm>
          <a:prstGeom prst="rect">
            <a:avLst/>
          </a:prstGeom>
          <a:no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例:设</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n=8,  w={5,29,7,8,14,23,3,11}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试设计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huffman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code (m=2*8-1=15)</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 name="Group 20"/>
          <p:cNvGrpSpPr/>
          <p:nvPr/>
        </p:nvGrpSpPr>
        <p:grpSpPr>
          <a:xfrm>
            <a:off x="6256338" y="2900363"/>
            <a:ext cx="422275" cy="3313112"/>
            <a:chOff x="5300" y="2224"/>
            <a:chExt cx="266" cy="2087"/>
          </a:xfrm>
        </p:grpSpPr>
        <p:sp>
          <p:nvSpPr>
            <p:cNvPr id="102422" name="Text Box 21"/>
            <p:cNvSpPr txBox="1">
              <a:spLocks noChangeArrowheads="1"/>
            </p:cNvSpPr>
            <p:nvPr/>
          </p:nvSpPr>
          <p:spPr bwMode="auto">
            <a:xfrm>
              <a:off x="5300" y="2224"/>
              <a:ext cx="266"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FF"/>
                  </a:solidFill>
                  <a:effectLst/>
                  <a:uLnTx/>
                  <a:uFillTx/>
                  <a:latin typeface="+mn-lt"/>
                  <a:ea typeface="+mn-ea"/>
                  <a:cs typeface="+mn-ea"/>
                  <a:sym typeface="+mn-lt"/>
                </a:rPr>
                <a:t>0 0 0 0 0 0 0 0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23" name="Text Box 22"/>
            <p:cNvSpPr txBox="1">
              <a:spLocks noChangeArrowheads="1"/>
            </p:cNvSpPr>
            <p:nvPr/>
          </p:nvSpPr>
          <p:spPr bwMode="auto">
            <a:xfrm>
              <a:off x="5323" y="3493"/>
              <a:ext cx="238"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rgbClr val="0000FF"/>
                  </a:solidFill>
                  <a:effectLst/>
                  <a:uLnTx/>
                  <a:uFillTx/>
                  <a:latin typeface="+mn-lt"/>
                  <a:ea typeface="+mn-ea"/>
                  <a:cs typeface="+mn-ea"/>
                  <a:sym typeface="+mn-lt"/>
                </a:rPr>
                <a:t>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23"/>
          <p:cNvGrpSpPr/>
          <p:nvPr/>
        </p:nvGrpSpPr>
        <p:grpSpPr>
          <a:xfrm>
            <a:off x="5389563" y="2900363"/>
            <a:ext cx="422275" cy="3313112"/>
            <a:chOff x="5300" y="2224"/>
            <a:chExt cx="266" cy="2087"/>
          </a:xfrm>
        </p:grpSpPr>
        <p:sp>
          <p:nvSpPr>
            <p:cNvPr id="102425" name="Text Box 24"/>
            <p:cNvSpPr txBox="1">
              <a:spLocks noChangeArrowheads="1"/>
            </p:cNvSpPr>
            <p:nvPr/>
          </p:nvSpPr>
          <p:spPr bwMode="auto">
            <a:xfrm>
              <a:off x="5300" y="2224"/>
              <a:ext cx="266"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FF"/>
                  </a:solidFill>
                  <a:effectLst/>
                  <a:uLnTx/>
                  <a:uFillTx/>
                  <a:latin typeface="+mn-lt"/>
                  <a:ea typeface="+mn-ea"/>
                  <a:cs typeface="+mn-ea"/>
                  <a:sym typeface="+mn-lt"/>
                </a:rPr>
                <a:t>0 0 0 0 0 0 0 0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26" name="Text Box 25"/>
            <p:cNvSpPr txBox="1">
              <a:spLocks noChangeArrowheads="1"/>
            </p:cNvSpPr>
            <p:nvPr/>
          </p:nvSpPr>
          <p:spPr bwMode="auto">
            <a:xfrm>
              <a:off x="5323" y="3493"/>
              <a:ext cx="238"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rgbClr val="0000FF"/>
                  </a:solidFill>
                  <a:effectLst/>
                  <a:uLnTx/>
                  <a:uFillTx/>
                  <a:latin typeface="+mn-lt"/>
                  <a:ea typeface="+mn-ea"/>
                  <a:cs typeface="+mn-ea"/>
                  <a:sym typeface="+mn-lt"/>
                </a:rPr>
                <a:t>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7"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48243"/>
                                        </p:tgtEl>
                                        <p:attrNameLst>
                                          <p:attrName>style.visibility</p:attrName>
                                        </p:attrNameLst>
                                      </p:cBhvr>
                                      <p:to>
                                        <p:strVal val="visible"/>
                                      </p:to>
                                    </p:set>
                                    <p:anim calcmode="lin" valueType="num">
                                      <p:cBhvr additive="base">
                                        <p:cTn id="7" dur="500" fill="hold"/>
                                        <p:tgtEl>
                                          <p:spTgt spid="948243"/>
                                        </p:tgtEl>
                                        <p:attrNameLst>
                                          <p:attrName>ppt_x</p:attrName>
                                        </p:attrNameLst>
                                      </p:cBhvr>
                                      <p:tavLst>
                                        <p:tav tm="0">
                                          <p:val>
                                            <p:strVal val="1+#ppt_w/2"/>
                                          </p:val>
                                        </p:tav>
                                        <p:tav tm="100000">
                                          <p:val>
                                            <p:strVal val="#ppt_x"/>
                                          </p:val>
                                        </p:tav>
                                      </p:tavLst>
                                    </p:anim>
                                    <p:anim calcmode="lin" valueType="num">
                                      <p:cBhvr additive="base">
                                        <p:cTn id="8" dur="500" fill="hold"/>
                                        <p:tgtEl>
                                          <p:spTgt spid="948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1+#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948239"/>
                                        </p:tgtEl>
                                        <p:attrNameLst>
                                          <p:attrName>style.visibility</p:attrName>
                                        </p:attrNameLst>
                                      </p:cBhvr>
                                      <p:to>
                                        <p:strVal val="visible"/>
                                      </p:to>
                                    </p:set>
                                    <p:anim calcmode="lin" valueType="num">
                                      <p:cBhvr additive="base">
                                        <p:cTn id="44" dur="500" fill="hold"/>
                                        <p:tgtEl>
                                          <p:spTgt spid="948239"/>
                                        </p:tgtEl>
                                        <p:attrNameLst>
                                          <p:attrName>ppt_x</p:attrName>
                                        </p:attrNameLst>
                                      </p:cBhvr>
                                      <p:tavLst>
                                        <p:tav tm="0">
                                          <p:val>
                                            <p:strVal val="0-#ppt_w/2"/>
                                          </p:val>
                                        </p:tav>
                                        <p:tav tm="100000">
                                          <p:val>
                                            <p:strVal val="#ppt_x"/>
                                          </p:val>
                                        </p:tav>
                                      </p:tavLst>
                                    </p:anim>
                                    <p:anim calcmode="lin" valueType="num">
                                      <p:cBhvr additive="base">
                                        <p:cTn id="45" dur="500" fill="hold"/>
                                        <p:tgtEl>
                                          <p:spTgt spid="948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48239" grpId="0"/>
      <p:bldP spid="94824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Line 2"/>
          <p:cNvSpPr>
            <a:spLocks noChangeShapeType="1"/>
          </p:cNvSpPr>
          <p:nvPr/>
        </p:nvSpPr>
        <p:spPr bwMode="auto">
          <a:xfrm>
            <a:off x="8240713" y="5622925"/>
            <a:ext cx="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4475" name="Rectangle 30"/>
          <p:cNvSpPr>
            <a:spLocks noChangeArrowheads="1"/>
          </p:cNvSpPr>
          <p:nvPr/>
        </p:nvSpPr>
        <p:spPr bwMode="auto">
          <a:xfrm>
            <a:off x="900113" y="955675"/>
            <a:ext cx="66246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构造</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Huffman tree</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后</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,HT</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为</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28"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哈夫曼树构造算法的实现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aphicFrame>
        <p:nvGraphicFramePr>
          <p:cNvPr id="2" name="表格 1"/>
          <p:cNvGraphicFramePr>
            <a:graphicFrameLocks noGrp="1"/>
          </p:cNvGraphicFramePr>
          <p:nvPr/>
        </p:nvGraphicFramePr>
        <p:xfrm>
          <a:off x="744538" y="1695450"/>
          <a:ext cx="7775575" cy="4778376"/>
        </p:xfrm>
        <a:graphic>
          <a:graphicData uri="http://schemas.openxmlformats.org/drawingml/2006/table">
            <a:tbl>
              <a:tblPr firstRow="1" bandRow="1">
                <a:tableStyleId>{5C22544A-7EE6-4342-B048-85BDC9FD1C3A}</a:tableStyleId>
              </a:tblPr>
              <a:tblGrid>
                <a:gridCol w="1555115"/>
                <a:gridCol w="1555115"/>
                <a:gridCol w="1555115"/>
                <a:gridCol w="1555115"/>
                <a:gridCol w="1555115"/>
              </a:tblGrid>
              <a:tr h="594565">
                <a:tc>
                  <a:txBody>
                    <a:bodyPr/>
                    <a:lstStyle/>
                    <a:p>
                      <a:endParaRPr lang="zh-CN" altLang="en-US" sz="1800" dirty="0"/>
                    </a:p>
                  </a:txBody>
                  <a:tcPr marL="91431" marR="91431" marT="45713" marB="45713"/>
                </a:tc>
                <a:tc>
                  <a:txBody>
                    <a:bodyPr/>
                    <a:lstStyle/>
                    <a:p>
                      <a:pPr algn="ctr"/>
                      <a:r>
                        <a:rPr lang="en-US" altLang="zh-CN" sz="1800" b="0" dirty="0"/>
                        <a:t>Weight</a:t>
                      </a:r>
                      <a:endParaRPr lang="zh-CN" altLang="en-US" sz="1800" b="0" dirty="0"/>
                    </a:p>
                  </a:txBody>
                  <a:tcPr marL="91431" marR="91431" marT="45713" marB="45713" anchor="ctr"/>
                </a:tc>
                <a:tc>
                  <a:txBody>
                    <a:bodyPr/>
                    <a:lstStyle/>
                    <a:p>
                      <a:pPr algn="ctr"/>
                      <a:r>
                        <a:rPr lang="en-US" altLang="zh-CN" sz="1800" b="0" dirty="0"/>
                        <a:t>Parent</a:t>
                      </a:r>
                      <a:endParaRPr lang="zh-CN" altLang="en-US" sz="1800" b="0" dirty="0"/>
                    </a:p>
                  </a:txBody>
                  <a:tcPr marL="91431" marR="91431" marT="45713" marB="45713" anchor="ctr"/>
                </a:tc>
                <a:tc>
                  <a:txBody>
                    <a:bodyPr/>
                    <a:lstStyle/>
                    <a:p>
                      <a:pPr algn="ctr"/>
                      <a:r>
                        <a:rPr lang="en-US" altLang="zh-CN" sz="1800" b="0" dirty="0" err="1"/>
                        <a:t>Lch</a:t>
                      </a:r>
                      <a:endParaRPr lang="zh-CN" altLang="en-US" sz="1800" b="0" dirty="0"/>
                    </a:p>
                  </a:txBody>
                  <a:tcPr marL="91431" marR="91431" marT="45713" marB="45713" anchor="ctr"/>
                </a:tc>
                <a:tc>
                  <a:txBody>
                    <a:bodyPr/>
                    <a:lstStyle/>
                    <a:p>
                      <a:pPr algn="ctr"/>
                      <a:r>
                        <a:rPr lang="en-US" altLang="zh-CN" sz="1800" b="0" dirty="0" err="1"/>
                        <a:t>rch</a:t>
                      </a:r>
                      <a:endParaRPr lang="zh-CN" altLang="en-US" sz="1800" b="0" dirty="0"/>
                    </a:p>
                  </a:txBody>
                  <a:tcPr marL="91431" marR="91431" marT="45713" marB="45713" anchor="ctr"/>
                </a:tc>
              </a:tr>
              <a:tr h="2023903">
                <a:tc>
                  <a:txBody>
                    <a:bodyPr/>
                    <a:lstStyle/>
                    <a:p>
                      <a:endParaRPr lang="zh-CN" altLang="en-US" sz="1800" dirty="0"/>
                    </a:p>
                  </a:txBody>
                  <a:tcPr marL="91431" marR="91431" marT="45713" marB="45713" vert="eaVert"/>
                </a:tc>
                <a:tc>
                  <a:txBody>
                    <a:bodyPr/>
                    <a:lstStyle/>
                    <a:p>
                      <a:endParaRPr lang="zh-CN" altLang="en-US" sz="1800"/>
                    </a:p>
                  </a:txBody>
                  <a:tcPr marL="91431" marR="91431" marT="45713" marB="45713"/>
                </a:tc>
                <a:tc>
                  <a:txBody>
                    <a:bodyPr/>
                    <a:lstStyle/>
                    <a:p>
                      <a:endParaRPr lang="zh-CN" altLang="en-US" sz="1800"/>
                    </a:p>
                  </a:txBody>
                  <a:tcPr marL="91431" marR="91431" marT="45713" marB="45713"/>
                </a:tc>
                <a:tc>
                  <a:txBody>
                    <a:bodyPr/>
                    <a:lstStyle/>
                    <a:p>
                      <a:endParaRPr lang="zh-CN" altLang="en-US" sz="1800"/>
                    </a:p>
                  </a:txBody>
                  <a:tcPr marL="91431" marR="91431" marT="45713" marB="45713"/>
                </a:tc>
                <a:tc>
                  <a:txBody>
                    <a:bodyPr/>
                    <a:lstStyle/>
                    <a:p>
                      <a:endParaRPr lang="zh-CN" altLang="en-US" sz="1800"/>
                    </a:p>
                  </a:txBody>
                  <a:tcPr marL="91431" marR="91431" marT="45713" marB="45713"/>
                </a:tc>
              </a:tr>
              <a:tr h="2159908">
                <a:tc>
                  <a:txBody>
                    <a:bodyPr/>
                    <a:lstStyle/>
                    <a:p>
                      <a:endParaRPr lang="zh-CN" altLang="en-US" sz="1800"/>
                    </a:p>
                  </a:txBody>
                  <a:tcPr marL="91431" marR="91431" marT="45713" marB="45713"/>
                </a:tc>
                <a:tc>
                  <a:txBody>
                    <a:bodyPr/>
                    <a:lstStyle/>
                    <a:p>
                      <a:endParaRPr lang="zh-CN" altLang="en-US" sz="1800"/>
                    </a:p>
                  </a:txBody>
                  <a:tcPr marL="91431" marR="91431" marT="45713" marB="45713"/>
                </a:tc>
                <a:tc>
                  <a:txBody>
                    <a:bodyPr/>
                    <a:lstStyle/>
                    <a:p>
                      <a:endParaRPr lang="zh-CN" altLang="en-US" sz="1800"/>
                    </a:p>
                  </a:txBody>
                  <a:tcPr marL="91431" marR="91431" marT="45713" marB="45713"/>
                </a:tc>
                <a:tc>
                  <a:txBody>
                    <a:bodyPr/>
                    <a:lstStyle/>
                    <a:p>
                      <a:endParaRPr lang="zh-CN" altLang="en-US" sz="1800"/>
                    </a:p>
                  </a:txBody>
                  <a:tcPr marL="91431" marR="91431" marT="45713" marB="45713"/>
                </a:tc>
                <a:tc>
                  <a:txBody>
                    <a:bodyPr/>
                    <a:lstStyle/>
                    <a:p>
                      <a:endParaRPr lang="zh-CN" altLang="en-US" sz="1800" dirty="0"/>
                    </a:p>
                  </a:txBody>
                  <a:tcPr marL="91431" marR="91431" marT="45713" marB="45713"/>
                </a:tc>
              </a:tr>
            </a:tbl>
          </a:graphicData>
        </a:graphic>
      </p:graphicFrame>
      <p:sp>
        <p:nvSpPr>
          <p:cNvPr id="30" name="Text Box 16"/>
          <p:cNvSpPr txBox="1">
            <a:spLocks noChangeArrowheads="1"/>
          </p:cNvSpPr>
          <p:nvPr/>
        </p:nvSpPr>
        <p:spPr bwMode="auto">
          <a:xfrm>
            <a:off x="1357313" y="2433638"/>
            <a:ext cx="596900" cy="342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．．．８</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15</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 name="Text Box 17"/>
          <p:cNvSpPr txBox="1">
            <a:spLocks noChangeArrowheads="1"/>
          </p:cNvSpPr>
          <p:nvPr/>
        </p:nvSpPr>
        <p:spPr bwMode="auto">
          <a:xfrm>
            <a:off x="2913380" y="2276475"/>
            <a:ext cx="573405" cy="190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R="0" lvl="0" algn="l" defTabSz="914400" rtl="0" eaLnBrk="1"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5</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29</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7</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8</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14</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23</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3</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11</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p:txBody>
      </p:sp>
      <p:sp>
        <p:nvSpPr>
          <p:cNvPr id="32" name="Text Box 19"/>
          <p:cNvSpPr txBox="1">
            <a:spLocks noChangeArrowheads="1"/>
          </p:cNvSpPr>
          <p:nvPr/>
        </p:nvSpPr>
        <p:spPr bwMode="auto">
          <a:xfrm>
            <a:off x="4471988" y="2368550"/>
            <a:ext cx="4222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9 14101012139 11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3" name="Text Box 26"/>
          <p:cNvSpPr txBox="1">
            <a:spLocks noChangeArrowheads="1"/>
          </p:cNvSpPr>
          <p:nvPr/>
        </p:nvSpPr>
        <p:spPr bwMode="auto">
          <a:xfrm>
            <a:off x="6024563" y="2382838"/>
            <a:ext cx="4222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0 0 0 0 0 0 0 0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4" name="Text Box 27"/>
          <p:cNvSpPr txBox="1">
            <a:spLocks noChangeArrowheads="1"/>
          </p:cNvSpPr>
          <p:nvPr/>
        </p:nvSpPr>
        <p:spPr bwMode="auto">
          <a:xfrm>
            <a:off x="7654925" y="2368550"/>
            <a:ext cx="42227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a:ln>
                  <a:noFill/>
                </a:ln>
                <a:solidFill>
                  <a:srgbClr val="0000FF"/>
                </a:solidFill>
                <a:effectLst/>
                <a:uLnTx/>
                <a:uFillTx/>
                <a:latin typeface="+mn-lt"/>
                <a:ea typeface="+mn-ea"/>
                <a:cs typeface="+mn-ea"/>
                <a:sym typeface="+mn-lt"/>
              </a:rPr>
              <a:t>0 0 0 0 0 0 0 0</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 name="Text Box 18"/>
          <p:cNvSpPr txBox="1">
            <a:spLocks noChangeArrowheads="1"/>
          </p:cNvSpPr>
          <p:nvPr/>
        </p:nvSpPr>
        <p:spPr bwMode="auto">
          <a:xfrm>
            <a:off x="2919413" y="4541838"/>
            <a:ext cx="739775" cy="167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R="0" lvl="0" algn="l" defTabSz="914400" rtl="0" eaLnBrk="1"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8</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15</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19</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29</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42</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58</a:t>
            </a:r>
            <a:endPar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endParaRPr>
          </a:p>
          <a:p>
            <a:pPr marR="0" lvl="0" algn="l" defTabSz="914400" rtl="0" eaLnBrk="1" hangingPunct="1">
              <a:lnSpc>
                <a:spcPct val="80000"/>
              </a:lnSpc>
              <a:spcBef>
                <a:spcPts val="5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100</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 name="Text Box 20"/>
          <p:cNvSpPr txBox="1">
            <a:spLocks noChangeArrowheads="1"/>
          </p:cNvSpPr>
          <p:nvPr/>
        </p:nvSpPr>
        <p:spPr bwMode="auto">
          <a:xfrm>
            <a:off x="4516438" y="4595813"/>
            <a:ext cx="582613" cy="163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11</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12</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13</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14</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15</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15</a:t>
            </a:r>
            <a:b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0</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 name="Text Box 21"/>
          <p:cNvSpPr txBox="1">
            <a:spLocks noChangeArrowheads="1"/>
          </p:cNvSpPr>
          <p:nvPr/>
        </p:nvSpPr>
        <p:spPr bwMode="auto">
          <a:xfrm>
            <a:off x="6024563" y="4554538"/>
            <a:ext cx="3540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1385</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62</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 name="Text Box 23"/>
          <p:cNvSpPr txBox="1">
            <a:spLocks noChangeArrowheads="1"/>
          </p:cNvSpPr>
          <p:nvPr/>
        </p:nvSpPr>
        <p:spPr bwMode="auto">
          <a:xfrm>
            <a:off x="7645400" y="4508500"/>
            <a:ext cx="33337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90000"/>
              </a:lnSpc>
              <a:spcBef>
                <a:spcPct val="5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749</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9" name="Text Box 24"/>
          <p:cNvSpPr txBox="1">
            <a:spLocks noChangeArrowheads="1"/>
          </p:cNvSpPr>
          <p:nvPr/>
        </p:nvSpPr>
        <p:spPr bwMode="auto">
          <a:xfrm>
            <a:off x="7645400" y="5357813"/>
            <a:ext cx="5953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10</a:t>
            </a:r>
            <a:b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11</a:t>
            </a:r>
            <a:b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12</a:t>
            </a:r>
            <a:b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br>
            <a:r>
              <a:rPr kumimoji="0" lang="en-US" altLang="zh-CN" sz="2000" b="0" i="0" u="none" strike="noStrike" kern="1200" cap="none" spc="0" normalizeH="0" baseline="0" noProof="0" dirty="0">
                <a:ln>
                  <a:noFill/>
                </a:ln>
                <a:solidFill>
                  <a:srgbClr val="0000FF"/>
                </a:solidFill>
                <a:effectLst/>
                <a:uLnTx/>
                <a:uFillTx/>
                <a:latin typeface="+mn-lt"/>
                <a:ea typeface="+mn-ea"/>
                <a:cs typeface="+mn-ea"/>
                <a:sym typeface="+mn-lt"/>
              </a:rPr>
              <a:t>14</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 name="Text Box 28"/>
          <p:cNvSpPr txBox="1">
            <a:spLocks noChangeArrowheads="1"/>
          </p:cNvSpPr>
          <p:nvPr/>
        </p:nvSpPr>
        <p:spPr bwMode="auto">
          <a:xfrm>
            <a:off x="6007100" y="6064250"/>
            <a:ext cx="439738"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rgbClr val="0000FF"/>
                </a:solidFill>
                <a:effectLst/>
                <a:uLnTx/>
                <a:uFillTx/>
                <a:latin typeface="+mn-lt"/>
                <a:ea typeface="+mn-ea"/>
                <a:cs typeface="+mn-ea"/>
                <a:sym typeface="+mn-lt"/>
              </a:rPr>
              <a:t>13</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125955" name="图片 6"/>
          <p:cNvPicPr>
            <a:picLocks noChangeAspect="1"/>
          </p:cNvPicPr>
          <p:nvPr/>
        </p:nvPicPr>
        <p:blipFill>
          <a:blip r:embed="rId1"/>
          <a:stretch>
            <a:fillRect/>
          </a:stretch>
        </p:blipFill>
        <p:spPr>
          <a:xfrm>
            <a:off x="539115" y="1052513"/>
            <a:ext cx="4133850" cy="5419725"/>
          </a:xfrm>
          <a:prstGeom prst="rect">
            <a:avLst/>
          </a:prstGeom>
          <a:noFill/>
          <a:ln w="9525">
            <a:noFill/>
          </a:ln>
        </p:spPr>
      </p:pic>
      <p:pic>
        <p:nvPicPr>
          <p:cNvPr id="125957" name="Picture 3"/>
          <p:cNvPicPr>
            <a:picLocks noChangeAspect="1"/>
          </p:cNvPicPr>
          <p:nvPr/>
        </p:nvPicPr>
        <p:blipFill>
          <a:blip r:embed="rId2"/>
          <a:stretch>
            <a:fillRect/>
          </a:stretch>
        </p:blipFill>
        <p:spPr>
          <a:xfrm>
            <a:off x="5940108" y="1052513"/>
            <a:ext cx="2643187" cy="1979612"/>
          </a:xfrm>
          <a:prstGeom prst="rect">
            <a:avLst/>
          </a:prstGeom>
          <a:noFill/>
          <a:ln w="9525">
            <a:noFill/>
          </a:ln>
        </p:spPr>
      </p:pic>
      <p:pic>
        <p:nvPicPr>
          <p:cNvPr id="125958" name="Picture 4"/>
          <p:cNvPicPr>
            <a:picLocks noChangeAspect="1"/>
          </p:cNvPicPr>
          <p:nvPr/>
        </p:nvPicPr>
        <p:blipFill>
          <a:blip r:embed="rId3"/>
          <a:stretch>
            <a:fillRect/>
          </a:stretch>
        </p:blipFill>
        <p:spPr>
          <a:xfrm>
            <a:off x="5580380" y="3356610"/>
            <a:ext cx="2808288" cy="2911475"/>
          </a:xfrm>
          <a:prstGeom prst="rect">
            <a:avLst/>
          </a:prstGeom>
          <a:noFill/>
          <a:ln w="9525">
            <a:noFill/>
          </a:ln>
        </p:spPr>
      </p:pic>
      <p:sp>
        <p:nvSpPr>
          <p:cNvPr id="125956" name="矩形 7"/>
          <p:cNvSpPr/>
          <p:nvPr/>
        </p:nvSpPr>
        <p:spPr>
          <a:xfrm>
            <a:off x="697865" y="1340485"/>
            <a:ext cx="3816350" cy="2665413"/>
          </a:xfrm>
          <a:prstGeom prst="rect">
            <a:avLst/>
          </a:prstGeom>
          <a:noFill/>
          <a:ln w="412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panose="02010609030101010101" pitchFamily="49"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panose="02010609030101010101" pitchFamily="49"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panose="02010609030101010101" pitchFamily="49"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5pPr>
          </a:lstStyle>
          <a:p>
            <a:pPr marL="342900" lvl="0" indent="-342900">
              <a:buNone/>
            </a:pPr>
            <a:endParaRPr lang="zh-CN" altLang="en-US" sz="2800" b="1"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105588" name="Group 117"/>
          <p:cNvGrpSpPr/>
          <p:nvPr/>
        </p:nvGrpSpPr>
        <p:grpSpPr>
          <a:xfrm>
            <a:off x="6781800" y="777875"/>
            <a:ext cx="2173288" cy="2211388"/>
            <a:chOff x="3439" y="1461"/>
            <a:chExt cx="1094" cy="1393"/>
          </a:xfrm>
        </p:grpSpPr>
        <p:grpSp>
          <p:nvGrpSpPr>
            <p:cNvPr id="105591" name="Group 118"/>
            <p:cNvGrpSpPr/>
            <p:nvPr/>
          </p:nvGrpSpPr>
          <p:grpSpPr>
            <a:xfrm>
              <a:off x="3439" y="1755"/>
              <a:ext cx="248" cy="433"/>
              <a:chOff x="983" y="434"/>
              <a:chExt cx="248" cy="433"/>
            </a:xfrm>
          </p:grpSpPr>
          <p:sp>
            <p:nvSpPr>
              <p:cNvPr id="101493" name="Oval 119"/>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494" name="Text Box 120"/>
              <p:cNvSpPr txBox="1">
                <a:spLocks noChangeArrowheads="1"/>
              </p:cNvSpPr>
              <p:nvPr/>
            </p:nvSpPr>
            <p:spPr bwMode="auto">
              <a:xfrm>
                <a:off x="983" y="434"/>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70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592" name="Group 121"/>
            <p:cNvGrpSpPr/>
            <p:nvPr/>
          </p:nvGrpSpPr>
          <p:grpSpPr>
            <a:xfrm>
              <a:off x="3698" y="1805"/>
              <a:ext cx="835" cy="1049"/>
              <a:chOff x="1625" y="2643"/>
              <a:chExt cx="835" cy="1049"/>
            </a:xfrm>
          </p:grpSpPr>
          <p:grpSp>
            <p:nvGrpSpPr>
              <p:cNvPr id="105598" name="Group 122"/>
              <p:cNvGrpSpPr/>
              <p:nvPr/>
            </p:nvGrpSpPr>
            <p:grpSpPr>
              <a:xfrm>
                <a:off x="1625" y="2929"/>
                <a:ext cx="248" cy="441"/>
                <a:chOff x="1300" y="426"/>
                <a:chExt cx="234" cy="441"/>
              </a:xfrm>
            </p:grpSpPr>
            <p:sp>
              <p:nvSpPr>
                <p:cNvPr id="101497" name="Oval 123"/>
                <p:cNvSpPr>
                  <a:spLocks noChangeArrowheads="1"/>
                </p:cNvSpPr>
                <p:nvPr/>
              </p:nvSpPr>
              <p:spPr bwMode="auto">
                <a:xfrm>
                  <a:off x="1321" y="689"/>
                  <a:ext cx="166"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498" name="Text Box 124"/>
                <p:cNvSpPr txBox="1">
                  <a:spLocks noChangeArrowheads="1"/>
                </p:cNvSpPr>
                <p:nvPr/>
              </p:nvSpPr>
              <p:spPr bwMode="auto">
                <a:xfrm>
                  <a:off x="1300" y="42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50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599" name="Group 125"/>
              <p:cNvGrpSpPr/>
              <p:nvPr/>
            </p:nvGrpSpPr>
            <p:grpSpPr>
              <a:xfrm>
                <a:off x="1836" y="2971"/>
                <a:ext cx="624" cy="721"/>
                <a:chOff x="1606" y="1453"/>
                <a:chExt cx="624" cy="721"/>
              </a:xfrm>
            </p:grpSpPr>
            <p:grpSp>
              <p:nvGrpSpPr>
                <p:cNvPr id="105605" name="Group 126"/>
                <p:cNvGrpSpPr/>
                <p:nvPr/>
              </p:nvGrpSpPr>
              <p:grpSpPr>
                <a:xfrm>
                  <a:off x="1606" y="1729"/>
                  <a:ext cx="248" cy="445"/>
                  <a:chOff x="1599" y="422"/>
                  <a:chExt cx="248" cy="445"/>
                </a:xfrm>
              </p:grpSpPr>
              <p:sp>
                <p:nvSpPr>
                  <p:cNvPr id="101501" name="Oval 127"/>
                  <p:cNvSpPr>
                    <a:spLocks noChangeArrowheads="1"/>
                  </p:cNvSpPr>
                  <p:nvPr/>
                </p:nvSpPr>
                <p:spPr bwMode="auto">
                  <a:xfrm>
                    <a:off x="1620"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02" name="Text Box 128"/>
                  <p:cNvSpPr txBox="1">
                    <a:spLocks noChangeArrowheads="1"/>
                  </p:cNvSpPr>
                  <p:nvPr/>
                </p:nvSpPr>
                <p:spPr bwMode="auto">
                  <a:xfrm>
                    <a:off x="159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606" name="Group 129"/>
                <p:cNvGrpSpPr/>
                <p:nvPr/>
              </p:nvGrpSpPr>
              <p:grpSpPr>
                <a:xfrm>
                  <a:off x="1982" y="1729"/>
                  <a:ext cx="248" cy="445"/>
                  <a:chOff x="1909" y="422"/>
                  <a:chExt cx="248" cy="445"/>
                </a:xfrm>
              </p:grpSpPr>
              <p:sp>
                <p:nvSpPr>
                  <p:cNvPr id="101504" name="Oval 130"/>
                  <p:cNvSpPr>
                    <a:spLocks noChangeArrowheads="1"/>
                  </p:cNvSpPr>
                  <p:nvPr/>
                </p:nvSpPr>
                <p:spPr bwMode="auto">
                  <a:xfrm>
                    <a:off x="1920" y="689"/>
                    <a:ext cx="165"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01505" name="Text Box 131"/>
                  <p:cNvSpPr txBox="1">
                    <a:spLocks noChangeArrowheads="1"/>
                  </p:cNvSpPr>
                  <p:nvPr/>
                </p:nvSpPr>
                <p:spPr bwMode="auto">
                  <a:xfrm>
                    <a:off x="1909" y="422"/>
                    <a:ext cx="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40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05607" name="Group 132"/>
                <p:cNvGrpSpPr/>
                <p:nvPr/>
              </p:nvGrpSpPr>
              <p:grpSpPr>
                <a:xfrm>
                  <a:off x="1816" y="1453"/>
                  <a:ext cx="172" cy="388"/>
                  <a:chOff x="1782" y="1597"/>
                  <a:chExt cx="172" cy="388"/>
                </a:xfrm>
              </p:grpSpPr>
              <p:sp>
                <p:nvSpPr>
                  <p:cNvPr id="101507" name="Oval 133"/>
                  <p:cNvSpPr>
                    <a:spLocks noChangeArrowheads="1"/>
                  </p:cNvSpPr>
                  <p:nvPr/>
                </p:nvSpPr>
                <p:spPr bwMode="auto">
                  <a:xfrm>
                    <a:off x="1782" y="1807"/>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08" name="Text Box 134"/>
                  <p:cNvSpPr txBox="1">
                    <a:spLocks noChangeArrowheads="1"/>
                  </p:cNvSpPr>
                  <p:nvPr/>
                </p:nvSpPr>
                <p:spPr bwMode="auto">
                  <a:xfrm>
                    <a:off x="1838" y="15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09" name="Line 135"/>
                <p:cNvSpPr>
                  <a:spLocks noChangeShapeType="1"/>
                </p:cNvSpPr>
                <p:nvPr/>
              </p:nvSpPr>
              <p:spPr bwMode="auto">
                <a:xfrm flipH="1">
                  <a:off x="1767" y="1833"/>
                  <a:ext cx="100"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10" name="Line 136"/>
                <p:cNvSpPr>
                  <a:spLocks noChangeShapeType="1"/>
                </p:cNvSpPr>
                <p:nvPr/>
              </p:nvSpPr>
              <p:spPr bwMode="auto">
                <a:xfrm>
                  <a:off x="1922" y="1833"/>
                  <a:ext cx="112" cy="1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5600" name="Group 137"/>
              <p:cNvGrpSpPr/>
              <p:nvPr/>
            </p:nvGrpSpPr>
            <p:grpSpPr>
              <a:xfrm>
                <a:off x="1841" y="2643"/>
                <a:ext cx="176" cy="379"/>
                <a:chOff x="1321" y="488"/>
                <a:chExt cx="167" cy="379"/>
              </a:xfrm>
            </p:grpSpPr>
            <p:sp>
              <p:nvSpPr>
                <p:cNvPr id="101512" name="Oval 138"/>
                <p:cNvSpPr>
                  <a:spLocks noChangeArrowheads="1"/>
                </p:cNvSpPr>
                <p:nvPr/>
              </p:nvSpPr>
              <p:spPr bwMode="auto">
                <a:xfrm>
                  <a:off x="1321" y="689"/>
                  <a:ext cx="168"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13" name="Text Box 139"/>
                <p:cNvSpPr txBox="1">
                  <a:spLocks noChangeArrowheads="1"/>
                </p:cNvSpPr>
                <p:nvPr/>
              </p:nvSpPr>
              <p:spPr bwMode="auto">
                <a:xfrm>
                  <a:off x="1366" y="488"/>
                  <a:ext cx="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14" name="Line 140"/>
              <p:cNvSpPr>
                <a:spLocks noChangeShapeType="1"/>
              </p:cNvSpPr>
              <p:nvPr/>
            </p:nvSpPr>
            <p:spPr bwMode="auto">
              <a:xfrm flipH="1">
                <a:off x="1800" y="3011"/>
                <a:ext cx="89"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15" name="Line 141"/>
              <p:cNvSpPr>
                <a:spLocks noChangeShapeType="1"/>
              </p:cNvSpPr>
              <p:nvPr/>
            </p:nvSpPr>
            <p:spPr bwMode="auto">
              <a:xfrm>
                <a:off x="1978" y="3011"/>
                <a:ext cx="100"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5593" name="Group 142"/>
            <p:cNvGrpSpPr/>
            <p:nvPr/>
          </p:nvGrpSpPr>
          <p:grpSpPr>
            <a:xfrm>
              <a:off x="3697" y="1461"/>
              <a:ext cx="180" cy="390"/>
              <a:chOff x="1022" y="477"/>
              <a:chExt cx="180" cy="390"/>
            </a:xfrm>
          </p:grpSpPr>
          <p:sp>
            <p:nvSpPr>
              <p:cNvPr id="101517" name="Oval 143"/>
              <p:cNvSpPr>
                <a:spLocks noChangeArrowheads="1"/>
              </p:cNvSpPr>
              <p:nvPr/>
            </p:nvSpPr>
            <p:spPr bwMode="auto">
              <a:xfrm>
                <a:off x="1022" y="689"/>
                <a:ext cx="167" cy="178"/>
              </a:xfrm>
              <a:prstGeom prst="ellipse">
                <a:avLst/>
              </a:prstGeom>
              <a:solidFill>
                <a:schemeClr val="accent1">
                  <a:lumMod val="60000"/>
                  <a:lumOff val="4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01518" name="Text Box 144"/>
              <p:cNvSpPr txBox="1">
                <a:spLocks noChangeArrowheads="1"/>
              </p:cNvSpPr>
              <p:nvPr/>
            </p:nvSpPr>
            <p:spPr bwMode="auto">
              <a:xfrm>
                <a:off x="1086" y="47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1" i="0" u="none" strike="noStrike" kern="1200" cap="none" spc="0" normalizeH="0" baseline="0" noProof="0">
                  <a:ln>
                    <a:noFill/>
                  </a:ln>
                  <a:solidFill>
                    <a:srgbClr val="FF0000"/>
                  </a:solidFill>
                  <a:effectLst/>
                  <a:uLnTx/>
                  <a:uFillTx/>
                  <a:latin typeface="+mn-lt"/>
                  <a:ea typeface="+mn-ea"/>
                  <a:cs typeface="+mn-ea"/>
                  <a:sym typeface="+mn-lt"/>
                </a:endParaRPr>
              </a:p>
            </p:txBody>
          </p:sp>
        </p:grpSp>
        <p:sp>
          <p:nvSpPr>
            <p:cNvPr id="101519" name="Line 145"/>
            <p:cNvSpPr>
              <a:spLocks noChangeShapeType="1"/>
            </p:cNvSpPr>
            <p:nvPr/>
          </p:nvSpPr>
          <p:spPr bwMode="auto">
            <a:xfrm flipH="1">
              <a:off x="3623" y="1822"/>
              <a:ext cx="111" cy="2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520" name="Line 146"/>
            <p:cNvSpPr>
              <a:spLocks noChangeShapeType="1"/>
            </p:cNvSpPr>
            <p:nvPr/>
          </p:nvSpPr>
          <p:spPr bwMode="auto">
            <a:xfrm>
              <a:off x="3812" y="1844"/>
              <a:ext cx="121" cy="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26981" name="Rectangle 38"/>
          <p:cNvSpPr/>
          <p:nvPr/>
        </p:nvSpPr>
        <p:spPr>
          <a:xfrm>
            <a:off x="4611053" y="1196340"/>
            <a:ext cx="1619250" cy="1822450"/>
          </a:xfrm>
          <a:prstGeom prst="rect">
            <a:avLst/>
          </a:prstGeom>
          <a:solidFill>
            <a:schemeClr val="bg2">
              <a:lumMod val="60000"/>
              <a:lumOff val="40000"/>
            </a:schemeClr>
          </a:solidFill>
          <a:ln w="28575" cmpd="sng">
            <a:solidFill>
              <a:schemeClr val="accent1">
                <a:shade val="50000"/>
              </a:schemeClr>
            </a:solidFill>
            <a:prstDash val="sysDash"/>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panose="02010609030101010101" pitchFamily="49"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panose="02010609030101010101" pitchFamily="49"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panose="02010609030101010101" pitchFamily="49"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5pPr>
          </a:lstStyle>
          <a:p>
            <a:pPr marL="342900" lvl="0" indent="-342900">
              <a:spcAft>
                <a:spcPts val="0"/>
              </a:spcAft>
              <a:buNone/>
            </a:pPr>
            <a:r>
              <a:rPr lang="en-US" altLang="zh-CN" sz="2800" b="1" dirty="0"/>
              <a:t>a</a:t>
            </a:r>
            <a:r>
              <a:rPr lang="zh-CN" altLang="en-US" sz="2800" b="1" dirty="0"/>
              <a:t>　 </a:t>
            </a:r>
            <a:r>
              <a:rPr lang="en-US" altLang="zh-CN" sz="2800" b="1" dirty="0"/>
              <a:t>0</a:t>
            </a:r>
            <a:endParaRPr lang="en-US" altLang="zh-CN" sz="2800" b="1" dirty="0"/>
          </a:p>
          <a:p>
            <a:pPr marL="342900" lvl="0" indent="-342900">
              <a:spcBef>
                <a:spcPts val="20"/>
              </a:spcBef>
              <a:spcAft>
                <a:spcPts val="0"/>
              </a:spcAft>
              <a:buNone/>
            </a:pPr>
            <a:r>
              <a:rPr lang="en-US" altLang="zh-CN" sz="2800" b="1" dirty="0"/>
              <a:t>b </a:t>
            </a:r>
            <a:r>
              <a:rPr lang="zh-CN" altLang="en-US" sz="2800" b="1" dirty="0"/>
              <a:t>　</a:t>
            </a:r>
            <a:r>
              <a:rPr lang="en-US" altLang="zh-CN" sz="2800" b="1" dirty="0"/>
              <a:t>10</a:t>
            </a:r>
            <a:endParaRPr lang="en-US" altLang="zh-CN" sz="2800" b="1" dirty="0"/>
          </a:p>
          <a:p>
            <a:pPr marL="342900" lvl="0" indent="-342900">
              <a:spcBef>
                <a:spcPts val="20"/>
              </a:spcBef>
              <a:spcAft>
                <a:spcPts val="0"/>
              </a:spcAft>
              <a:buNone/>
            </a:pPr>
            <a:r>
              <a:rPr lang="en-US" altLang="zh-CN" sz="2800" b="1" dirty="0"/>
              <a:t>c </a:t>
            </a:r>
            <a:r>
              <a:rPr lang="zh-CN" altLang="en-US" sz="2800" b="1" dirty="0"/>
              <a:t>　</a:t>
            </a:r>
            <a:r>
              <a:rPr lang="en-US" altLang="zh-CN" sz="2800" b="1" dirty="0"/>
              <a:t>110 </a:t>
            </a:r>
            <a:endParaRPr lang="en-US" altLang="zh-CN" sz="2800" b="1" dirty="0"/>
          </a:p>
          <a:p>
            <a:pPr marL="342900" lvl="0" indent="-342900">
              <a:spcBef>
                <a:spcPts val="20"/>
              </a:spcBef>
              <a:buNone/>
            </a:pPr>
            <a:r>
              <a:rPr lang="en-US" altLang="zh-CN" sz="2800" b="1" dirty="0"/>
              <a:t>d</a:t>
            </a:r>
            <a:r>
              <a:rPr lang="zh-CN" altLang="en-US" sz="2800" b="1" dirty="0"/>
              <a:t>　 </a:t>
            </a:r>
            <a:r>
              <a:rPr lang="en-US" altLang="zh-CN" sz="2800" b="1" dirty="0"/>
              <a:t>111</a:t>
            </a:r>
            <a:endParaRPr lang="en-US" altLang="zh-CN" sz="2800" b="1" dirty="0"/>
          </a:p>
        </p:txBody>
      </p:sp>
      <p:sp>
        <p:nvSpPr>
          <p:cNvPr id="126982" name="Text Box 2"/>
          <p:cNvSpPr txBox="1"/>
          <p:nvPr/>
        </p:nvSpPr>
        <p:spPr>
          <a:xfrm>
            <a:off x="-19685" y="4455795"/>
            <a:ext cx="9184005" cy="2078990"/>
          </a:xfrm>
          <a:prstGeom prst="rect">
            <a:avLst/>
          </a:prstGeom>
          <a:solidFill>
            <a:schemeClr val="bg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panose="02010609030101010101" pitchFamily="49"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panose="02010609030101010101" pitchFamily="49"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panose="02010609030101010101" pitchFamily="49"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5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1600" noProof="0" dirty="0">
                <a:ln>
                  <a:noFill/>
                </a:ln>
                <a:effectLst/>
                <a:uLnTx/>
                <a:uFillTx/>
                <a:cs typeface="+mn-ea"/>
                <a:sym typeface="+mn-lt"/>
              </a:rPr>
              <a:t>for(</a:t>
            </a:r>
            <a:r>
              <a:rPr kumimoji="0" lang="en-US" altLang="zh-CN" sz="1600" noProof="0" dirty="0" err="1">
                <a:ln>
                  <a:noFill/>
                </a:ln>
                <a:effectLst/>
                <a:uLnTx/>
                <a:uFillTx/>
                <a:cs typeface="+mn-ea"/>
                <a:sym typeface="+mn-lt"/>
              </a:rPr>
              <a:t>i</a:t>
            </a:r>
            <a:r>
              <a:rPr kumimoji="0" lang="en-US" altLang="zh-CN" sz="1600" noProof="0" dirty="0">
                <a:ln>
                  <a:noFill/>
                </a:ln>
                <a:effectLst/>
                <a:uLnTx/>
                <a:uFillTx/>
                <a:cs typeface="+mn-ea"/>
                <a:sym typeface="+mn-lt"/>
              </a:rPr>
              <a:t>=1; </a:t>
            </a:r>
            <a:r>
              <a:rPr kumimoji="0" lang="en-US" altLang="zh-CN" sz="1600" noProof="0" dirty="0" err="1">
                <a:ln>
                  <a:noFill/>
                </a:ln>
                <a:effectLst/>
                <a:uLnTx/>
                <a:uFillTx/>
                <a:cs typeface="+mn-ea"/>
                <a:sym typeface="+mn-lt"/>
              </a:rPr>
              <a:t>i</a:t>
            </a:r>
            <a:r>
              <a:rPr kumimoji="0" lang="en-US" altLang="zh-CN" sz="1600" noProof="0" dirty="0">
                <a:ln>
                  <a:noFill/>
                </a:ln>
                <a:effectLst/>
                <a:uLnTx/>
                <a:uFillTx/>
                <a:cs typeface="+mn-ea"/>
                <a:sym typeface="+mn-lt"/>
              </a:rPr>
              <a:t>&lt;=n; ++</a:t>
            </a:r>
            <a:r>
              <a:rPr kumimoji="0" lang="en-US" altLang="zh-CN" sz="1600" noProof="0" dirty="0" err="1">
                <a:ln>
                  <a:noFill/>
                </a:ln>
                <a:effectLst/>
                <a:uLnTx/>
                <a:uFillTx/>
                <a:cs typeface="+mn-ea"/>
                <a:sym typeface="+mn-lt"/>
              </a:rPr>
              <a:t>i</a:t>
            </a:r>
            <a:r>
              <a:rPr kumimoji="0" lang="en-US" altLang="zh-CN" sz="1600" noProof="0" dirty="0">
                <a:ln>
                  <a:noFill/>
                </a:ln>
                <a:effectLst/>
                <a:uLnTx/>
                <a:uFillTx/>
                <a:cs typeface="+mn-ea"/>
                <a:sym typeface="+mn-lt"/>
              </a:rPr>
              <a:t>){	                                      //</a:t>
            </a:r>
            <a:r>
              <a:rPr kumimoji="0" lang="zh-CN" altLang="en-US" sz="1600" noProof="0" dirty="0">
                <a:ln>
                  <a:noFill/>
                </a:ln>
                <a:effectLst/>
                <a:uLnTx/>
                <a:uFillTx/>
                <a:cs typeface="+mn-ea"/>
                <a:sym typeface="+mn-lt"/>
              </a:rPr>
              <a:t>逐个字符求哈夫曼编码</a:t>
            </a: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600" noProof="0" dirty="0">
                <a:ln>
                  <a:noFill/>
                </a:ln>
                <a:effectLst/>
                <a:uLnTx/>
                <a:uFillTx/>
                <a:cs typeface="+mn-ea"/>
                <a:sym typeface="+mn-lt"/>
              </a:rPr>
              <a:t>    </a:t>
            </a:r>
            <a:r>
              <a:rPr kumimoji="0" lang="en-US" altLang="zh-CN" sz="1600" noProof="0" dirty="0">
                <a:ln>
                  <a:noFill/>
                </a:ln>
                <a:effectLst/>
                <a:uLnTx/>
                <a:uFillTx/>
                <a:cs typeface="+mn-ea"/>
                <a:sym typeface="+mn-lt"/>
              </a:rPr>
              <a:t>start=n-1; c=</a:t>
            </a:r>
            <a:r>
              <a:rPr kumimoji="0" lang="en-US" altLang="zh-CN" sz="1600" noProof="0" dirty="0" err="1">
                <a:ln>
                  <a:noFill/>
                </a:ln>
                <a:effectLst/>
                <a:uLnTx/>
                <a:uFillTx/>
                <a:cs typeface="+mn-ea"/>
                <a:sym typeface="+mn-lt"/>
              </a:rPr>
              <a:t>i</a:t>
            </a:r>
            <a:r>
              <a:rPr kumimoji="0" lang="en-US" altLang="zh-CN" sz="1600" noProof="0" dirty="0">
                <a:ln>
                  <a:noFill/>
                </a:ln>
                <a:effectLst/>
                <a:uLnTx/>
                <a:uFillTx/>
                <a:cs typeface="+mn-ea"/>
                <a:sym typeface="+mn-lt"/>
              </a:rPr>
              <a:t>; f=HT[</a:t>
            </a:r>
            <a:r>
              <a:rPr kumimoji="0" lang="en-US" altLang="zh-CN" sz="1600" noProof="0" dirty="0" err="1">
                <a:ln>
                  <a:noFill/>
                </a:ln>
                <a:effectLst/>
                <a:uLnTx/>
                <a:uFillTx/>
                <a:cs typeface="+mn-ea"/>
                <a:sym typeface="+mn-lt"/>
              </a:rPr>
              <a:t>i</a:t>
            </a:r>
            <a:r>
              <a:rPr kumimoji="0" lang="en-US" altLang="zh-CN" sz="1600" noProof="0" dirty="0">
                <a:ln>
                  <a:noFill/>
                </a:ln>
                <a:effectLst/>
                <a:uLnTx/>
                <a:uFillTx/>
                <a:cs typeface="+mn-ea"/>
                <a:sym typeface="+mn-lt"/>
              </a:rPr>
              <a:t>].parent;                 			</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600" noProof="0" dirty="0">
                <a:ln>
                  <a:noFill/>
                </a:ln>
                <a:effectLst/>
                <a:uLnTx/>
                <a:uFillTx/>
                <a:cs typeface="+mn-ea"/>
                <a:sym typeface="+mn-lt"/>
              </a:rPr>
              <a:t>    while(f!=0){	                                     //</a:t>
            </a:r>
            <a:r>
              <a:rPr kumimoji="0" lang="zh-CN" altLang="en-US" sz="1600" noProof="0" dirty="0">
                <a:ln>
                  <a:noFill/>
                </a:ln>
                <a:effectLst/>
                <a:uLnTx/>
                <a:uFillTx/>
                <a:cs typeface="+mn-ea"/>
                <a:sym typeface="+mn-lt"/>
              </a:rPr>
              <a:t>从叶子结点开始向上回溯，直到根结点</a:t>
            </a: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600" noProof="0" dirty="0">
                <a:ln>
                  <a:noFill/>
                </a:ln>
                <a:effectLst/>
                <a:uLnTx/>
                <a:uFillTx/>
                <a:cs typeface="+mn-ea"/>
                <a:sym typeface="+mn-lt"/>
              </a:rPr>
              <a:t>         </a:t>
            </a:r>
            <a:r>
              <a:rPr kumimoji="0" lang="en-US" altLang="zh-CN" sz="1600" noProof="0" dirty="0">
                <a:ln>
                  <a:noFill/>
                </a:ln>
                <a:effectLst/>
                <a:uLnTx/>
                <a:uFillTx/>
                <a:cs typeface="+mn-ea"/>
                <a:sym typeface="+mn-lt"/>
              </a:rPr>
              <a:t>--start;                          		//</a:t>
            </a:r>
            <a:r>
              <a:rPr kumimoji="0" lang="zh-CN" altLang="en-US" sz="1600" noProof="0" dirty="0">
                <a:ln>
                  <a:noFill/>
                </a:ln>
                <a:effectLst/>
                <a:uLnTx/>
                <a:uFillTx/>
                <a:cs typeface="+mn-ea"/>
                <a:sym typeface="+mn-lt"/>
              </a:rPr>
              <a:t>回溯一次</a:t>
            </a:r>
            <a:r>
              <a:rPr kumimoji="0" lang="en-US" altLang="zh-CN" sz="1600" noProof="0" dirty="0">
                <a:ln>
                  <a:noFill/>
                </a:ln>
                <a:effectLst/>
                <a:uLnTx/>
                <a:uFillTx/>
                <a:cs typeface="+mn-ea"/>
                <a:sym typeface="+mn-lt"/>
              </a:rPr>
              <a:t>start</a:t>
            </a:r>
            <a:r>
              <a:rPr kumimoji="0" lang="zh-CN" altLang="en-US" sz="1600" noProof="0" dirty="0">
                <a:ln>
                  <a:noFill/>
                </a:ln>
                <a:effectLst/>
                <a:uLnTx/>
                <a:uFillTx/>
                <a:cs typeface="+mn-ea"/>
                <a:sym typeface="+mn-lt"/>
              </a:rPr>
              <a:t>向前指一个位置</a:t>
            </a: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600" noProof="0" dirty="0">
                <a:ln>
                  <a:noFill/>
                </a:ln>
                <a:effectLst/>
                <a:uLnTx/>
                <a:uFillTx/>
                <a:cs typeface="+mn-ea"/>
                <a:sym typeface="+mn-lt"/>
              </a:rPr>
              <a:t>         </a:t>
            </a:r>
            <a:r>
              <a:rPr kumimoji="0" lang="en-US" altLang="zh-CN" sz="1600" noProof="0" dirty="0">
                <a:ln>
                  <a:noFill/>
                </a:ln>
                <a:effectLst/>
                <a:uLnTx/>
                <a:uFillTx/>
                <a:cs typeface="+mn-ea"/>
                <a:sym typeface="+mn-lt"/>
              </a:rPr>
              <a:t>if (HT[f].</a:t>
            </a:r>
            <a:r>
              <a:rPr kumimoji="0" lang="en-US" altLang="zh-CN" sz="1600" noProof="0" dirty="0" err="1">
                <a:ln>
                  <a:noFill/>
                </a:ln>
                <a:effectLst/>
                <a:uLnTx/>
                <a:uFillTx/>
                <a:cs typeface="+mn-ea"/>
                <a:sym typeface="+mn-lt"/>
              </a:rPr>
              <a:t>lchild</a:t>
            </a:r>
            <a:r>
              <a:rPr kumimoji="0" lang="en-US" altLang="zh-CN" sz="1600" noProof="0" dirty="0">
                <a:ln>
                  <a:noFill/>
                </a:ln>
                <a:effectLst/>
                <a:uLnTx/>
                <a:uFillTx/>
                <a:cs typeface="+mn-ea"/>
                <a:sym typeface="+mn-lt"/>
              </a:rPr>
              <a:t>= =c)  cd[start]=’0’;	//</a:t>
            </a:r>
            <a:r>
              <a:rPr kumimoji="0" lang="zh-CN" altLang="en-US" sz="1600" noProof="0" dirty="0">
                <a:ln>
                  <a:noFill/>
                </a:ln>
                <a:effectLst/>
                <a:uLnTx/>
                <a:uFillTx/>
                <a:cs typeface="+mn-ea"/>
                <a:sym typeface="+mn-lt"/>
              </a:rPr>
              <a:t>结点</a:t>
            </a:r>
            <a:r>
              <a:rPr kumimoji="0" lang="en-US" altLang="zh-CN" sz="1600" noProof="0" dirty="0">
                <a:ln>
                  <a:noFill/>
                </a:ln>
                <a:effectLst/>
                <a:uLnTx/>
                <a:uFillTx/>
                <a:cs typeface="+mn-ea"/>
                <a:sym typeface="+mn-lt"/>
              </a:rPr>
              <a:t>c</a:t>
            </a:r>
            <a:r>
              <a:rPr kumimoji="0" lang="zh-CN" altLang="en-US" sz="1600" noProof="0" dirty="0">
                <a:ln>
                  <a:noFill/>
                </a:ln>
                <a:effectLst/>
                <a:uLnTx/>
                <a:uFillTx/>
                <a:cs typeface="+mn-ea"/>
                <a:sym typeface="+mn-lt"/>
              </a:rPr>
              <a:t>是</a:t>
            </a:r>
            <a:r>
              <a:rPr kumimoji="0" lang="en-US" altLang="zh-CN" sz="1600" noProof="0" dirty="0">
                <a:ln>
                  <a:noFill/>
                </a:ln>
                <a:effectLst/>
                <a:uLnTx/>
                <a:uFillTx/>
                <a:cs typeface="+mn-ea"/>
                <a:sym typeface="+mn-lt"/>
              </a:rPr>
              <a:t>f</a:t>
            </a:r>
            <a:r>
              <a:rPr kumimoji="0" lang="zh-CN" altLang="en-US" sz="1600" noProof="0" dirty="0">
                <a:ln>
                  <a:noFill/>
                </a:ln>
                <a:effectLst/>
                <a:uLnTx/>
                <a:uFillTx/>
                <a:cs typeface="+mn-ea"/>
                <a:sym typeface="+mn-lt"/>
              </a:rPr>
              <a:t>的左孩子，则生成代码</a:t>
            </a:r>
            <a:r>
              <a:rPr kumimoji="0" lang="en-US" altLang="zh-CN" sz="1600" noProof="0" dirty="0">
                <a:ln>
                  <a:noFill/>
                </a:ln>
                <a:effectLst/>
                <a:uLnTx/>
                <a:uFillTx/>
                <a:cs typeface="+mn-ea"/>
                <a:sym typeface="+mn-lt"/>
              </a:rPr>
              <a:t>0</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600" noProof="0" dirty="0">
                <a:ln>
                  <a:noFill/>
                </a:ln>
                <a:effectLst/>
                <a:uLnTx/>
                <a:uFillTx/>
                <a:cs typeface="+mn-ea"/>
                <a:sym typeface="+mn-lt"/>
              </a:rPr>
              <a:t>         else cd[start]=’1’;               		//</a:t>
            </a:r>
            <a:r>
              <a:rPr kumimoji="0" lang="zh-CN" altLang="en-US" sz="1600" noProof="0" dirty="0">
                <a:ln>
                  <a:noFill/>
                </a:ln>
                <a:effectLst/>
                <a:uLnTx/>
                <a:uFillTx/>
                <a:cs typeface="+mn-ea"/>
                <a:sym typeface="+mn-lt"/>
              </a:rPr>
              <a:t>结点</a:t>
            </a:r>
            <a:r>
              <a:rPr kumimoji="0" lang="en-US" altLang="zh-CN" sz="1600" noProof="0" dirty="0">
                <a:ln>
                  <a:noFill/>
                </a:ln>
                <a:effectLst/>
                <a:uLnTx/>
                <a:uFillTx/>
                <a:cs typeface="+mn-ea"/>
                <a:sym typeface="+mn-lt"/>
              </a:rPr>
              <a:t>c</a:t>
            </a:r>
            <a:r>
              <a:rPr kumimoji="0" lang="zh-CN" altLang="en-US" sz="1600" noProof="0" dirty="0">
                <a:ln>
                  <a:noFill/>
                </a:ln>
                <a:effectLst/>
                <a:uLnTx/>
                <a:uFillTx/>
                <a:cs typeface="+mn-ea"/>
                <a:sym typeface="+mn-lt"/>
              </a:rPr>
              <a:t>是</a:t>
            </a:r>
            <a:r>
              <a:rPr kumimoji="0" lang="en-US" altLang="zh-CN" sz="1600" noProof="0" dirty="0">
                <a:ln>
                  <a:noFill/>
                </a:ln>
                <a:effectLst/>
                <a:uLnTx/>
                <a:uFillTx/>
                <a:cs typeface="+mn-ea"/>
                <a:sym typeface="+mn-lt"/>
              </a:rPr>
              <a:t>f</a:t>
            </a:r>
            <a:r>
              <a:rPr kumimoji="0" lang="zh-CN" altLang="en-US" sz="1600" noProof="0" dirty="0">
                <a:ln>
                  <a:noFill/>
                </a:ln>
                <a:effectLst/>
                <a:uLnTx/>
                <a:uFillTx/>
                <a:cs typeface="+mn-ea"/>
                <a:sym typeface="+mn-lt"/>
              </a:rPr>
              <a:t>的右孩子，则生成代码</a:t>
            </a:r>
            <a:r>
              <a:rPr kumimoji="0" lang="en-US" altLang="zh-CN" sz="1600" noProof="0" dirty="0">
                <a:ln>
                  <a:noFill/>
                </a:ln>
                <a:effectLst/>
                <a:uLnTx/>
                <a:uFillTx/>
                <a:cs typeface="+mn-ea"/>
                <a:sym typeface="+mn-lt"/>
              </a:rPr>
              <a:t>1</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600" noProof="0" dirty="0">
                <a:ln>
                  <a:noFill/>
                </a:ln>
                <a:effectLst/>
                <a:uLnTx/>
                <a:uFillTx/>
                <a:cs typeface="+mn-ea"/>
                <a:sym typeface="+mn-lt"/>
              </a:rPr>
              <a:t>         c=f; f=HT[f].parent;             	//</a:t>
            </a:r>
            <a:r>
              <a:rPr kumimoji="0" lang="zh-CN" altLang="en-US" sz="1600" noProof="0" dirty="0">
                <a:ln>
                  <a:noFill/>
                </a:ln>
                <a:effectLst/>
                <a:uLnTx/>
                <a:uFillTx/>
                <a:cs typeface="+mn-ea"/>
                <a:sym typeface="+mn-lt"/>
              </a:rPr>
              <a:t>继续向上回溯</a:t>
            </a: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zh-CN" altLang="en-US" sz="1600" noProof="0" dirty="0">
                <a:ln>
                  <a:noFill/>
                </a:ln>
                <a:effectLst/>
                <a:uLnTx/>
                <a:uFillTx/>
                <a:cs typeface="+mn-ea"/>
                <a:sym typeface="+mn-lt"/>
              </a:rPr>
              <a:t>    </a:t>
            </a:r>
            <a:r>
              <a:rPr kumimoji="0" lang="en-US" altLang="zh-CN" sz="1600" noProof="0" dirty="0">
                <a:ln>
                  <a:noFill/>
                </a:ln>
                <a:effectLst/>
                <a:uLnTx/>
                <a:uFillTx/>
                <a:cs typeface="+mn-ea"/>
                <a:sym typeface="+mn-lt"/>
              </a:rPr>
              <a:t>}                                  		 //</a:t>
            </a:r>
            <a:r>
              <a:rPr kumimoji="0" lang="zh-CN" altLang="en-US" sz="1600" noProof="0" dirty="0">
                <a:ln>
                  <a:noFill/>
                </a:ln>
                <a:effectLst/>
                <a:uLnTx/>
                <a:uFillTx/>
                <a:cs typeface="+mn-ea"/>
                <a:sym typeface="+mn-lt"/>
              </a:rPr>
              <a:t>求出第</a:t>
            </a:r>
            <a:r>
              <a:rPr kumimoji="0" lang="en-US" altLang="zh-CN" sz="1600" noProof="0" dirty="0" err="1">
                <a:ln>
                  <a:noFill/>
                </a:ln>
                <a:effectLst/>
                <a:uLnTx/>
                <a:uFillTx/>
                <a:cs typeface="+mn-ea"/>
                <a:sym typeface="+mn-lt"/>
              </a:rPr>
              <a:t>i</a:t>
            </a:r>
            <a:r>
              <a:rPr kumimoji="0" lang="zh-CN" altLang="en-US" sz="1600" noProof="0" dirty="0">
                <a:ln>
                  <a:noFill/>
                </a:ln>
                <a:effectLst/>
                <a:uLnTx/>
                <a:uFillTx/>
                <a:cs typeface="+mn-ea"/>
                <a:sym typeface="+mn-lt"/>
              </a:rPr>
              <a:t>个字符的编码 </a:t>
            </a:r>
            <a:endParaRPr lang="zh-CN" altLang="en-US" sz="1600" b="1" dirty="0"/>
          </a:p>
        </p:txBody>
      </p:sp>
      <p:graphicFrame>
        <p:nvGraphicFramePr>
          <p:cNvPr id="99388" name="表格 99387"/>
          <p:cNvGraphicFramePr/>
          <p:nvPr>
            <p:custDataLst>
              <p:tags r:id="rId1"/>
            </p:custDataLst>
          </p:nvPr>
        </p:nvGraphicFramePr>
        <p:xfrm>
          <a:off x="35560" y="836613"/>
          <a:ext cx="4040188" cy="3395719"/>
        </p:xfrm>
        <a:graphic>
          <a:graphicData uri="http://schemas.openxmlformats.org/drawingml/2006/table">
            <a:tbl>
              <a:tblPr/>
              <a:tblGrid>
                <a:gridCol w="527050"/>
                <a:gridCol w="936625"/>
                <a:gridCol w="903288"/>
                <a:gridCol w="765175"/>
                <a:gridCol w="908050"/>
              </a:tblGrid>
              <a:tr h="396875">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endParaRPr lang="zh-CN" altLang="zh-CN" sz="2000" b="0" dirty="0">
                        <a:solidFill>
                          <a:schemeClr val="bg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weight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parent</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lch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bg1"/>
                          </a:solidFill>
                          <a:latin typeface="+mn-lt"/>
                          <a:ea typeface="+mn-ea"/>
                          <a:cs typeface="+mn-ea"/>
                          <a:sym typeface="+mn-lt"/>
                        </a:rPr>
                        <a:t>rch</a:t>
                      </a:r>
                      <a:endParaRPr lang="en-US" altLang="zh-CN" sz="2000" b="0" dirty="0">
                        <a:solidFill>
                          <a:schemeClr val="bg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1">
                        <a:lumMod val="60000"/>
                        <a:lumOff val="40000"/>
                      </a:schemeClr>
                    </a:solidFill>
                  </a:tcPr>
                </a:tc>
              </a:tr>
              <a:tr h="3962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1</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highlight>
                            <a:srgbClr val="FFFF00"/>
                          </a:highlight>
                          <a:latin typeface="+mn-lt"/>
                          <a:ea typeface="+mn-ea"/>
                          <a:cs typeface="+mn-ea"/>
                          <a:sym typeface="+mn-lt"/>
                        </a:rPr>
                        <a:t>70</a:t>
                      </a:r>
                      <a:endParaRPr lang="en-US" altLang="zh-CN" sz="2000" b="0" dirty="0">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rgbClr val="FF0000"/>
                          </a:solidFill>
                          <a:latin typeface="+mn-lt"/>
                          <a:ea typeface="+mn-ea"/>
                          <a:cs typeface="+mn-ea"/>
                          <a:sym typeface="+mn-lt"/>
                        </a:rPr>
                        <a:t>7</a:t>
                      </a:r>
                      <a:endParaRPr lang="en-US" altLang="zh-CN" sz="2000" b="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50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07942">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3</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20</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latin typeface="+mn-lt"/>
                          <a:ea typeface="+mn-ea"/>
                          <a:cs typeface="+mn-ea"/>
                          <a:sym typeface="+mn-lt"/>
                        </a:rPr>
                        <a:t>0</a:t>
                      </a:r>
                      <a:endParaRPr lang="en-US" altLang="zh-CN" sz="2000" b="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4</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5</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latin typeface="+mn-lt"/>
                          <a:ea typeface="+mn-ea"/>
                          <a:cs typeface="+mn-ea"/>
                          <a:sym typeface="+mn-lt"/>
                        </a:rPr>
                        <a:t>0</a:t>
                      </a:r>
                      <a:endParaRPr lang="en-US" altLang="zh-CN" sz="2000" dirty="0">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5</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60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6</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3</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4</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6</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highlight>
                            <a:srgbClr val="FFFF00"/>
                          </a:highlight>
                          <a:latin typeface="+mn-lt"/>
                          <a:ea typeface="+mn-ea"/>
                          <a:cs typeface="+mn-ea"/>
                          <a:sym typeface="+mn-lt"/>
                        </a:rPr>
                        <a:t>110</a:t>
                      </a:r>
                      <a:endParaRPr lang="en-US" altLang="zh-CN" sz="2000" dirty="0">
                        <a:solidFill>
                          <a:schemeClr val="tx1"/>
                        </a:solidFill>
                        <a:highlight>
                          <a:srgbClr val="FFFF00"/>
                        </a:highlight>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7</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2</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5</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30">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b="0" dirty="0">
                          <a:solidFill>
                            <a:schemeClr val="tx1"/>
                          </a:solidFill>
                          <a:latin typeface="+mn-lt"/>
                          <a:ea typeface="+mn-ea"/>
                          <a:cs typeface="+mn-ea"/>
                          <a:sym typeface="+mn-lt"/>
                        </a:rPr>
                        <a:t>7</a:t>
                      </a:r>
                      <a:endParaRPr lang="en-US" altLang="zh-CN" sz="2000" b="0" dirty="0">
                        <a:solidFill>
                          <a:schemeClr val="tx1"/>
                        </a:solidFill>
                        <a:latin typeface="+mn-lt"/>
                        <a:ea typeface="+mn-ea"/>
                        <a:cs typeface="+mn-ea"/>
                        <a:sym typeface="+mn-lt"/>
                      </a:endParaRPr>
                    </a:p>
                  </a:txBody>
                  <a:tcPr marT="45715" marB="4571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3300"/>
                          </a:solidFill>
                          <a:latin typeface="+mn-lt"/>
                          <a:ea typeface="+mn-ea"/>
                          <a:cs typeface="+mn-ea"/>
                          <a:sym typeface="+mn-lt"/>
                        </a:rPr>
                        <a:t>180</a:t>
                      </a:r>
                      <a:endParaRPr lang="en-US" altLang="zh-CN" sz="2000" dirty="0">
                        <a:solidFill>
                          <a:srgbClr val="FF33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chemeClr val="tx1"/>
                          </a:solidFill>
                          <a:latin typeface="+mn-lt"/>
                          <a:ea typeface="+mn-ea"/>
                          <a:cs typeface="+mn-ea"/>
                          <a:sym typeface="+mn-lt"/>
                        </a:rPr>
                        <a:t>0</a:t>
                      </a:r>
                      <a:endParaRPr lang="en-US" altLang="zh-CN" sz="2000" dirty="0">
                        <a:solidFill>
                          <a:schemeClr val="tx1"/>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1</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defRPr>
                      </a:lvl1pPr>
                      <a:lvl2pPr marL="457200" lvl="1"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1" i="0" u="none" kern="1200" baseline="0">
                          <a:solidFill>
                            <a:schemeClr val="tx1"/>
                          </a:solidFill>
                          <a:latin typeface="Times New Roman" panose="02020603050405020304" pitchFamily="18" charset="0"/>
                          <a:ea typeface="仿宋_GB2312" panose="02010609030101010101" pitchFamily="49" charset="-122"/>
                          <a:cs typeface="+mn-cs"/>
                        </a:defRPr>
                      </a:lvl5pPr>
                    </a:lstStyle>
                    <a:p>
                      <a:pPr lvl="0" algn="ctr">
                        <a:buNone/>
                      </a:pPr>
                      <a:r>
                        <a:rPr lang="en-US" altLang="zh-CN" sz="2000" dirty="0">
                          <a:solidFill>
                            <a:srgbClr val="FF0000"/>
                          </a:solidFill>
                          <a:latin typeface="+mn-lt"/>
                          <a:ea typeface="+mn-ea"/>
                          <a:cs typeface="+mn-ea"/>
                          <a:sym typeface="+mn-lt"/>
                        </a:rPr>
                        <a:t>6</a:t>
                      </a:r>
                      <a:endParaRPr lang="en-US" altLang="zh-CN" sz="2000" dirty="0">
                        <a:solidFill>
                          <a:srgbClr val="FF0000"/>
                        </a:solidFill>
                        <a:latin typeface="+mn-lt"/>
                        <a:ea typeface="+mn-ea"/>
                        <a:cs typeface="+mn-ea"/>
                        <a:sym typeface="+mn-lt"/>
                      </a:endParaRPr>
                    </a:p>
                  </a:txBody>
                  <a:tcPr marT="45715" marB="4571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9388"/>
                                        </p:tgtEl>
                                        <p:attrNameLst>
                                          <p:attrName>style.visibility</p:attrName>
                                        </p:attrNameLst>
                                      </p:cBhvr>
                                      <p:to>
                                        <p:strVal val="visible"/>
                                      </p:to>
                                    </p:set>
                                    <p:animEffect transition="in" filter="box(in)">
                                      <p:cBhvr>
                                        <p:cTn id="7" dur="500"/>
                                        <p:tgtEl>
                                          <p:spTgt spid="99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0" y="836613"/>
            <a:ext cx="9144000" cy="5120640"/>
          </a:xfrm>
          <a:prstGeom prst="rect">
            <a:avLst/>
          </a:prstGeom>
          <a:solidFill>
            <a:schemeClr val="bg2">
              <a:lumMod val="20000"/>
              <a:lumOff val="80000"/>
            </a:schemeClr>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void </a:t>
            </a:r>
            <a:r>
              <a:rPr kumimoji="0" lang="en-US" altLang="zh-CN" sz="1800" b="0" i="0" u="none" strike="noStrike" kern="1200" cap="none" spc="0" normalizeH="0" baseline="0" noProof="0" dirty="0" err="1">
                <a:ln>
                  <a:noFill/>
                </a:ln>
                <a:solidFill>
                  <a:schemeClr val="tx1"/>
                </a:solidFill>
                <a:effectLst/>
                <a:uLnTx/>
                <a:uFillTx/>
                <a:latin typeface="+mn-lt"/>
                <a:ea typeface="+mn-ea"/>
                <a:cs typeface="+mn-ea"/>
                <a:sym typeface="+mn-lt"/>
              </a:rPr>
              <a:t>CreatHuffmanCode</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1800" b="0" i="0" u="none" strike="noStrike" kern="1200" cap="none" spc="0" normalizeH="0" baseline="0" noProof="0" dirty="0" err="1">
                <a:ln>
                  <a:noFill/>
                </a:ln>
                <a:solidFill>
                  <a:schemeClr val="tx1"/>
                </a:solidFill>
                <a:effectLst/>
                <a:uLnTx/>
                <a:uFillTx/>
                <a:latin typeface="+mn-lt"/>
                <a:ea typeface="+mn-ea"/>
                <a:cs typeface="+mn-ea"/>
                <a:sym typeface="+mn-lt"/>
              </a:rPr>
              <a:t>HuffmanTree</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 HT, </a:t>
            </a:r>
            <a:r>
              <a:rPr kumimoji="0" lang="en-US" altLang="zh-CN" sz="1800" b="0" i="0" u="none" strike="noStrike" kern="1200" cap="none" spc="0" normalizeH="0" baseline="0" noProof="0" dirty="0" err="1">
                <a:ln>
                  <a:noFill/>
                </a:ln>
                <a:solidFill>
                  <a:schemeClr val="tx1"/>
                </a:solidFill>
                <a:effectLst/>
                <a:uLnTx/>
                <a:uFillTx/>
                <a:latin typeface="+mn-lt"/>
                <a:ea typeface="+mn-ea"/>
                <a:cs typeface="+mn-ea"/>
                <a:sym typeface="+mn-lt"/>
              </a:rPr>
              <a:t>HuffmanCode</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 &amp;HC, int n){</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从叶子到根逆向求每个字符的赫夫曼编码，存储在编码表</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HC</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中</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HC=new char *[n+1];         		//</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分配</a:t>
            </a: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个字符编码的头指针向量</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cd=new char [n];			//</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分配临时存放编码的动态数组空间</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cd[n-1]=’\0’; 	                                //</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编码结束符</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for(</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=1; </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&lt;=n; ++</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逐个字符求哈夫曼编码</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start=n-1; c=</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f=HT[</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].parent;                 			</a:t>
            </a:r>
            <a:endPar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while(f!=0){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从叶子结点开始向上回溯，直到根结点</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--start;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回溯一次</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start</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向前指一个位置</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if (HT[f].</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lchild</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=c)  cd[start]=’0’;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结点</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c</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是</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f</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的左孩子，则生成代码</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0</a:t>
            </a:r>
            <a:endPar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else cd[start]=’1’;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结点</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c</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是</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f</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的右孩子，则生成代码</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1</a:t>
            </a:r>
            <a:endPar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c=f; f=HT[f].parent;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继续向上回溯</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求出第</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个字符的编码      </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HC[</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new char [n-start];         	                //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为第</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个字符编码分配空间</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strcpy(HC[</a:t>
            </a:r>
            <a:r>
              <a:rPr kumimoji="0" lang="en-US" altLang="zh-CN" sz="1800" i="0" u="none" strike="noStrike" kern="1200" cap="none" spc="0" normalizeH="0" baseline="0" noProof="0" dirty="0" err="1">
                <a:ln>
                  <a:noFill/>
                </a:ln>
                <a:solidFill>
                  <a:schemeClr val="accent2">
                    <a:lumMod val="75000"/>
                  </a:schemeClr>
                </a:solidFill>
                <a:effectLst/>
                <a:uLnTx/>
                <a:uFillTx/>
                <a:latin typeface="+mn-lt"/>
                <a:ea typeface="+mn-ea"/>
                <a:cs typeface="+mn-ea"/>
                <a:sym typeface="+mn-lt"/>
              </a:rPr>
              <a:t>i</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&amp;cd[start])</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将求得的编码从临时空间</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cd</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复制到</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HC</a:t>
            </a: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的当前行中</a:t>
            </a:r>
            <a:endPar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  </a:t>
            </a:r>
            <a:r>
              <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rPr>
              <a:t>}</a:t>
            </a:r>
            <a:endParaRPr kumimoji="0" lang="en-US" altLang="zh-CN" sz="1800" i="0" u="none" strike="noStrike" kern="1200" cap="none" spc="0" normalizeH="0" baseline="0" noProof="0" dirty="0">
              <a:ln>
                <a:noFill/>
              </a:ln>
              <a:solidFill>
                <a:schemeClr val="accent2">
                  <a:lumMod val="75000"/>
                </a:schemeClr>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  delete cd;                            	    //</a:t>
            </a:r>
            <a:r>
              <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rPr>
              <a:t>释放临时空间</a:t>
            </a:r>
            <a:endParaRPr kumimoji="0"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1800" b="0" i="0" u="none" strike="noStrike" kern="1200" cap="none" spc="0" normalizeH="0" baseline="0" noProof="0" dirty="0" err="1">
                <a:ln>
                  <a:noFill/>
                </a:ln>
                <a:solidFill>
                  <a:schemeClr val="tx1"/>
                </a:solidFill>
                <a:effectLst/>
                <a:uLnTx/>
                <a:uFillTx/>
                <a:latin typeface="+mn-lt"/>
                <a:ea typeface="+mn-ea"/>
                <a:cs typeface="+mn-ea"/>
                <a:sym typeface="+mn-lt"/>
              </a:rPr>
              <a:t>CreatHuffanCode</a:t>
            </a:r>
            <a:endParaRPr kumimoji="0" lang="en-US" altLang="zh-CN" sz="1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 name="Rectangle 3"/>
          <p:cNvSpPr>
            <a:spLocks noChangeArrowheads="1"/>
          </p:cNvSpPr>
          <p:nvPr/>
        </p:nvSpPr>
        <p:spPr bwMode="auto">
          <a:xfrm>
            <a:off x="827088" y="223838"/>
            <a:ext cx="6588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哈夫曼编码构造算法的实现</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5" name="Rectangle 5"/>
          <p:cNvSpPr>
            <a:spLocks noChangeArrowheads="1"/>
          </p:cNvSpPr>
          <p:nvPr/>
        </p:nvSpPr>
        <p:spPr bwMode="auto">
          <a:xfrm>
            <a:off x="1246188" y="1195388"/>
            <a:ext cx="7602538"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00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哈夫曼编码是</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不等长编码。</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00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哈夫曼编码是</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前缀编码</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，即任一字符的编码都不是另一字符编码的前缀。</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00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哈夫曼编码树中没有度为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的结点。若叶子结点的个数为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，则哈夫曼编码树的</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结点总数为 </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2n-1</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00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发送过程：根据由</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哈夫曼树得到的编码表</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送出字符数据</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接收过程：按</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左</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、右</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的规定，从根结点走到一个叶结点，完成一个字符的译码。反复此过程，直到接收数据结束。</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6499" name="Rectangle 6"/>
          <p:cNvSpPr>
            <a:spLocks noChangeArrowheads="1"/>
          </p:cNvSpPr>
          <p:nvPr/>
        </p:nvSpPr>
        <p:spPr bwMode="auto">
          <a:xfrm>
            <a:off x="827088" y="207963"/>
            <a:ext cx="45688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哈夫曼编码的几点结论</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116740" name="Group 32"/>
          <p:cNvGrpSpPr/>
          <p:nvPr/>
        </p:nvGrpSpPr>
        <p:grpSpPr>
          <a:xfrm>
            <a:off x="468313" y="1974850"/>
            <a:ext cx="538162" cy="539750"/>
            <a:chOff x="6528170" y="3281715"/>
            <a:chExt cx="914400" cy="914400"/>
          </a:xfrm>
        </p:grpSpPr>
        <p:sp>
          <p:nvSpPr>
            <p:cNvPr id="5" name="Rounded Rectangle 8"/>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 name="Group 69"/>
            <p:cNvGrpSpPr/>
            <p:nvPr/>
          </p:nvGrpSpPr>
          <p:grpSpPr>
            <a:xfrm>
              <a:off x="6759757" y="3506346"/>
              <a:ext cx="464344" cy="465138"/>
              <a:chOff x="7287419" y="3505994"/>
              <a:chExt cx="464344" cy="465138"/>
            </a:xfrm>
            <a:solidFill>
              <a:srgbClr val="EEECE1"/>
            </a:solidFill>
          </p:grpSpPr>
          <p:sp>
            <p:nvSpPr>
              <p:cNvPr id="7"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8"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9"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10"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11"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12"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grpSp>
      </p:grpSp>
      <p:grpSp>
        <p:nvGrpSpPr>
          <p:cNvPr id="116741" name="Group 33"/>
          <p:cNvGrpSpPr/>
          <p:nvPr/>
        </p:nvGrpSpPr>
        <p:grpSpPr>
          <a:xfrm>
            <a:off x="454025" y="2962275"/>
            <a:ext cx="539750" cy="539750"/>
            <a:chOff x="6528170" y="4684221"/>
            <a:chExt cx="914400" cy="914400"/>
          </a:xfrm>
        </p:grpSpPr>
        <p:sp>
          <p:nvSpPr>
            <p:cNvPr id="14" name="Rounded Rectangle 9"/>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76"/>
            <p:cNvGrpSpPr/>
            <p:nvPr/>
          </p:nvGrpSpPr>
          <p:grpSpPr>
            <a:xfrm>
              <a:off x="6748385" y="4909249"/>
              <a:ext cx="464344" cy="464344"/>
              <a:chOff x="7287419" y="2577307"/>
              <a:chExt cx="464344" cy="464344"/>
            </a:xfrm>
            <a:solidFill>
              <a:srgbClr val="EEECE1"/>
            </a:solidFill>
          </p:grpSpPr>
          <p:sp>
            <p:nvSpPr>
              <p:cNvPr id="16"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7"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8"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nvGrpSpPr>
          <p:cNvPr id="116742" name="Group 31"/>
          <p:cNvGrpSpPr/>
          <p:nvPr/>
        </p:nvGrpSpPr>
        <p:grpSpPr>
          <a:xfrm>
            <a:off x="468313" y="1244600"/>
            <a:ext cx="538162" cy="539750"/>
            <a:chOff x="6528170" y="1885071"/>
            <a:chExt cx="914400" cy="914400"/>
          </a:xfrm>
        </p:grpSpPr>
        <p:sp>
          <p:nvSpPr>
            <p:cNvPr id="20" name="Rounded Rectangle 7"/>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83"/>
            <p:cNvGrpSpPr/>
            <p:nvPr/>
          </p:nvGrpSpPr>
          <p:grpSpPr>
            <a:xfrm>
              <a:off x="6758963" y="2110099"/>
              <a:ext cx="465138" cy="464344"/>
              <a:chOff x="2581275" y="2582069"/>
              <a:chExt cx="465138" cy="464344"/>
            </a:xfrm>
            <a:solidFill>
              <a:srgbClr val="EEECE1"/>
            </a:solidFill>
          </p:grpSpPr>
          <p:sp>
            <p:nvSpPr>
              <p:cNvPr id="22"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23"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nvGrpSpPr>
          <p:cNvPr id="116743" name="Group 32"/>
          <p:cNvGrpSpPr/>
          <p:nvPr/>
        </p:nvGrpSpPr>
        <p:grpSpPr>
          <a:xfrm>
            <a:off x="468313" y="4605338"/>
            <a:ext cx="538162" cy="539750"/>
            <a:chOff x="6528170" y="3281715"/>
            <a:chExt cx="914400" cy="914400"/>
          </a:xfrm>
        </p:grpSpPr>
        <p:sp>
          <p:nvSpPr>
            <p:cNvPr id="25" name="Rounded Rectangle 8"/>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69"/>
            <p:cNvGrpSpPr/>
            <p:nvPr/>
          </p:nvGrpSpPr>
          <p:grpSpPr>
            <a:xfrm>
              <a:off x="6759757" y="3506346"/>
              <a:ext cx="464344" cy="465138"/>
              <a:chOff x="7287419" y="3505994"/>
              <a:chExt cx="464344" cy="465138"/>
            </a:xfrm>
            <a:solidFill>
              <a:srgbClr val="EEECE1"/>
            </a:solidFill>
          </p:grpSpPr>
          <p:sp>
            <p:nvSpPr>
              <p:cNvPr id="27"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28"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29"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30"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31"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32"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grpSp>
      </p:grpSp>
      <p:grpSp>
        <p:nvGrpSpPr>
          <p:cNvPr id="116744" name="Group 31"/>
          <p:cNvGrpSpPr/>
          <p:nvPr/>
        </p:nvGrpSpPr>
        <p:grpSpPr>
          <a:xfrm>
            <a:off x="468313" y="3887788"/>
            <a:ext cx="538162" cy="539750"/>
            <a:chOff x="6528170" y="1885071"/>
            <a:chExt cx="914400" cy="914400"/>
          </a:xfrm>
        </p:grpSpPr>
        <p:sp>
          <p:nvSpPr>
            <p:cNvPr id="34" name="Rounded Rectangle 7"/>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83"/>
            <p:cNvGrpSpPr/>
            <p:nvPr/>
          </p:nvGrpSpPr>
          <p:grpSpPr>
            <a:xfrm>
              <a:off x="6758963" y="2110099"/>
              <a:ext cx="465138" cy="464344"/>
              <a:chOff x="2581275" y="2582069"/>
              <a:chExt cx="465138" cy="464344"/>
            </a:xfrm>
            <a:solidFill>
              <a:srgbClr val="EEECE1"/>
            </a:solidFill>
          </p:grpSpPr>
          <p:sp>
            <p:nvSpPr>
              <p:cNvPr id="36"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37"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cxnSp>
        <p:nvCxnSpPr>
          <p:cNvPr id="3" name="直接连接符 2"/>
          <p:cNvCxnSpPr/>
          <p:nvPr/>
        </p:nvCxnSpPr>
        <p:spPr bwMode="auto">
          <a:xfrm>
            <a:off x="1246188" y="1749425"/>
            <a:ext cx="7429500" cy="0"/>
          </a:xfrm>
          <a:prstGeom prst="line">
            <a:avLst/>
          </a:prstGeom>
          <a:solidFill>
            <a:schemeClr val="accent1"/>
          </a:solidFill>
          <a:ln w="9525" cap="flat" cmpd="sng" algn="ctr">
            <a:solidFill>
              <a:schemeClr val="bg2">
                <a:lumMod val="20000"/>
                <a:lumOff val="80000"/>
              </a:schemeClr>
            </a:solidFill>
            <a:prstDash val="solid"/>
            <a:round/>
            <a:headEnd type="none" w="med" len="med"/>
            <a:tailEnd type="none" w="med" len="med"/>
          </a:ln>
        </p:spPr>
      </p:cxnSp>
      <p:cxnSp>
        <p:nvCxnSpPr>
          <p:cNvPr id="41" name="直接连接符 40"/>
          <p:cNvCxnSpPr/>
          <p:nvPr/>
        </p:nvCxnSpPr>
        <p:spPr bwMode="auto">
          <a:xfrm>
            <a:off x="1246188" y="2778125"/>
            <a:ext cx="7429500" cy="0"/>
          </a:xfrm>
          <a:prstGeom prst="line">
            <a:avLst/>
          </a:prstGeom>
          <a:solidFill>
            <a:schemeClr val="accent1"/>
          </a:solidFill>
          <a:ln w="9525" cap="flat" cmpd="sng" algn="ctr">
            <a:solidFill>
              <a:schemeClr val="bg2">
                <a:lumMod val="20000"/>
                <a:lumOff val="80000"/>
              </a:schemeClr>
            </a:solidFill>
            <a:prstDash val="solid"/>
            <a:round/>
            <a:headEnd type="none" w="med" len="med"/>
            <a:tailEnd type="none" w="med" len="med"/>
          </a:ln>
        </p:spPr>
      </p:cxnSp>
      <p:cxnSp>
        <p:nvCxnSpPr>
          <p:cNvPr id="42" name="直接连接符 41"/>
          <p:cNvCxnSpPr/>
          <p:nvPr/>
        </p:nvCxnSpPr>
        <p:spPr bwMode="auto">
          <a:xfrm>
            <a:off x="1246188" y="3811588"/>
            <a:ext cx="7429500" cy="0"/>
          </a:xfrm>
          <a:prstGeom prst="line">
            <a:avLst/>
          </a:prstGeom>
          <a:solidFill>
            <a:schemeClr val="accent1"/>
          </a:solidFill>
          <a:ln w="9525" cap="flat" cmpd="sng" algn="ctr">
            <a:solidFill>
              <a:schemeClr val="bg2">
                <a:lumMod val="20000"/>
                <a:lumOff val="80000"/>
              </a:schemeClr>
            </a:solidFill>
            <a:prstDash val="solid"/>
            <a:round/>
            <a:headEnd type="none" w="med" len="med"/>
            <a:tailEnd type="none" w="med" len="med"/>
          </a:ln>
        </p:spPr>
      </p:cxnSp>
      <p:cxnSp>
        <p:nvCxnSpPr>
          <p:cNvPr id="43" name="直接连接符 42"/>
          <p:cNvCxnSpPr/>
          <p:nvPr/>
        </p:nvCxnSpPr>
        <p:spPr bwMode="auto">
          <a:xfrm>
            <a:off x="1246188" y="4416425"/>
            <a:ext cx="7429500" cy="0"/>
          </a:xfrm>
          <a:prstGeom prst="line">
            <a:avLst/>
          </a:prstGeom>
          <a:solidFill>
            <a:schemeClr val="accent1"/>
          </a:solidFill>
          <a:ln w="9525" cap="flat" cmpd="sng" algn="ctr">
            <a:solidFill>
              <a:schemeClr val="bg2">
                <a:lumMod val="20000"/>
                <a:lumOff val="80000"/>
              </a:schemeClr>
            </a:solidFill>
            <a:prstDash val="solid"/>
            <a:round/>
            <a:headEnd type="none" w="med" len="med"/>
            <a:tailEnd type="none" w="med" len="med"/>
          </a:ln>
        </p:spPr>
      </p:cxnSp>
      <p:cxnSp>
        <p:nvCxnSpPr>
          <p:cNvPr id="44" name="直接连接符 43"/>
          <p:cNvCxnSpPr/>
          <p:nvPr/>
        </p:nvCxnSpPr>
        <p:spPr bwMode="auto">
          <a:xfrm>
            <a:off x="1258888" y="5926138"/>
            <a:ext cx="7431088" cy="0"/>
          </a:xfrm>
          <a:prstGeom prst="line">
            <a:avLst/>
          </a:prstGeom>
          <a:solidFill>
            <a:schemeClr val="accent1"/>
          </a:solidFill>
          <a:ln w="9525" cap="flat" cmpd="sng" algn="ctr">
            <a:solidFill>
              <a:schemeClr val="bg2">
                <a:lumMod val="20000"/>
                <a:lumOff val="80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6742"/>
                                        </p:tgtEl>
                                        <p:attrNameLst>
                                          <p:attrName>style.visibility</p:attrName>
                                        </p:attrNameLst>
                                      </p:cBhvr>
                                      <p:to>
                                        <p:strVal val="visible"/>
                                      </p:to>
                                    </p:set>
                                    <p:animEffect transition="in" filter="box(in)">
                                      <p:cBhvr>
                                        <p:cTn id="7" dur="500"/>
                                        <p:tgtEl>
                                          <p:spTgt spid="1167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65285">
                                            <p:txEl>
                                              <p:pRg st="0" end="0"/>
                                            </p:txEl>
                                          </p:spTgt>
                                        </p:tgtEl>
                                        <p:attrNameLst>
                                          <p:attrName>style.visibility</p:attrName>
                                        </p:attrNameLst>
                                      </p:cBhvr>
                                      <p:to>
                                        <p:strVal val="visible"/>
                                      </p:to>
                                    </p:set>
                                    <p:animEffect transition="in" filter="box(in)">
                                      <p:cBhvr>
                                        <p:cTn id="12" dur="500"/>
                                        <p:tgtEl>
                                          <p:spTgt spid="86528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6740"/>
                                        </p:tgtEl>
                                        <p:attrNameLst>
                                          <p:attrName>style.visibility</p:attrName>
                                        </p:attrNameLst>
                                      </p:cBhvr>
                                      <p:to>
                                        <p:strVal val="visible"/>
                                      </p:to>
                                    </p:set>
                                    <p:animEffect transition="in" filter="box(in)">
                                      <p:cBhvr>
                                        <p:cTn id="22" dur="500"/>
                                        <p:tgtEl>
                                          <p:spTgt spid="11674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65285">
                                            <p:txEl>
                                              <p:pRg st="1" end="1"/>
                                            </p:txEl>
                                          </p:spTgt>
                                        </p:tgtEl>
                                        <p:attrNameLst>
                                          <p:attrName>style.visibility</p:attrName>
                                        </p:attrNameLst>
                                      </p:cBhvr>
                                      <p:to>
                                        <p:strVal val="visible"/>
                                      </p:to>
                                    </p:set>
                                    <p:animEffect transition="in" filter="box(in)">
                                      <p:cBhvr>
                                        <p:cTn id="27" dur="500"/>
                                        <p:tgtEl>
                                          <p:spTgt spid="86528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ox(in)">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16741"/>
                                        </p:tgtEl>
                                        <p:attrNameLst>
                                          <p:attrName>style.visibility</p:attrName>
                                        </p:attrNameLst>
                                      </p:cBhvr>
                                      <p:to>
                                        <p:strVal val="visible"/>
                                      </p:to>
                                    </p:set>
                                    <p:animEffect transition="in" filter="box(in)">
                                      <p:cBhvr>
                                        <p:cTn id="37" dur="500"/>
                                        <p:tgtEl>
                                          <p:spTgt spid="11674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865285">
                                            <p:txEl>
                                              <p:pRg st="2" end="2"/>
                                            </p:txEl>
                                          </p:spTgt>
                                        </p:tgtEl>
                                        <p:attrNameLst>
                                          <p:attrName>style.visibility</p:attrName>
                                        </p:attrNameLst>
                                      </p:cBhvr>
                                      <p:to>
                                        <p:strVal val="visible"/>
                                      </p:to>
                                    </p:set>
                                    <p:animEffect transition="in" filter="box(in)">
                                      <p:cBhvr>
                                        <p:cTn id="42" dur="500"/>
                                        <p:tgtEl>
                                          <p:spTgt spid="86528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ox(in)">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16744"/>
                                        </p:tgtEl>
                                        <p:attrNameLst>
                                          <p:attrName>style.visibility</p:attrName>
                                        </p:attrNameLst>
                                      </p:cBhvr>
                                      <p:to>
                                        <p:strVal val="visible"/>
                                      </p:to>
                                    </p:set>
                                    <p:animEffect transition="in" filter="box(in)">
                                      <p:cBhvr>
                                        <p:cTn id="52" dur="500"/>
                                        <p:tgtEl>
                                          <p:spTgt spid="11674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865285">
                                            <p:txEl>
                                              <p:pRg st="3" end="3"/>
                                            </p:txEl>
                                          </p:spTgt>
                                        </p:tgtEl>
                                        <p:attrNameLst>
                                          <p:attrName>style.visibility</p:attrName>
                                        </p:attrNameLst>
                                      </p:cBhvr>
                                      <p:to>
                                        <p:strVal val="visible"/>
                                      </p:to>
                                    </p:set>
                                    <p:animEffect transition="in" filter="box(in)">
                                      <p:cBhvr>
                                        <p:cTn id="57" dur="500"/>
                                        <p:tgtEl>
                                          <p:spTgt spid="86528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ox(in)">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16743"/>
                                        </p:tgtEl>
                                        <p:attrNameLst>
                                          <p:attrName>style.visibility</p:attrName>
                                        </p:attrNameLst>
                                      </p:cBhvr>
                                      <p:to>
                                        <p:strVal val="visible"/>
                                      </p:to>
                                    </p:set>
                                    <p:animEffect transition="in" filter="box(in)">
                                      <p:cBhvr>
                                        <p:cTn id="67" dur="500"/>
                                        <p:tgtEl>
                                          <p:spTgt spid="11674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865285">
                                            <p:txEl>
                                              <p:pRg st="4" end="4"/>
                                            </p:txEl>
                                          </p:spTgt>
                                        </p:tgtEl>
                                        <p:attrNameLst>
                                          <p:attrName>style.visibility</p:attrName>
                                        </p:attrNameLst>
                                      </p:cBhvr>
                                      <p:to>
                                        <p:strVal val="visible"/>
                                      </p:to>
                                    </p:set>
                                    <p:animEffect transition="in" filter="box(in)">
                                      <p:cBhvr>
                                        <p:cTn id="72" dur="500"/>
                                        <p:tgtEl>
                                          <p:spTgt spid="865285">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ox(in)">
                                      <p:cBhvr>
                                        <p:cTn id="7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buNone/>
            </a:pPr>
            <a:r>
              <a:rPr lang="zh-CN" sz="2400">
                <a:solidFill>
                  <a:srgbClr val="000000"/>
                </a:solidFill>
                <a:latin typeface="微软雅黑" panose="020B0503020204020204" pitchFamily="34" charset="-122"/>
                <a:ea typeface="微软雅黑" panose="020B0503020204020204" pitchFamily="34" charset="-122"/>
              </a:rPr>
              <a:t>度为</a:t>
            </a:r>
            <a:r>
              <a:rPr lang="en-US" altLang="zh-CN" sz="2400">
                <a:solidFill>
                  <a:srgbClr val="000000"/>
                </a:solidFill>
                <a:latin typeface="微软雅黑" panose="020B0503020204020204" pitchFamily="34" charset="-122"/>
                <a:ea typeface="微软雅黑" panose="020B0503020204020204" pitchFamily="34" charset="-122"/>
              </a:rPr>
              <a:t>4</a:t>
            </a:r>
            <a:r>
              <a:rPr lang="zh-CN" altLang="en-US" sz="2400">
                <a:solidFill>
                  <a:srgbClr val="000000"/>
                </a:solidFill>
                <a:latin typeface="微软雅黑" panose="020B0503020204020204" pitchFamily="34" charset="-122"/>
                <a:ea typeface="微软雅黑" panose="020B0503020204020204" pitchFamily="34" charset="-122"/>
              </a:rPr>
              <a:t>、高度为</a:t>
            </a:r>
            <a:r>
              <a:rPr lang="en-US" altLang="zh-CN" sz="2400">
                <a:solidFill>
                  <a:srgbClr val="000000"/>
                </a:solidFill>
                <a:latin typeface="微软雅黑" panose="020B0503020204020204" pitchFamily="34" charset="-122"/>
                <a:ea typeface="微软雅黑" panose="020B0503020204020204" pitchFamily="34" charset="-122"/>
              </a:rPr>
              <a:t>h</a:t>
            </a:r>
            <a:r>
              <a:rPr lang="zh-CN" altLang="en-US" sz="2400">
                <a:solidFill>
                  <a:srgbClr val="000000"/>
                </a:solidFill>
                <a:latin typeface="微软雅黑" panose="020B0503020204020204" pitchFamily="34" charset="-122"/>
                <a:ea typeface="微软雅黑" panose="020B0503020204020204" pitchFamily="34" charset="-122"/>
              </a:rPr>
              <a:t>的树，（</a:t>
            </a:r>
            <a:r>
              <a:rPr lang="en-US" altLang="zh-CN" sz="2400">
                <a:solidFill>
                  <a:srgbClr val="000000"/>
                </a:solidFill>
                <a:latin typeface="微软雅黑" panose="020B0503020204020204" pitchFamily="34" charset="-122"/>
                <a:ea typeface="微软雅黑" panose="020B0503020204020204" pitchFamily="34" charset="-122"/>
              </a:rPr>
              <a:t>   </a:t>
            </a:r>
            <a:r>
              <a:rPr lang="zh-CN" altLang="en-US" sz="2400">
                <a:solidFill>
                  <a:srgbClr val="000000"/>
                </a:solidFill>
                <a:latin typeface="微软雅黑" panose="020B0503020204020204" pitchFamily="34" charset="-122"/>
                <a:ea typeface="微软雅黑" panose="020B0503020204020204" pitchFamily="34" charset="-122"/>
              </a:rPr>
              <a:t>）。</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至少有</a:t>
            </a:r>
            <a:r>
              <a:rPr lang="en-US" altLang="zh-CN" sz="2400">
                <a:solidFill>
                  <a:srgbClr val="000000"/>
                </a:solidFill>
                <a:latin typeface="微软雅黑" panose="020B0503020204020204" pitchFamily="34" charset="-122"/>
                <a:ea typeface="微软雅黑" panose="020B0503020204020204" pitchFamily="34" charset="-122"/>
              </a:rPr>
              <a:t>h+3</a:t>
            </a:r>
            <a:r>
              <a:rPr lang="zh-CN" altLang="en-US" sz="2400">
                <a:solidFill>
                  <a:srgbClr val="000000"/>
                </a:solidFill>
                <a:latin typeface="微软雅黑" panose="020B0503020204020204" pitchFamily="34" charset="-122"/>
                <a:ea typeface="微软雅黑" panose="020B0503020204020204" pitchFamily="34" charset="-122"/>
              </a:rPr>
              <a:t>个结点</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至多有</a:t>
            </a:r>
            <a:r>
              <a:rPr lang="en-US" altLang="zh-CN" sz="2400">
                <a:solidFill>
                  <a:srgbClr val="000000"/>
                </a:solidFill>
                <a:latin typeface="微软雅黑" panose="020B0503020204020204" pitchFamily="34" charset="-122"/>
                <a:ea typeface="微软雅黑" panose="020B0503020204020204" pitchFamily="34" charset="-122"/>
              </a:rPr>
              <a:t>4h+1</a:t>
            </a:r>
            <a:r>
              <a:rPr lang="zh-CN" altLang="en-US" sz="2400">
                <a:solidFill>
                  <a:srgbClr val="000000"/>
                </a:solidFill>
                <a:latin typeface="微软雅黑" panose="020B0503020204020204" pitchFamily="34" charset="-122"/>
                <a:ea typeface="微软雅黑" panose="020B0503020204020204" pitchFamily="34" charset="-122"/>
              </a:rPr>
              <a:t>个结点</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至多有</a:t>
            </a:r>
            <a:r>
              <a:rPr lang="en-US" altLang="zh-CN" sz="2400">
                <a:solidFill>
                  <a:srgbClr val="000000"/>
                </a:solidFill>
                <a:latin typeface="微软雅黑" panose="020B0503020204020204" pitchFamily="34" charset="-122"/>
                <a:ea typeface="微软雅黑" panose="020B0503020204020204" pitchFamily="34" charset="-122"/>
              </a:rPr>
              <a:t>4h</a:t>
            </a:r>
            <a:r>
              <a:rPr lang="zh-CN" altLang="en-US" sz="2400">
                <a:solidFill>
                  <a:srgbClr val="000000"/>
                </a:solidFill>
                <a:latin typeface="微软雅黑" panose="020B0503020204020204" pitchFamily="34" charset="-122"/>
                <a:ea typeface="微软雅黑" panose="020B0503020204020204" pitchFamily="34" charset="-122"/>
              </a:rPr>
              <a:t>个结点</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buNone/>
            </a:pPr>
            <a:r>
              <a:rPr lang="zh-CN" altLang="en-US" sz="2400">
                <a:solidFill>
                  <a:srgbClr val="000000"/>
                </a:solidFill>
                <a:latin typeface="微软雅黑" panose="020B0503020204020204" pitchFamily="34" charset="-122"/>
                <a:ea typeface="微软雅黑" panose="020B0503020204020204" pitchFamily="34" charset="-122"/>
              </a:rPr>
              <a:t>至少有</a:t>
            </a:r>
            <a:r>
              <a:rPr lang="en-US" altLang="zh-CN" sz="2400">
                <a:solidFill>
                  <a:srgbClr val="000000"/>
                </a:solidFill>
                <a:latin typeface="微软雅黑" panose="020B0503020204020204" pitchFamily="34" charset="-122"/>
                <a:ea typeface="微软雅黑" panose="020B0503020204020204" pitchFamily="34" charset="-122"/>
              </a:rPr>
              <a:t>h+4</a:t>
            </a:r>
            <a:r>
              <a:rPr lang="zh-CN" altLang="en-US" sz="2400">
                <a:solidFill>
                  <a:srgbClr val="000000"/>
                </a:solidFill>
                <a:latin typeface="微软雅黑" panose="020B0503020204020204" pitchFamily="34" charset="-122"/>
                <a:ea typeface="微软雅黑" panose="020B0503020204020204" pitchFamily="34" charset="-122"/>
              </a:rPr>
              <a:t>个结点</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1D57"/>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6"/>
          <p:cNvSpPr>
            <a:spLocks noChangeArrowheads="1"/>
          </p:cNvSpPr>
          <p:nvPr/>
        </p:nvSpPr>
        <p:spPr bwMode="auto">
          <a:xfrm>
            <a:off x="827088" y="207963"/>
            <a:ext cx="6481216"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rPr>
              <a:t>哈夫曼树的前沿知识应用</a:t>
            </a: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rPr>
              <a:t>—Word2Vec</a:t>
            </a:r>
            <a:endPar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sym typeface="+mn-lt"/>
            </a:endParaRPr>
          </a:p>
        </p:txBody>
      </p:sp>
      <p:pic>
        <p:nvPicPr>
          <p:cNvPr id="19" name="图片 18"/>
          <p:cNvPicPr>
            <a:picLocks noChangeAspect="1"/>
          </p:cNvPicPr>
          <p:nvPr/>
        </p:nvPicPr>
        <p:blipFill>
          <a:blip r:embed="rId1"/>
          <a:stretch>
            <a:fillRect/>
          </a:stretch>
        </p:blipFill>
        <p:spPr>
          <a:xfrm>
            <a:off x="323528" y="2132856"/>
            <a:ext cx="8424936" cy="4402843"/>
          </a:xfrm>
          <a:prstGeom prst="rect">
            <a:avLst/>
          </a:prstGeom>
        </p:spPr>
      </p:pic>
      <p:sp>
        <p:nvSpPr>
          <p:cNvPr id="116737" name="矩形 2"/>
          <p:cNvSpPr/>
          <p:nvPr/>
        </p:nvSpPr>
        <p:spPr>
          <a:xfrm>
            <a:off x="86896" y="980728"/>
            <a:ext cx="9144000" cy="1008112"/>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spcAft>
                <a:spcPts val="0"/>
              </a:spcAft>
            </a:pPr>
            <a:r>
              <a:rPr lang="zh-CN" altLang="en-US" dirty="0">
                <a:ea typeface="仿宋_GB2312" panose="02010609030101010101" pitchFamily="49" charset="-122"/>
              </a:rPr>
              <a:t>隐藏层到输出层的映射就是通过哈夫曼树的向下搜索逐步完成的</a:t>
            </a:r>
            <a:endParaRPr lang="en-US" altLang="zh-CN" dirty="0">
              <a:ea typeface="仿宋_GB2312" panose="02010609030101010101" pitchFamily="49" charset="-122"/>
            </a:endParaRPr>
          </a:p>
          <a:p>
            <a:pPr marL="342900" lvl="0" indent="-342900">
              <a:lnSpc>
                <a:spcPct val="100000"/>
              </a:lnSpc>
              <a:spcBef>
                <a:spcPts val="20"/>
              </a:spcBef>
            </a:pPr>
            <a:r>
              <a:rPr lang="zh-CN" altLang="en-US" dirty="0">
                <a:ea typeface="仿宋_GB2312" panose="02010609030101010101" pitchFamily="49" charset="-122"/>
              </a:rPr>
              <a:t>哈夫曼树的所有内部节点类似神经网络隐藏层的神经元</a:t>
            </a:r>
            <a:endParaRPr lang="zh-CN" altLang="en-US" dirty="0">
              <a:ea typeface="仿宋_GB2312" panose="02010609030101010101"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4"/>
          <p:cNvSpPr>
            <a:spLocks noGrp="1"/>
          </p:cNvSpPr>
          <p:nvPr>
            <p:ph idx="1"/>
            <p:custDataLst>
              <p:tags r:id="rId1"/>
            </p:custDataLst>
          </p:nvPr>
        </p:nvSpPr>
        <p:spPr>
          <a:xfrm>
            <a:off x="381000" y="304800"/>
            <a:ext cx="8367395" cy="1641475"/>
          </a:xfrm>
          <a:ln>
            <a:solidFill>
              <a:srgbClr val="000000"/>
            </a:solidFill>
            <a:miter/>
          </a:ln>
        </p:spPr>
        <p:txBody>
          <a:bodyPr vert="horz" wrap="square" lIns="91440" tIns="45720" rIns="91440" bIns="45720" anchor="t" anchorCtr="0"/>
          <a:p>
            <a:pPr eaLnBrk="1" hangingPunct="1">
              <a:spcAft>
                <a:spcPts val="0"/>
              </a:spcAft>
              <a:buNone/>
            </a:pPr>
            <a:r>
              <a:rPr lang="en-US" altLang="zh-CN" sz="1600" dirty="0">
                <a:latin typeface="仿宋_GB2312" panose="02010609030101010101" pitchFamily="49" charset="-122"/>
                <a:ea typeface="仿宋_GB2312" panose="02010609030101010101" pitchFamily="49" charset="-122"/>
              </a:rPr>
              <a:t>3.</a:t>
            </a:r>
            <a:r>
              <a:rPr lang="zh-CN" altLang="zh-CN" sz="1600" dirty="0">
                <a:latin typeface="仿宋_GB2312" panose="02010609030101010101" pitchFamily="49" charset="-122"/>
                <a:ea typeface="仿宋_GB2312" panose="02010609030101010101" pitchFamily="49" charset="-122"/>
              </a:rPr>
              <a:t>设有</a:t>
            </a:r>
            <a:r>
              <a:rPr lang="en-US" altLang="zh-CN" sz="1600" dirty="0">
                <a:latin typeface="仿宋_GB2312" panose="02010609030101010101" pitchFamily="49" charset="-122"/>
                <a:ea typeface="仿宋_GB2312" panose="02010609030101010101" pitchFamily="49" charset="-122"/>
              </a:rPr>
              <a:t>6</a:t>
            </a:r>
            <a:r>
              <a:rPr lang="zh-CN" altLang="en-US" sz="1600" dirty="0">
                <a:latin typeface="仿宋_GB2312" panose="02010609030101010101" pitchFamily="49" charset="-122"/>
                <a:ea typeface="仿宋_GB2312" panose="02010609030101010101" pitchFamily="49" charset="-122"/>
              </a:rPr>
              <a:t>个有序表</a:t>
            </a:r>
            <a:r>
              <a:rPr lang="en-US" altLang="zh-CN" sz="1600" dirty="0">
                <a:latin typeface="仿宋_GB2312" panose="02010609030101010101" pitchFamily="49" charset="-122"/>
                <a:ea typeface="仿宋_GB2312" panose="02010609030101010101" pitchFamily="49" charset="-122"/>
              </a:rPr>
              <a:t>A,B,C,D,E,F,</a:t>
            </a:r>
            <a:r>
              <a:rPr lang="zh-CN" altLang="en-US" sz="1600" dirty="0">
                <a:latin typeface="仿宋_GB2312" panose="02010609030101010101" pitchFamily="49" charset="-122"/>
                <a:ea typeface="仿宋_GB2312" panose="02010609030101010101" pitchFamily="49" charset="-122"/>
              </a:rPr>
              <a:t>分别含有</a:t>
            </a:r>
            <a:r>
              <a:rPr lang="en-US" altLang="zh-CN" sz="1600" dirty="0">
                <a:latin typeface="仿宋_GB2312" panose="02010609030101010101" pitchFamily="49" charset="-122"/>
                <a:ea typeface="仿宋_GB2312" panose="02010609030101010101" pitchFamily="49" charset="-122"/>
              </a:rPr>
              <a:t>10,35,40,50,60</a:t>
            </a:r>
            <a:r>
              <a:rPr lang="zh-CN" altLang="en-US" sz="1600" dirty="0">
                <a:latin typeface="仿宋_GB2312" panose="02010609030101010101" pitchFamily="49" charset="-122"/>
                <a:ea typeface="仿宋_GB2312" panose="02010609030101010101" pitchFamily="49" charset="-122"/>
              </a:rPr>
              <a:t>和</a:t>
            </a:r>
            <a:r>
              <a:rPr lang="en-US" altLang="zh-CN" sz="1600" dirty="0">
                <a:latin typeface="仿宋_GB2312" panose="02010609030101010101" pitchFamily="49" charset="-122"/>
                <a:ea typeface="仿宋_GB2312" panose="02010609030101010101" pitchFamily="49" charset="-122"/>
              </a:rPr>
              <a:t>200</a:t>
            </a:r>
            <a:r>
              <a:rPr lang="zh-CN" altLang="en-US" sz="1600" dirty="0">
                <a:latin typeface="仿宋_GB2312" panose="02010609030101010101" pitchFamily="49" charset="-122"/>
                <a:ea typeface="仿宋_GB2312" panose="02010609030101010101" pitchFamily="49" charset="-122"/>
              </a:rPr>
              <a:t>个数据元素，各表中的元素按升序排序，要求通过</a:t>
            </a:r>
            <a:r>
              <a:rPr lang="en-US" altLang="zh-CN" sz="1600" dirty="0">
                <a:latin typeface="仿宋_GB2312" panose="02010609030101010101" pitchFamily="49" charset="-122"/>
                <a:ea typeface="仿宋_GB2312" panose="02010609030101010101" pitchFamily="49" charset="-122"/>
              </a:rPr>
              <a:t>5</a:t>
            </a:r>
            <a:r>
              <a:rPr lang="zh-CN" altLang="en-US" sz="1600" dirty="0">
                <a:latin typeface="仿宋_GB2312" panose="02010609030101010101" pitchFamily="49" charset="-122"/>
                <a:ea typeface="仿宋_GB2312" panose="02010609030101010101" pitchFamily="49" charset="-122"/>
              </a:rPr>
              <a:t>次两两合并，将</a:t>
            </a:r>
            <a:r>
              <a:rPr lang="en-US" altLang="zh-CN" sz="1600" dirty="0">
                <a:latin typeface="仿宋_GB2312" panose="02010609030101010101" pitchFamily="49" charset="-122"/>
                <a:ea typeface="仿宋_GB2312" panose="02010609030101010101" pitchFamily="49" charset="-122"/>
              </a:rPr>
              <a:t>6</a:t>
            </a:r>
            <a:r>
              <a:rPr lang="zh-CN" altLang="en-US" sz="1600" dirty="0">
                <a:latin typeface="仿宋_GB2312" panose="02010609030101010101" pitchFamily="49" charset="-122"/>
                <a:ea typeface="仿宋_GB2312" panose="02010609030101010101" pitchFamily="49" charset="-122"/>
              </a:rPr>
              <a:t>个表最终合并为</a:t>
            </a:r>
            <a:r>
              <a:rPr lang="en-US" altLang="zh-CN" sz="1600" dirty="0">
                <a:latin typeface="仿宋_GB2312" panose="02010609030101010101" pitchFamily="49" charset="-122"/>
                <a:ea typeface="仿宋_GB2312" panose="02010609030101010101" pitchFamily="49" charset="-122"/>
              </a:rPr>
              <a:t>1</a:t>
            </a:r>
            <a:r>
              <a:rPr lang="zh-CN" altLang="en-US" sz="1600" dirty="0">
                <a:latin typeface="仿宋_GB2312" panose="02010609030101010101" pitchFamily="49" charset="-122"/>
                <a:ea typeface="仿宋_GB2312" panose="02010609030101010101" pitchFamily="49" charset="-122"/>
              </a:rPr>
              <a:t>个升序表，并使最坏情况下比较的总次数达到最小。请回答下列问题：</a:t>
            </a:r>
            <a:endParaRPr lang="zh-CN" altLang="en-US" sz="1600" dirty="0">
              <a:latin typeface="仿宋_GB2312" panose="02010609030101010101" pitchFamily="49" charset="-122"/>
              <a:ea typeface="仿宋_GB2312" panose="02010609030101010101" pitchFamily="49" charset="-122"/>
            </a:endParaRPr>
          </a:p>
          <a:p>
            <a:pPr eaLnBrk="1" hangingPunct="1">
              <a:spcBef>
                <a:spcPts val="0"/>
              </a:spcBef>
              <a:spcAft>
                <a:spcPts val="0"/>
              </a:spcAft>
              <a:buNone/>
            </a:pPr>
            <a:r>
              <a:rPr lang="zh-CN" altLang="en-US" sz="1600" dirty="0">
                <a:latin typeface="仿宋_GB2312" panose="02010609030101010101" pitchFamily="49" charset="-122"/>
                <a:ea typeface="仿宋_GB2312" panose="02010609030101010101" pitchFamily="49" charset="-122"/>
              </a:rPr>
              <a:t>（</a:t>
            </a:r>
            <a:r>
              <a:rPr lang="en-US" altLang="zh-CN" sz="1600" dirty="0">
                <a:latin typeface="仿宋_GB2312" panose="02010609030101010101" pitchFamily="49" charset="-122"/>
                <a:ea typeface="仿宋_GB2312" panose="02010609030101010101" pitchFamily="49" charset="-122"/>
              </a:rPr>
              <a:t>1</a:t>
            </a:r>
            <a:r>
              <a:rPr lang="zh-CN" altLang="en-US" sz="1600" dirty="0">
                <a:latin typeface="仿宋_GB2312" panose="02010609030101010101" pitchFamily="49" charset="-122"/>
                <a:ea typeface="仿宋_GB2312" panose="02010609030101010101" pitchFamily="49" charset="-122"/>
              </a:rPr>
              <a:t>）给出完整的合并过程，并求出最坏情况下比较的总次数。</a:t>
            </a:r>
            <a:endParaRPr lang="zh-CN" altLang="en-US" sz="1600" dirty="0">
              <a:latin typeface="仿宋_GB2312" panose="02010609030101010101" pitchFamily="49" charset="-122"/>
              <a:ea typeface="仿宋_GB2312" panose="02010609030101010101" pitchFamily="49" charset="-122"/>
            </a:endParaRPr>
          </a:p>
          <a:p>
            <a:pPr eaLnBrk="1" hangingPunct="1">
              <a:spcBef>
                <a:spcPts val="0"/>
              </a:spcBef>
              <a:buNone/>
            </a:pPr>
            <a:r>
              <a:rPr lang="zh-CN" altLang="en-US" sz="1600" dirty="0">
                <a:latin typeface="仿宋_GB2312" panose="02010609030101010101" pitchFamily="49" charset="-122"/>
                <a:ea typeface="仿宋_GB2312" panose="02010609030101010101" pitchFamily="49" charset="-122"/>
              </a:rPr>
              <a:t>（</a:t>
            </a:r>
            <a:r>
              <a:rPr lang="en-US" altLang="zh-CN" sz="1600" dirty="0">
                <a:latin typeface="仿宋_GB2312" panose="02010609030101010101" pitchFamily="49" charset="-122"/>
                <a:ea typeface="仿宋_GB2312" panose="02010609030101010101" pitchFamily="49" charset="-122"/>
              </a:rPr>
              <a:t>2</a:t>
            </a:r>
            <a:r>
              <a:rPr lang="zh-CN" altLang="en-US" sz="1600" dirty="0">
                <a:latin typeface="仿宋_GB2312" panose="02010609030101010101" pitchFamily="49" charset="-122"/>
                <a:ea typeface="仿宋_GB2312" panose="02010609030101010101" pitchFamily="49" charset="-122"/>
              </a:rPr>
              <a:t>）根据你的合并过程，描述</a:t>
            </a:r>
            <a:r>
              <a:rPr lang="en-US" altLang="zh-CN" sz="1600" dirty="0">
                <a:latin typeface="仿宋_GB2312" panose="02010609030101010101" pitchFamily="49" charset="-122"/>
                <a:ea typeface="仿宋_GB2312" panose="02010609030101010101" pitchFamily="49" charset="-122"/>
              </a:rPr>
              <a:t>n</a:t>
            </a:r>
            <a:r>
              <a:rPr lang="zh-CN" altLang="en-US" sz="1600" dirty="0">
                <a:latin typeface="仿宋_GB2312" panose="02010609030101010101" pitchFamily="49" charset="-122"/>
                <a:ea typeface="仿宋_GB2312" panose="02010609030101010101" pitchFamily="49" charset="-122"/>
              </a:rPr>
              <a:t>（</a:t>
            </a:r>
            <a:r>
              <a:rPr lang="en-US" altLang="zh-CN" sz="1600" dirty="0">
                <a:latin typeface="仿宋_GB2312" panose="02010609030101010101" pitchFamily="49" charset="-122"/>
                <a:ea typeface="仿宋_GB2312" panose="02010609030101010101" pitchFamily="49" charset="-122"/>
              </a:rPr>
              <a:t>n&gt;=2</a:t>
            </a:r>
            <a:r>
              <a:rPr lang="zh-CN" altLang="en-US" sz="1600" dirty="0">
                <a:latin typeface="仿宋_GB2312" panose="02010609030101010101" pitchFamily="49" charset="-122"/>
                <a:ea typeface="仿宋_GB2312" panose="02010609030101010101" pitchFamily="49" charset="-122"/>
              </a:rPr>
              <a:t>）个不等长升序表的合并策略，并说明理由。</a:t>
            </a:r>
            <a:endParaRPr lang="en-US" altLang="zh-CN" sz="1600" dirty="0">
              <a:latin typeface="仿宋_GB2312" panose="02010609030101010101" pitchFamily="49" charset="-122"/>
              <a:ea typeface="仿宋_GB2312" panose="02010609030101010101" pitchFamily="49" charset="-122"/>
            </a:endParaRPr>
          </a:p>
        </p:txBody>
      </p:sp>
      <p:sp>
        <p:nvSpPr>
          <p:cNvPr id="2" name="Text Box 4"/>
          <p:cNvSpPr>
            <a:spLocks noGrp="1"/>
          </p:cNvSpPr>
          <p:nvPr>
            <p:custDataLst>
              <p:tags r:id="rId2"/>
            </p:custDataLst>
          </p:nvPr>
        </p:nvSpPr>
        <p:spPr>
          <a:xfrm>
            <a:off x="381000" y="2057400"/>
            <a:ext cx="8366760" cy="4351655"/>
          </a:xfrm>
          <a:prstGeom prst="rect">
            <a:avLst/>
          </a:prstGeom>
          <a:noFill/>
          <a:ln w="9525" cap="flat" cmpd="sng">
            <a:solidFill>
              <a:srgbClr val="000000"/>
            </a:solidFill>
            <a:prstDash val="solid"/>
            <a:miter/>
            <a:headEnd type="none" w="med" len="med"/>
            <a:tailEnd type="none" w="med" len="med"/>
          </a:ln>
        </p:spPr>
        <p:txBody>
          <a:bodyPr wrap="square" lIns="91440" tIns="45720" rIns="91440" bIns="45720" anchor="t" anchorCtr="0"/>
          <a:p>
            <a:pPr marL="342900" indent="-342900">
              <a:lnSpc>
                <a:spcPct val="120000"/>
              </a:lnSpc>
              <a:spcAft>
                <a:spcPts val="0"/>
              </a:spcAft>
            </a:pPr>
            <a:r>
              <a:rPr lang="zh-CN" altLang="zh-CN" sz="1800" b="0" dirty="0">
                <a:latin typeface="仿宋_GB2312" panose="02010609030101010101" pitchFamily="49" charset="-122"/>
                <a:ea typeface="仿宋_GB2312" panose="02010609030101010101" pitchFamily="49" charset="-122"/>
              </a:rPr>
              <a:t>解题思路：</a:t>
            </a:r>
            <a:endParaRPr lang="zh-CN" altLang="zh-CN" sz="18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1800" b="0" dirty="0">
                <a:latin typeface="仿宋_GB2312" panose="02010609030101010101" pitchFamily="49" charset="-122"/>
                <a:ea typeface="仿宋_GB2312" panose="02010609030101010101" pitchFamily="49" charset="-122"/>
              </a:rPr>
              <a:t>（</a:t>
            </a:r>
            <a:r>
              <a:rPr lang="en-US" altLang="zh-CN" sz="1800" b="0" dirty="0">
                <a:latin typeface="仿宋_GB2312" panose="02010609030101010101" pitchFamily="49" charset="-122"/>
                <a:ea typeface="仿宋_GB2312" panose="02010609030101010101" pitchFamily="49" charset="-122"/>
              </a:rPr>
              <a:t>1</a:t>
            </a:r>
            <a:r>
              <a:rPr lang="zh-CN" altLang="en-US" sz="1800" b="0" dirty="0">
                <a:latin typeface="仿宋_GB2312" panose="02010609030101010101" pitchFamily="49" charset="-122"/>
                <a:ea typeface="仿宋_GB2312" panose="02010609030101010101" pitchFamily="49" charset="-122"/>
              </a:rPr>
              <a:t>）由于最先合并的表中元素在后续的每次合并中都会再次参与比较，因此求最小合并次数类似于求最小带权路径长度，此时可立即想到哈夫曼树。根据哈夫曼树的构造过程，每次选择表集合中长度最小的两个表进行合并，</a:t>
            </a:r>
            <a:r>
              <a:rPr lang="en-US" altLang="zh-CN" sz="1800" b="0" dirty="0">
                <a:latin typeface="仿宋_GB2312" panose="02010609030101010101" pitchFamily="49" charset="-122"/>
                <a:ea typeface="仿宋_GB2312" panose="02010609030101010101" pitchFamily="49" charset="-122"/>
              </a:rPr>
              <a:t>6</a:t>
            </a:r>
            <a:r>
              <a:rPr lang="zh-CN" altLang="en-US" sz="1800" b="0" dirty="0">
                <a:latin typeface="仿宋_GB2312" panose="02010609030101010101" pitchFamily="49" charset="-122"/>
                <a:ea typeface="仿宋_GB2312" panose="02010609030101010101" pitchFamily="49" charset="-122"/>
              </a:rPr>
              <a:t>个表合并顺序如右图所示。</a:t>
            </a:r>
            <a:endParaRPr lang="zh-CN" altLang="en-US" sz="18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1800" b="0" dirty="0">
                <a:latin typeface="仿宋_GB2312" panose="02010609030101010101" pitchFamily="49" charset="-122"/>
                <a:ea typeface="仿宋_GB2312" panose="02010609030101010101" pitchFamily="49" charset="-122"/>
              </a:rPr>
              <a:t>根据图中的哈夫曼树，6个序列的合并过程如下：</a:t>
            </a:r>
            <a:endParaRPr lang="zh-CN" altLang="en-US" sz="18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1800" b="0" dirty="0">
                <a:latin typeface="仿宋_GB2312" panose="02010609030101010101" pitchFamily="49" charset="-122"/>
                <a:ea typeface="仿宋_GB2312" panose="02010609030101010101" pitchFamily="49" charset="-122"/>
              </a:rPr>
              <a:t>①在表结合{10,35,40,50,60</a:t>
            </a:r>
            <a:r>
              <a:rPr lang="en-US" altLang="zh-CN" sz="1800" b="0" dirty="0">
                <a:latin typeface="仿宋_GB2312" panose="02010609030101010101" pitchFamily="49" charset="-122"/>
                <a:ea typeface="仿宋_GB2312" panose="02010609030101010101" pitchFamily="49" charset="-122"/>
              </a:rPr>
              <a:t>,</a:t>
            </a:r>
            <a:r>
              <a:rPr lang="zh-CN" altLang="en-US" sz="1800" b="0" dirty="0">
                <a:latin typeface="仿宋_GB2312" panose="02010609030101010101" pitchFamily="49" charset="-122"/>
                <a:ea typeface="仿宋_GB2312" panose="02010609030101010101" pitchFamily="49" charset="-122"/>
              </a:rPr>
              <a:t>200}中，选择表</a:t>
            </a:r>
            <a:r>
              <a:rPr lang="en-US" altLang="zh-CN" sz="1800" b="0" dirty="0">
                <a:latin typeface="仿宋_GB2312" panose="02010609030101010101" pitchFamily="49" charset="-122"/>
                <a:ea typeface="仿宋_GB2312" panose="02010609030101010101" pitchFamily="49" charset="-122"/>
              </a:rPr>
              <a:t>A</a:t>
            </a:r>
            <a:r>
              <a:rPr lang="zh-CN" altLang="en-US" sz="1800" b="0" dirty="0">
                <a:latin typeface="仿宋_GB2312" panose="02010609030101010101" pitchFamily="49" charset="-122"/>
                <a:ea typeface="仿宋_GB2312" panose="02010609030101010101" pitchFamily="49" charset="-122"/>
              </a:rPr>
              <a:t>和表</a:t>
            </a:r>
            <a:r>
              <a:rPr lang="en-US" altLang="zh-CN" sz="1800" b="0" dirty="0">
                <a:latin typeface="仿宋_GB2312" panose="02010609030101010101" pitchFamily="49" charset="-122"/>
                <a:ea typeface="仿宋_GB2312" panose="02010609030101010101" pitchFamily="49" charset="-122"/>
              </a:rPr>
              <a:t>B</a:t>
            </a:r>
            <a:r>
              <a:rPr lang="zh-CN" altLang="en-US" sz="1800" b="0" dirty="0">
                <a:latin typeface="仿宋_GB2312" panose="02010609030101010101" pitchFamily="49" charset="-122"/>
                <a:ea typeface="仿宋_GB2312" panose="02010609030101010101" pitchFamily="49" charset="-122"/>
              </a:rPr>
              <a:t>合并，生成含有</a:t>
            </a:r>
            <a:r>
              <a:rPr lang="en-US" altLang="zh-CN" sz="1800" b="0" dirty="0">
                <a:latin typeface="仿宋_GB2312" panose="02010609030101010101" pitchFamily="49" charset="-122"/>
                <a:ea typeface="仿宋_GB2312" panose="02010609030101010101" pitchFamily="49" charset="-122"/>
              </a:rPr>
              <a:t>45</a:t>
            </a:r>
            <a:r>
              <a:rPr lang="zh-CN" altLang="en-US" sz="1800" b="0" dirty="0">
                <a:latin typeface="仿宋_GB2312" panose="02010609030101010101" pitchFamily="49" charset="-122"/>
                <a:ea typeface="仿宋_GB2312" panose="02010609030101010101" pitchFamily="49" charset="-122"/>
              </a:rPr>
              <a:t>个元素的表</a:t>
            </a:r>
            <a:r>
              <a:rPr lang="en-US" altLang="zh-CN" sz="1800" b="0" dirty="0">
                <a:latin typeface="仿宋_GB2312" panose="02010609030101010101" pitchFamily="49" charset="-122"/>
                <a:ea typeface="仿宋_GB2312" panose="02010609030101010101" pitchFamily="49" charset="-122"/>
              </a:rPr>
              <a:t>AB</a:t>
            </a:r>
            <a:r>
              <a:rPr lang="zh-CN" altLang="en-US" sz="1800" b="0" dirty="0">
                <a:latin typeface="仿宋_GB2312" panose="02010609030101010101" pitchFamily="49" charset="-122"/>
                <a:ea typeface="仿宋_GB2312" panose="02010609030101010101" pitchFamily="49" charset="-122"/>
              </a:rPr>
              <a:t>。</a:t>
            </a:r>
            <a:endParaRPr lang="zh-CN" altLang="en-US" sz="18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1800" b="0" dirty="0">
                <a:latin typeface="Calibri" panose="020F0502020204030204" pitchFamily="34" charset="0"/>
                <a:ea typeface="仿宋_GB2312" panose="02010609030101010101" pitchFamily="49" charset="-122"/>
              </a:rPr>
              <a:t>②</a:t>
            </a:r>
            <a:r>
              <a:rPr lang="zh-CN" altLang="en-US" sz="1800" b="0" dirty="0">
                <a:latin typeface="仿宋_GB2312" panose="02010609030101010101" pitchFamily="49" charset="-122"/>
                <a:ea typeface="仿宋_GB2312" panose="02010609030101010101" pitchFamily="49" charset="-122"/>
              </a:rPr>
              <a:t>在表结合{</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40,</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45,</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50,60</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200</a:t>
            </a:r>
            <a:r>
              <a:rPr lang="zh-CN" altLang="en-US" sz="1800" b="0" dirty="0">
                <a:latin typeface="仿宋_GB2312" panose="02010609030101010101" pitchFamily="49" charset="-122"/>
                <a:ea typeface="仿宋_GB2312" panose="02010609030101010101" pitchFamily="49" charset="-122"/>
              </a:rPr>
              <a:t>}中，选择表</a:t>
            </a:r>
            <a:r>
              <a:rPr lang="en-US" altLang="zh-CN" sz="1800" b="0" dirty="0">
                <a:latin typeface="仿宋_GB2312" panose="02010609030101010101" pitchFamily="49" charset="-122"/>
                <a:ea typeface="仿宋_GB2312" panose="02010609030101010101" pitchFamily="49" charset="-122"/>
              </a:rPr>
              <a:t>AB</a:t>
            </a:r>
            <a:r>
              <a:rPr lang="zh-CN" altLang="en-US" sz="1800" b="0" dirty="0">
                <a:latin typeface="仿宋_GB2312" panose="02010609030101010101" pitchFamily="49" charset="-122"/>
                <a:ea typeface="仿宋_GB2312" panose="02010609030101010101" pitchFamily="49" charset="-122"/>
              </a:rPr>
              <a:t>和表</a:t>
            </a:r>
            <a:r>
              <a:rPr lang="en-US" altLang="zh-CN" sz="1800" b="0" dirty="0">
                <a:latin typeface="仿宋_GB2312" panose="02010609030101010101" pitchFamily="49" charset="-122"/>
                <a:ea typeface="仿宋_GB2312" panose="02010609030101010101" pitchFamily="49" charset="-122"/>
              </a:rPr>
              <a:t>C</a:t>
            </a:r>
            <a:r>
              <a:rPr lang="zh-CN" altLang="en-US" sz="1800" b="0" dirty="0">
                <a:latin typeface="仿宋_GB2312" panose="02010609030101010101" pitchFamily="49" charset="-122"/>
                <a:ea typeface="仿宋_GB2312" panose="02010609030101010101" pitchFamily="49" charset="-122"/>
              </a:rPr>
              <a:t>合并，生成含有</a:t>
            </a:r>
            <a:r>
              <a:rPr lang="en-US" altLang="zh-CN" sz="1800" b="0" dirty="0">
                <a:latin typeface="仿宋_GB2312" panose="02010609030101010101" pitchFamily="49" charset="-122"/>
                <a:ea typeface="仿宋_GB2312" panose="02010609030101010101" pitchFamily="49" charset="-122"/>
              </a:rPr>
              <a:t>85</a:t>
            </a:r>
            <a:r>
              <a:rPr lang="zh-CN" altLang="en-US" sz="1800" b="0" dirty="0">
                <a:latin typeface="仿宋_GB2312" panose="02010609030101010101" pitchFamily="49" charset="-122"/>
                <a:ea typeface="仿宋_GB2312" panose="02010609030101010101" pitchFamily="49" charset="-122"/>
              </a:rPr>
              <a:t>个元素的表</a:t>
            </a:r>
            <a:r>
              <a:rPr lang="en-US" altLang="zh-CN" sz="1800" b="0" dirty="0">
                <a:latin typeface="仿宋_GB2312" panose="02010609030101010101" pitchFamily="49" charset="-122"/>
                <a:ea typeface="仿宋_GB2312" panose="02010609030101010101" pitchFamily="49" charset="-122"/>
              </a:rPr>
              <a:t>ABC</a:t>
            </a:r>
            <a:r>
              <a:rPr lang="zh-CN" altLang="en-US" sz="1800" b="0" dirty="0">
                <a:latin typeface="仿宋_GB2312" panose="02010609030101010101" pitchFamily="49" charset="-122"/>
                <a:ea typeface="仿宋_GB2312" panose="02010609030101010101" pitchFamily="49" charset="-122"/>
              </a:rPr>
              <a:t>。</a:t>
            </a:r>
            <a:endParaRPr lang="zh-CN" altLang="en-US" sz="18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1800" b="0" dirty="0">
                <a:latin typeface="Calibri" panose="020F0502020204030204" pitchFamily="34" charset="0"/>
                <a:ea typeface="仿宋_GB2312" panose="02010609030101010101" pitchFamily="49" charset="-122"/>
                <a:sym typeface="宋体" panose="02010600030101010101" pitchFamily="2" charset="-122"/>
              </a:rPr>
              <a:t>③</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在表结合{50,60</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,85,</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200}中，选择表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D</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和表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E</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合并，生成含有</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110</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个元素的表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DE</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a:t>
            </a:r>
            <a:endParaRPr lang="zh-CN" altLang="en-US" sz="1800" b="0" dirty="0">
              <a:latin typeface="仿宋_GB2312" panose="02010609030101010101" pitchFamily="49" charset="-122"/>
              <a:ea typeface="仿宋_GB2312" panose="02010609030101010101" pitchFamily="49" charset="-122"/>
              <a:sym typeface="宋体" panose="02010600030101010101" pitchFamily="2" charset="-122"/>
            </a:endParaRPr>
          </a:p>
          <a:p>
            <a:pPr marL="342900" indent="-342900">
              <a:lnSpc>
                <a:spcPct val="120000"/>
              </a:lnSpc>
              <a:spcBef>
                <a:spcPts val="0"/>
              </a:spcBef>
            </a:pP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④在表结合{</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85,110,</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200}中，选择表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ABC</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和表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DE</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合并，生成含有</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195</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个元素的表</a:t>
            </a:r>
            <a:r>
              <a:rPr lang="en-US" altLang="zh-CN" sz="1800" b="0" dirty="0">
                <a:latin typeface="仿宋_GB2312" panose="02010609030101010101" pitchFamily="49" charset="-122"/>
                <a:ea typeface="仿宋_GB2312" panose="02010609030101010101" pitchFamily="49" charset="-122"/>
                <a:sym typeface="宋体" panose="02010600030101010101" pitchFamily="2" charset="-122"/>
              </a:rPr>
              <a:t>ABCDE</a:t>
            </a:r>
            <a:r>
              <a:rPr lang="zh-CN" altLang="en-US" sz="1800" b="0" dirty="0">
                <a:latin typeface="仿宋_GB2312" panose="02010609030101010101" pitchFamily="49" charset="-122"/>
                <a:ea typeface="仿宋_GB2312" panose="02010609030101010101" pitchFamily="49" charset="-122"/>
                <a:sym typeface="宋体" panose="02010600030101010101" pitchFamily="2" charset="-122"/>
              </a:rPr>
              <a:t>。</a:t>
            </a:r>
            <a:endParaRPr lang="zh-CN" altLang="en-US" sz="1800" b="0" dirty="0">
              <a:latin typeface="仿宋_GB2312" panose="02010609030101010101" pitchFamily="49" charset="-122"/>
              <a:ea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1201" name="Text Box 4"/>
          <p:cNvSpPr>
            <a:spLocks noGrp="1"/>
          </p:cNvSpPr>
          <p:nvPr>
            <p:custDataLst>
              <p:tags r:id="rId1"/>
            </p:custDataLst>
          </p:nvPr>
        </p:nvSpPr>
        <p:spPr>
          <a:xfrm>
            <a:off x="467360" y="908685"/>
            <a:ext cx="8368665" cy="5249545"/>
          </a:xfrm>
          <a:prstGeom prst="rect">
            <a:avLst/>
          </a:prstGeom>
          <a:noFill/>
          <a:ln w="9525" cap="flat" cmpd="sng">
            <a:solidFill>
              <a:srgbClr val="000000"/>
            </a:solidFill>
            <a:prstDash val="solid"/>
            <a:miter/>
            <a:headEnd type="none" w="med" len="med"/>
            <a:tailEnd type="none" w="med" len="med"/>
          </a:ln>
        </p:spPr>
        <p:txBody>
          <a:bodyPr wrap="square" lIns="91440" tIns="45720" rIns="91440" bIns="45720" anchor="t" anchorCtr="0"/>
          <a:p>
            <a:pPr marL="342900" indent="-342900">
              <a:lnSpc>
                <a:spcPct val="120000"/>
              </a:lnSpc>
              <a:spcAft>
                <a:spcPts val="0"/>
              </a:spcAft>
            </a:pP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⑤在表结合{</a:t>
            </a:r>
            <a:r>
              <a:rPr lang="en-US" altLang="zh-CN" sz="2000" b="0" dirty="0">
                <a:latin typeface="仿宋_GB2312" panose="02010609030101010101" pitchFamily="49" charset="-122"/>
                <a:ea typeface="仿宋_GB2312" panose="02010609030101010101" pitchFamily="49" charset="-122"/>
                <a:sym typeface="宋体" panose="02010600030101010101" pitchFamily="2" charset="-122"/>
              </a:rPr>
              <a:t>195,</a:t>
            </a: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200}中，选择表</a:t>
            </a:r>
            <a:r>
              <a:rPr lang="en-US" altLang="zh-CN" sz="2000" b="0" dirty="0">
                <a:latin typeface="仿宋_GB2312" panose="02010609030101010101" pitchFamily="49" charset="-122"/>
                <a:ea typeface="仿宋_GB2312" panose="02010609030101010101" pitchFamily="49" charset="-122"/>
                <a:sym typeface="宋体" panose="02010600030101010101" pitchFamily="2" charset="-122"/>
              </a:rPr>
              <a:t>ABCDE</a:t>
            </a: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和表</a:t>
            </a:r>
            <a:r>
              <a:rPr lang="en-US" altLang="zh-CN" sz="2000" b="0" dirty="0">
                <a:latin typeface="仿宋_GB2312" panose="02010609030101010101" pitchFamily="49" charset="-122"/>
                <a:ea typeface="仿宋_GB2312" panose="02010609030101010101" pitchFamily="49" charset="-122"/>
                <a:sym typeface="宋体" panose="02010600030101010101" pitchFamily="2" charset="-122"/>
              </a:rPr>
              <a:t>F</a:t>
            </a: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合并，生成含有</a:t>
            </a:r>
            <a:r>
              <a:rPr lang="en-US" altLang="zh-CN" sz="2000" b="0" dirty="0">
                <a:latin typeface="仿宋_GB2312" panose="02010609030101010101" pitchFamily="49" charset="-122"/>
                <a:ea typeface="仿宋_GB2312" panose="02010609030101010101" pitchFamily="49" charset="-122"/>
                <a:sym typeface="宋体" panose="02010600030101010101" pitchFamily="2" charset="-122"/>
              </a:rPr>
              <a:t>195</a:t>
            </a: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个元素的表</a:t>
            </a:r>
            <a:r>
              <a:rPr lang="en-US" altLang="zh-CN" sz="2000" b="0" dirty="0">
                <a:latin typeface="仿宋_GB2312" panose="02010609030101010101" pitchFamily="49" charset="-122"/>
                <a:ea typeface="仿宋_GB2312" panose="02010609030101010101" pitchFamily="49" charset="-122"/>
                <a:sym typeface="宋体" panose="02010600030101010101" pitchFamily="2" charset="-122"/>
              </a:rPr>
              <a:t>ABCDEF</a:t>
            </a:r>
            <a:r>
              <a:rPr lang="zh-CN" altLang="en-US" sz="2000" b="0" dirty="0">
                <a:latin typeface="仿宋_GB2312" panose="02010609030101010101" pitchFamily="49" charset="-122"/>
                <a:ea typeface="仿宋_GB2312" panose="02010609030101010101" pitchFamily="49" charset="-122"/>
                <a:sym typeface="宋体" panose="02010600030101010101" pitchFamily="2" charset="-122"/>
              </a:rPr>
              <a:t>。</a:t>
            </a:r>
            <a:endParaRPr lang="zh-CN" altLang="en-US" sz="2000" b="0" dirty="0">
              <a:latin typeface="仿宋_GB2312" panose="02010609030101010101" pitchFamily="49" charset="-122"/>
              <a:ea typeface="仿宋_GB2312" panose="02010609030101010101" pitchFamily="49" charset="-122"/>
              <a:sym typeface="宋体" panose="02010600030101010101" pitchFamily="2"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由于合并两个长度分别为</a:t>
            </a:r>
            <a:r>
              <a:rPr lang="en-US" altLang="zh-CN" sz="2000" b="0" dirty="0">
                <a:latin typeface="仿宋_GB2312" panose="02010609030101010101" pitchFamily="49" charset="-122"/>
                <a:ea typeface="仿宋_GB2312" panose="02010609030101010101" pitchFamily="49" charset="-122"/>
              </a:rPr>
              <a:t>m</a:t>
            </a:r>
            <a:r>
              <a:rPr lang="zh-CN" altLang="en-US" sz="2000" b="0" dirty="0">
                <a:latin typeface="仿宋_GB2312" panose="02010609030101010101" pitchFamily="49" charset="-122"/>
                <a:ea typeface="仿宋_GB2312" panose="02010609030101010101" pitchFamily="49" charset="-122"/>
              </a:rPr>
              <a:t>和</a:t>
            </a:r>
            <a:r>
              <a:rPr lang="en-US" altLang="zh-CN" sz="2000" b="0" dirty="0">
                <a:latin typeface="仿宋_GB2312" panose="02010609030101010101" pitchFamily="49" charset="-122"/>
                <a:ea typeface="仿宋_GB2312" panose="02010609030101010101" pitchFamily="49" charset="-122"/>
              </a:rPr>
              <a:t>n</a:t>
            </a:r>
            <a:r>
              <a:rPr lang="zh-CN" altLang="en-US" sz="2000" b="0" dirty="0">
                <a:latin typeface="仿宋_GB2312" panose="02010609030101010101" pitchFamily="49" charset="-122"/>
                <a:ea typeface="仿宋_GB2312" panose="02010609030101010101" pitchFamily="49" charset="-122"/>
              </a:rPr>
              <a:t>的有序表，最坏情况下需要比较</a:t>
            </a:r>
            <a:r>
              <a:rPr lang="en-US" altLang="zh-CN" sz="2000" b="0" dirty="0">
                <a:latin typeface="仿宋_GB2312" panose="02010609030101010101" pitchFamily="49" charset="-122"/>
                <a:ea typeface="仿宋_GB2312" panose="02010609030101010101" pitchFamily="49" charset="-122"/>
              </a:rPr>
              <a:t>m+n-1</a:t>
            </a:r>
            <a:r>
              <a:rPr lang="zh-CN" altLang="en-US" sz="2000" b="0" dirty="0">
                <a:latin typeface="仿宋_GB2312" panose="02010609030101010101" pitchFamily="49" charset="-122"/>
                <a:ea typeface="仿宋_GB2312" panose="02010609030101010101" pitchFamily="49" charset="-122"/>
              </a:rPr>
              <a:t>次，故最坏情况下比较的总次数计算如下：</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第</a:t>
            </a:r>
            <a:r>
              <a:rPr lang="en-US" altLang="zh-CN" sz="2000" b="0" dirty="0">
                <a:latin typeface="仿宋_GB2312" panose="02010609030101010101" pitchFamily="49" charset="-122"/>
                <a:ea typeface="仿宋_GB2312" panose="02010609030101010101" pitchFamily="49" charset="-122"/>
              </a:rPr>
              <a:t>1</a:t>
            </a:r>
            <a:r>
              <a:rPr lang="zh-CN" altLang="en-US" sz="2000" b="0" dirty="0">
                <a:latin typeface="仿宋_GB2312" panose="02010609030101010101" pitchFamily="49" charset="-122"/>
                <a:ea typeface="仿宋_GB2312" panose="02010609030101010101" pitchFamily="49" charset="-122"/>
              </a:rPr>
              <a:t>次合并：最多比较次数</a:t>
            </a:r>
            <a:r>
              <a:rPr lang="en-US" altLang="zh-CN" sz="2000" b="0" dirty="0">
                <a:latin typeface="仿宋_GB2312" panose="02010609030101010101" pitchFamily="49" charset="-122"/>
                <a:ea typeface="仿宋_GB2312" panose="02010609030101010101" pitchFamily="49" charset="-122"/>
              </a:rPr>
              <a:t>=10+35-1=44</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第</a:t>
            </a:r>
            <a:r>
              <a:rPr lang="en-US" altLang="zh-CN" sz="2000" b="0" dirty="0">
                <a:latin typeface="仿宋_GB2312" panose="02010609030101010101" pitchFamily="49" charset="-122"/>
                <a:ea typeface="仿宋_GB2312" panose="02010609030101010101" pitchFamily="49" charset="-122"/>
              </a:rPr>
              <a:t>2</a:t>
            </a:r>
            <a:r>
              <a:rPr lang="zh-CN" altLang="en-US" sz="2000" b="0" dirty="0">
                <a:latin typeface="仿宋_GB2312" panose="02010609030101010101" pitchFamily="49" charset="-122"/>
                <a:ea typeface="仿宋_GB2312" panose="02010609030101010101" pitchFamily="49" charset="-122"/>
              </a:rPr>
              <a:t>次合并：最多比较次数</a:t>
            </a:r>
            <a:r>
              <a:rPr lang="en-US" altLang="zh-CN" sz="2000" b="0" dirty="0">
                <a:latin typeface="仿宋_GB2312" panose="02010609030101010101" pitchFamily="49" charset="-122"/>
                <a:ea typeface="仿宋_GB2312" panose="02010609030101010101" pitchFamily="49" charset="-122"/>
              </a:rPr>
              <a:t>=40+45-1=84</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第</a:t>
            </a:r>
            <a:r>
              <a:rPr lang="en-US" altLang="zh-CN" sz="2000" b="0" dirty="0">
                <a:latin typeface="仿宋_GB2312" panose="02010609030101010101" pitchFamily="49" charset="-122"/>
                <a:ea typeface="仿宋_GB2312" panose="02010609030101010101" pitchFamily="49" charset="-122"/>
              </a:rPr>
              <a:t>3</a:t>
            </a:r>
            <a:r>
              <a:rPr lang="zh-CN" altLang="en-US" sz="2000" b="0" dirty="0">
                <a:latin typeface="仿宋_GB2312" panose="02010609030101010101" pitchFamily="49" charset="-122"/>
                <a:ea typeface="仿宋_GB2312" panose="02010609030101010101" pitchFamily="49" charset="-122"/>
              </a:rPr>
              <a:t>次合并：最多比较次数</a:t>
            </a:r>
            <a:r>
              <a:rPr lang="en-US" altLang="zh-CN" sz="2000" b="0" dirty="0">
                <a:latin typeface="仿宋_GB2312" panose="02010609030101010101" pitchFamily="49" charset="-122"/>
                <a:ea typeface="仿宋_GB2312" panose="02010609030101010101" pitchFamily="49" charset="-122"/>
              </a:rPr>
              <a:t>=50+60-1=109</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第</a:t>
            </a:r>
            <a:r>
              <a:rPr lang="en-US" altLang="zh-CN" sz="2000" b="0" dirty="0">
                <a:latin typeface="仿宋_GB2312" panose="02010609030101010101" pitchFamily="49" charset="-122"/>
                <a:ea typeface="仿宋_GB2312" panose="02010609030101010101" pitchFamily="49" charset="-122"/>
              </a:rPr>
              <a:t>4</a:t>
            </a:r>
            <a:r>
              <a:rPr lang="zh-CN" altLang="en-US" sz="2000" b="0" dirty="0">
                <a:latin typeface="仿宋_GB2312" panose="02010609030101010101" pitchFamily="49" charset="-122"/>
                <a:ea typeface="仿宋_GB2312" panose="02010609030101010101" pitchFamily="49" charset="-122"/>
              </a:rPr>
              <a:t>次合并：最多比较次数</a:t>
            </a:r>
            <a:r>
              <a:rPr lang="en-US" altLang="zh-CN" sz="2000" b="0" dirty="0">
                <a:latin typeface="仿宋_GB2312" panose="02010609030101010101" pitchFamily="49" charset="-122"/>
                <a:ea typeface="仿宋_GB2312" panose="02010609030101010101" pitchFamily="49" charset="-122"/>
              </a:rPr>
              <a:t>=85+110-1=194</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第</a:t>
            </a:r>
            <a:r>
              <a:rPr lang="en-US" altLang="zh-CN" sz="2000" b="0" dirty="0">
                <a:latin typeface="仿宋_GB2312" panose="02010609030101010101" pitchFamily="49" charset="-122"/>
                <a:ea typeface="仿宋_GB2312" panose="02010609030101010101" pitchFamily="49" charset="-122"/>
              </a:rPr>
              <a:t>5</a:t>
            </a:r>
            <a:r>
              <a:rPr lang="zh-CN" altLang="en-US" sz="2000" b="0" dirty="0">
                <a:latin typeface="仿宋_GB2312" panose="02010609030101010101" pitchFamily="49" charset="-122"/>
                <a:ea typeface="仿宋_GB2312" panose="02010609030101010101" pitchFamily="49" charset="-122"/>
              </a:rPr>
              <a:t>次合并：最多比较次数</a:t>
            </a:r>
            <a:r>
              <a:rPr lang="en-US" altLang="zh-CN" sz="2000" b="0" dirty="0">
                <a:latin typeface="仿宋_GB2312" panose="02010609030101010101" pitchFamily="49" charset="-122"/>
                <a:ea typeface="仿宋_GB2312" panose="02010609030101010101" pitchFamily="49" charset="-122"/>
              </a:rPr>
              <a:t>=195+200-1=394</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spcAft>
                <a:spcPts val="0"/>
              </a:spcAft>
            </a:pPr>
            <a:r>
              <a:rPr lang="zh-CN" altLang="en-US" sz="2000" b="0" dirty="0">
                <a:latin typeface="仿宋_GB2312" panose="02010609030101010101" pitchFamily="49" charset="-122"/>
                <a:ea typeface="仿宋_GB2312" panose="02010609030101010101" pitchFamily="49" charset="-122"/>
              </a:rPr>
              <a:t>比较的总次数最多为</a:t>
            </a:r>
            <a:r>
              <a:rPr lang="en-US" altLang="zh-CN" sz="2000" b="0" dirty="0">
                <a:latin typeface="仿宋_GB2312" panose="02010609030101010101" pitchFamily="49" charset="-122"/>
                <a:ea typeface="仿宋_GB2312" panose="02010609030101010101" pitchFamily="49" charset="-122"/>
              </a:rPr>
              <a:t>44+84+109+194+394=825</a:t>
            </a:r>
            <a:r>
              <a:rPr lang="zh-CN" altLang="en-US" sz="2000" b="0" dirty="0">
                <a:latin typeface="仿宋_GB2312" panose="02010609030101010101" pitchFamily="49" charset="-122"/>
                <a:ea typeface="仿宋_GB2312" panose="02010609030101010101" pitchFamily="49" charset="-122"/>
              </a:rPr>
              <a:t>。</a:t>
            </a:r>
            <a:endParaRPr lang="zh-CN" altLang="en-US" sz="2000" b="0" dirty="0">
              <a:latin typeface="仿宋_GB2312" panose="02010609030101010101" pitchFamily="49" charset="-122"/>
              <a:ea typeface="仿宋_GB2312" panose="02010609030101010101" pitchFamily="49" charset="-122"/>
            </a:endParaRPr>
          </a:p>
          <a:p>
            <a:pPr marL="342900" indent="-342900">
              <a:lnSpc>
                <a:spcPct val="120000"/>
              </a:lnSpc>
              <a:spcBef>
                <a:spcPts val="0"/>
              </a:spcBef>
            </a:pPr>
            <a:r>
              <a:rPr lang="zh-CN" altLang="en-US" sz="2000" b="0" dirty="0">
                <a:latin typeface="仿宋_GB2312" panose="02010609030101010101" pitchFamily="49" charset="-122"/>
                <a:ea typeface="仿宋_GB2312" panose="02010609030101010101" pitchFamily="49" charset="-122"/>
              </a:rPr>
              <a:t>（</a:t>
            </a:r>
            <a:r>
              <a:rPr lang="en-US" altLang="zh-CN" sz="2000" b="0" dirty="0">
                <a:latin typeface="仿宋_GB2312" panose="02010609030101010101" pitchFamily="49" charset="-122"/>
                <a:ea typeface="仿宋_GB2312" panose="02010609030101010101" pitchFamily="49" charset="-122"/>
              </a:rPr>
              <a:t>2</a:t>
            </a:r>
            <a:r>
              <a:rPr lang="zh-CN" altLang="en-US" sz="2000" b="0" dirty="0">
                <a:latin typeface="仿宋_GB2312" panose="02010609030101010101" pitchFamily="49" charset="-122"/>
                <a:ea typeface="仿宋_GB2312" panose="02010609030101010101" pitchFamily="49" charset="-122"/>
              </a:rPr>
              <a:t>）各表的合并策略是：对多个有序表两两合并时，若表长不同，则最坏情况下总的比较次数依赖于表合并次序。可以借助于哈夫曼树的构造思想，依次选择最短的两个表进行合并，此时可以获得最坏情况下的最佳合并效率。</a:t>
            </a:r>
            <a:endParaRPr lang="zh-CN" altLang="en-US" sz="2000" b="0" dirty="0">
              <a:latin typeface="仿宋_GB2312" panose="02010609030101010101" pitchFamily="49" charset="-122"/>
              <a:ea typeface="仿宋_GB2312" panose="02010609030101010101" pitchFamily="49" charset="-122"/>
            </a:endParaRPr>
          </a:p>
        </p:txBody>
      </p:sp>
      <p:pic>
        <p:nvPicPr>
          <p:cNvPr id="51202" name="图片 3"/>
          <p:cNvPicPr>
            <a:picLocks noChangeAspect="1"/>
          </p:cNvPicPr>
          <p:nvPr>
            <p:custDataLst>
              <p:tags r:id="rId2"/>
            </p:custDataLst>
          </p:nvPr>
        </p:nvPicPr>
        <p:blipFill>
          <a:blip r:embed="rId3">
            <a:lum bright="29999"/>
          </a:blip>
          <a:stretch>
            <a:fillRect/>
          </a:stretch>
        </p:blipFill>
        <p:spPr>
          <a:xfrm>
            <a:off x="6228080" y="2132965"/>
            <a:ext cx="1986280" cy="2474595"/>
          </a:xfrm>
          <a:prstGeom prst="rect">
            <a:avLst/>
          </a:prstGeom>
          <a:noFill/>
          <a:ln w="9525">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6080125"/>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608012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5.3</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5.4</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5.5</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chemeClr val="bg1"/>
                </a:solidFill>
                <a:latin typeface="+mn-lt"/>
                <a:ea typeface="+mn-ea"/>
                <a:cs typeface="+mn-ea"/>
                <a:sym typeface="+mn-lt"/>
              </a:rPr>
              <a:t>5.8</a:t>
            </a:r>
            <a:endParaRPr kumimoji="0" lang="zh-CN" altLang="en-US" sz="2400" b="0" kern="1200" cap="none" spc="0" normalizeH="0" baseline="0" noProof="0" dirty="0">
              <a:solidFill>
                <a:schemeClr val="bg1"/>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树和二叉树的抽象数据类型定义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二叉树的性质和存储结构</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遍历二叉树和线索二叉树</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chemeClr val="bg1"/>
                </a:solidFill>
                <a:latin typeface="+mn-lt"/>
                <a:ea typeface="+mn-ea"/>
                <a:cs typeface="+mn-ea"/>
                <a:sym typeface="+mn-lt"/>
              </a:rPr>
              <a:t>案例分析与实现</a:t>
            </a:r>
            <a:endParaRPr kumimoji="0" lang="zh-CN" altLang="en-US" sz="2400" b="0" kern="1200" cap="none" spc="0" normalizeH="0" baseline="0" noProof="0" dirty="0">
              <a:solidFill>
                <a:schemeClr val="bg1"/>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576262" y="1724025"/>
            <a:ext cx="5363890" cy="3505175"/>
          </a:xfrm>
          <a:prstGeom prst="roundRect">
            <a:avLst>
              <a:gd name="adj" fmla="val 3331"/>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13667" name="圆角矩形 1"/>
          <p:cNvSpPr/>
          <p:nvPr/>
        </p:nvSpPr>
        <p:spPr>
          <a:xfrm>
            <a:off x="576263" y="1152525"/>
            <a:ext cx="8034337" cy="476250"/>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13668" name="Rectangle 154"/>
          <p:cNvSpPr txBox="1"/>
          <p:nvPr/>
        </p:nvSpPr>
        <p:spPr>
          <a:xfrm>
            <a:off x="866775" y="188913"/>
            <a:ext cx="6500813" cy="554037"/>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利用二叉树求解表达式的值</a:t>
            </a:r>
            <a:endParaRPr lang="zh-CN" altLang="en-US" sz="2800" dirty="0">
              <a:solidFill>
                <a:schemeClr val="bg1"/>
              </a:solidFill>
              <a:sym typeface="+mn-lt"/>
            </a:endParaRPr>
          </a:p>
        </p:txBody>
      </p:sp>
      <p:sp>
        <p:nvSpPr>
          <p:cNvPr id="107526" name="Text Box 5"/>
          <p:cNvSpPr txBox="1">
            <a:spLocks noChangeArrowheads="1"/>
          </p:cNvSpPr>
          <p:nvPr/>
        </p:nvSpPr>
        <p:spPr bwMode="auto">
          <a:xfrm>
            <a:off x="522288" y="1149350"/>
            <a:ext cx="8280400"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案例实现</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 name="Text Box 5"/>
          <p:cNvSpPr txBox="1">
            <a:spLocks noChangeArrowheads="1"/>
          </p:cNvSpPr>
          <p:nvPr/>
        </p:nvSpPr>
        <p:spPr bwMode="auto">
          <a:xfrm>
            <a:off x="684212" y="1781175"/>
            <a:ext cx="5039916" cy="362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1" indent="-342900" algn="l" defTabSz="914400" rtl="0" eaLnBrk="0" fontAlgn="base" latinLnBrk="0" hangingPunct="0">
              <a:lnSpc>
                <a:spcPct val="125000"/>
              </a:lnSpc>
              <a:spcBef>
                <a:spcPct val="20000"/>
              </a:spcBef>
              <a:spcAft>
                <a:spcPts val="0"/>
              </a:spcAft>
              <a:buClr>
                <a:srgbClr val="FF0000"/>
              </a:buClr>
              <a:buSzTx/>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运算符栈</a:t>
            </a:r>
            <a:r>
              <a:rPr kumimoji="0" lang="en-US" altLang="zh-CN" sz="2000" b="0" i="0" u="none" strike="noStrike" kern="1200" cap="none" spc="0" normalizeH="0" baseline="0" noProof="0" dirty="0">
                <a:ln>
                  <a:noFill/>
                </a:ln>
                <a:solidFill>
                  <a:srgbClr val="FF0000"/>
                </a:solidFill>
                <a:effectLst/>
                <a:uLnTx/>
                <a:uFillTx/>
                <a:latin typeface="+mn-lt"/>
                <a:ea typeface="+mn-ea"/>
                <a:cs typeface="+mn-ea"/>
                <a:sym typeface="+mn-lt"/>
              </a:rPr>
              <a:t>OPTR</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，来暂存已经扫描到的还未处理的运算符。</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lvl="1" indent="-342900">
              <a:lnSpc>
                <a:spcPct val="125000"/>
              </a:lnSpc>
              <a:spcBef>
                <a:spcPts val="20"/>
              </a:spcBef>
              <a:spcAft>
                <a:spcPts val="0"/>
              </a:spcAft>
              <a:buClr>
                <a:srgbClr val="FF0000"/>
              </a:buClr>
              <a:buFont typeface="Wingdings" panose="05000000000000000000" pitchFamily="2" charset="2"/>
              <a:buChar char="ü"/>
              <a:defRPr/>
            </a:pPr>
            <a:r>
              <a:rPr lang="zh-CN" altLang="en-US" sz="2000" b="0" dirty="0">
                <a:latin typeface="+mn-lt"/>
                <a:ea typeface="+mn-ea"/>
                <a:cs typeface="+mn-ea"/>
                <a:sym typeface="+mn-lt"/>
              </a:rPr>
              <a:t>每两个操作数和一个运算符就可以建立一棵表达式二叉树，而该二叉树又可以作为另一个运算符结点的一棵子树。</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lvl="1" indent="-342900">
              <a:lnSpc>
                <a:spcPct val="125000"/>
              </a:lnSpc>
              <a:spcBef>
                <a:spcPts val="20"/>
              </a:spcBef>
              <a:buClr>
                <a:srgbClr val="FF0000"/>
              </a:buClr>
              <a:buFont typeface="Wingdings" panose="05000000000000000000" pitchFamily="2" charset="2"/>
              <a:buChar char="ü"/>
              <a:defRPr/>
            </a:pPr>
            <a:r>
              <a:rPr lang="zh-CN" altLang="en-US" sz="2000" b="0" dirty="0">
                <a:latin typeface="+mn-lt"/>
                <a:ea typeface="+mn-ea"/>
                <a:cs typeface="+mn-ea"/>
                <a:sym typeface="+mn-lt"/>
              </a:rPr>
              <a:t>表达式树栈</a:t>
            </a:r>
            <a:r>
              <a:rPr lang="en-US" altLang="zh-CN" sz="2000" b="0" dirty="0">
                <a:solidFill>
                  <a:srgbClr val="FF0000"/>
                </a:solidFill>
                <a:latin typeface="+mn-lt"/>
                <a:ea typeface="+mn-ea"/>
                <a:cs typeface="+mn-ea"/>
                <a:sym typeface="+mn-lt"/>
              </a:rPr>
              <a:t>EXPT</a:t>
            </a:r>
            <a:r>
              <a:rPr lang="zh-CN" altLang="en-US" sz="2000" b="0" dirty="0">
                <a:latin typeface="+mn-lt"/>
                <a:ea typeface="+mn-ea"/>
                <a:cs typeface="+mn-ea"/>
                <a:sym typeface="+mn-lt"/>
              </a:rPr>
              <a:t>，来暂存已建立好的表达式树的根结点，以便其作为另一个运算符结点的子树而被引用。</a:t>
            </a:r>
            <a:endParaRPr lang="zh-CN" altLang="en-US" sz="2000" b="0" dirty="0">
              <a:latin typeface="+mn-lt"/>
              <a:ea typeface="+mn-ea"/>
              <a:cs typeface="+mn-ea"/>
              <a:sym typeface="+mn-lt"/>
            </a:endParaRPr>
          </a:p>
          <a:p>
            <a:pPr marL="0" marR="0" lvl="1" indent="-342900" algn="l" defTabSz="914400" rtl="0" eaLnBrk="0" fontAlgn="base" latinLnBrk="0" hangingPunct="0">
              <a:lnSpc>
                <a:spcPct val="125000"/>
              </a:lnSpc>
              <a:spcBef>
                <a:spcPct val="20000"/>
              </a:spcBef>
              <a:spcAft>
                <a:spcPct val="0"/>
              </a:spcAft>
              <a:buClr>
                <a:srgbClr val="FF0000"/>
              </a:buClr>
              <a:buSzTx/>
              <a:buFont typeface="Wingdings" panose="05000000000000000000" pitchFamily="2" charset="2"/>
              <a:buChar char="ü"/>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2" name="Picture 1" descr="0609"/>
          <p:cNvPicPr>
            <a:picLocks noChangeAspect="1"/>
          </p:cNvPicPr>
          <p:nvPr/>
        </p:nvPicPr>
        <p:blipFill>
          <a:blip r:embed="rId1">
            <a:clrChange>
              <a:clrFrom>
                <a:srgbClr val="FFFFFF"/>
              </a:clrFrom>
              <a:clrTo>
                <a:srgbClr val="FFFFFF">
                  <a:alpha val="0"/>
                </a:srgbClr>
              </a:clrTo>
            </a:clrChange>
          </a:blip>
          <a:stretch>
            <a:fillRect/>
          </a:stretch>
        </p:blipFill>
        <p:spPr>
          <a:xfrm>
            <a:off x="6564313" y="1736725"/>
            <a:ext cx="2028825" cy="3260725"/>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1989138"/>
            <a:ext cx="7020272" cy="4032250"/>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14691" name="矩形 1"/>
          <p:cNvSpPr/>
          <p:nvPr/>
        </p:nvSpPr>
        <p:spPr>
          <a:xfrm>
            <a:off x="0" y="1125538"/>
            <a:ext cx="4179888" cy="503237"/>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08546" name="Text Box 5"/>
          <p:cNvSpPr txBox="1">
            <a:spLocks noChangeArrowheads="1"/>
          </p:cNvSpPr>
          <p:nvPr/>
        </p:nvSpPr>
        <p:spPr bwMode="auto">
          <a:xfrm>
            <a:off x="0" y="1125538"/>
            <a:ext cx="7020272" cy="424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2000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rPr>
              <a:t>表达式树的创建</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rPr>
              <a:t>算法步骤</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20000"/>
              </a:spcBef>
              <a:spcAft>
                <a:spcPct val="0"/>
              </a:spcAft>
              <a:buClrTx/>
              <a:buSzTx/>
              <a:buFont typeface="Arial" panose="020B0604020202020204" pitchFamily="34" charset="0"/>
              <a:buNone/>
              <a:defRPr/>
            </a:pPr>
            <a:endPar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2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①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初始化</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栈和</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栈， “</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”压入</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栈。</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355600" marR="0" lvl="0" indent="-355600" algn="l" defTabSz="914400" rtl="0" eaLnBrk="0" fontAlgn="base" latinLnBrk="0" hangingPunct="0">
              <a:lnSpc>
                <a:spcPct val="125000"/>
              </a:lnSpc>
              <a:spcBef>
                <a:spcPts val="2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②</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读入第一个字符</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，如果表达式没有扫描完毕至“</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”或</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的栈顶元素不为“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”时，则循环执行以下操作：</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ts val="2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不是运算符，则以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为根创建一棵只有根结点的树， 且将该树根结点压入</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栈，读入下一字符</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ts val="2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若</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是运算符，则根据</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的栈顶元素和</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的优先级比较结果，做不同的处理：</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4693" name="Rectangle 154"/>
          <p:cNvSpPr txBox="1"/>
          <p:nvPr/>
        </p:nvSpPr>
        <p:spPr>
          <a:xfrm>
            <a:off x="866775" y="188913"/>
            <a:ext cx="6500813" cy="554037"/>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利用二叉树求解表达式的值</a:t>
            </a:r>
            <a:endParaRPr lang="zh-CN" altLang="en-US" sz="2800" dirty="0">
              <a:solidFill>
                <a:schemeClr val="bg1"/>
              </a:solidFill>
              <a:sym typeface="+mn-lt"/>
            </a:endParaRPr>
          </a:p>
        </p:txBody>
      </p:sp>
      <p:pic>
        <p:nvPicPr>
          <p:cNvPr id="2" name="Picture 1" descr="0609"/>
          <p:cNvPicPr>
            <a:picLocks noChangeAspect="1"/>
          </p:cNvPicPr>
          <p:nvPr/>
        </p:nvPicPr>
        <p:blipFill>
          <a:blip r:embed="rId1">
            <a:clrChange>
              <a:clrFrom>
                <a:srgbClr val="FFFFFF"/>
              </a:clrFrom>
              <a:clrTo>
                <a:srgbClr val="FFFFFF">
                  <a:alpha val="0"/>
                </a:srgbClr>
              </a:clrTo>
            </a:clrChange>
          </a:blip>
          <a:stretch>
            <a:fillRect/>
          </a:stretch>
        </p:blipFill>
        <p:spPr>
          <a:xfrm>
            <a:off x="7020272" y="788664"/>
            <a:ext cx="2028825" cy="3260725"/>
          </a:xfrm>
          <a:prstGeom prst="rect">
            <a:avLst/>
          </a:prstGeom>
          <a:noFill/>
          <a:ln w="9525">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1341438"/>
            <a:ext cx="6804248" cy="5183906"/>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08546" name="Text Box 5"/>
          <p:cNvSpPr txBox="1">
            <a:spLocks noChangeArrowheads="1"/>
          </p:cNvSpPr>
          <p:nvPr/>
        </p:nvSpPr>
        <p:spPr bwMode="auto">
          <a:xfrm>
            <a:off x="468313" y="1484313"/>
            <a:ext cx="6119911" cy="501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2" indent="0" algn="l" defTabSz="914400" rtl="0" eaLnBrk="0" fontAlgn="base" latinLnBrk="0" hangingPunct="0">
              <a:lnSpc>
                <a:spcPct val="125000"/>
              </a:lnSpc>
              <a:spcBef>
                <a:spcPts val="1200"/>
              </a:spcBef>
              <a:spcAft>
                <a:spcPts val="0"/>
              </a:spcAft>
              <a:buClr>
                <a:srgbClr val="FF0000"/>
              </a:buClr>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小于，则</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栈，读入下一字符</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2" indent="0" algn="l" defTabSz="914400" rtl="0" eaLnBrk="0" fontAlgn="base" latinLnBrk="0" hangingPunct="0">
              <a:lnSpc>
                <a:spcPct val="125000"/>
              </a:lnSpc>
              <a:spcBef>
                <a:spcPts val="1200"/>
              </a:spcBef>
              <a:spcAft>
                <a:spcPts val="0"/>
              </a:spcAft>
              <a:buClr>
                <a:srgbClr val="FF0000"/>
              </a:buClr>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大于，则弹出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栈顶运算符，从</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栈弹出两个表达式子树的根结点，以该运算符为根结点，以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栈中弹出的第二个子树作为左子树，以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栈中弹出的第一个子树作为右子树，</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创建一棵新二叉树</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，并将该树根结点压入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EXPT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2" indent="0" algn="l" defTabSz="914400" rtl="0" eaLnBrk="0" fontAlgn="base" latinLnBrk="0" hangingPunct="0">
              <a:lnSpc>
                <a:spcPct val="125000"/>
              </a:lnSpc>
              <a:spcBef>
                <a:spcPts val="1200"/>
              </a:spcBef>
              <a:spcAft>
                <a:spcPct val="0"/>
              </a:spcAft>
              <a:buClr>
                <a:srgbClr val="FF0000"/>
              </a:buClr>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等于，则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的栈顶元素是“</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”且</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”，这时弹出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OPTR</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栈顶的“</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”，括号匹配成功，读入下一字符</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5716" name="Rectangle 154"/>
          <p:cNvSpPr txBox="1"/>
          <p:nvPr/>
        </p:nvSpPr>
        <p:spPr>
          <a:xfrm>
            <a:off x="866775" y="188913"/>
            <a:ext cx="6500813" cy="554037"/>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利用二叉树求解表达式的值</a:t>
            </a:r>
            <a:endParaRPr lang="zh-CN" altLang="en-US" sz="2800" dirty="0">
              <a:solidFill>
                <a:schemeClr val="bg1"/>
              </a:solidFill>
              <a:sym typeface="+mn-lt"/>
            </a:endParaRPr>
          </a:p>
        </p:txBody>
      </p:sp>
      <p:sp>
        <p:nvSpPr>
          <p:cNvPr id="2" name="圆角矩形标注 1"/>
          <p:cNvSpPr/>
          <p:nvPr/>
        </p:nvSpPr>
        <p:spPr>
          <a:xfrm>
            <a:off x="179513" y="897909"/>
            <a:ext cx="5616624" cy="2143125"/>
          </a:xfrm>
          <a:prstGeom prst="wedgeRoundRectCallout">
            <a:avLst>
              <a:gd name="adj1" fmla="val 17009"/>
              <a:gd name="adj2" fmla="val 99524"/>
              <a:gd name="adj3" fmla="val 16667"/>
            </a:avLst>
          </a:prstGeom>
          <a:blipFill>
            <a:blip r:embed="rId1"/>
            <a:tile tx="0" ty="0" sx="100000" sy="100000" flip="none" algn="tl"/>
          </a:blip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panose="02010609030101010101" pitchFamily="49" charset="-12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panose="02010609030101010101" pitchFamily="49"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panose="02010609030101010101" pitchFamily="49"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panose="02010609030101010101" pitchFamily="49" charset="-122"/>
              </a:defRPr>
            </a:lvl5pPr>
          </a:lstStyle>
          <a:p>
            <a:pPr marL="342900" lvl="0" indent="-342900">
              <a:buNone/>
            </a:pPr>
            <a:r>
              <a:rPr lang="en-US" altLang="zh-CN" sz="1600" b="1" dirty="0"/>
              <a:t>void CreateExpTree(BiTree &amp;T,BiTree a,BiTree b,char ch)</a:t>
            </a:r>
            <a:endParaRPr lang="en-US" altLang="zh-CN" sz="1600" b="1" dirty="0"/>
          </a:p>
          <a:p>
            <a:pPr marL="342900" lvl="0" indent="-342900">
              <a:buNone/>
            </a:pPr>
            <a:r>
              <a:rPr lang="en-US" altLang="zh-CN" sz="2000" b="1" dirty="0">
                <a:solidFill>
                  <a:srgbClr val="FF0000"/>
                </a:solidFill>
              </a:rPr>
              <a:t>{    T=new BiTNode;</a:t>
            </a:r>
            <a:endParaRPr lang="en-US" altLang="zh-CN" sz="2000" b="1" dirty="0">
              <a:solidFill>
                <a:srgbClr val="FF0000"/>
              </a:solidFill>
            </a:endParaRPr>
          </a:p>
          <a:p>
            <a:pPr marL="342900" lvl="0" indent="-342900">
              <a:buNone/>
            </a:pPr>
            <a:r>
              <a:rPr lang="en-US" altLang="zh-CN" sz="2000" b="1" dirty="0">
                <a:solidFill>
                  <a:srgbClr val="FF0000"/>
                </a:solidFill>
              </a:rPr>
              <a:t>	T-&gt;data=ch;</a:t>
            </a:r>
            <a:endParaRPr lang="en-US" altLang="zh-CN" sz="2000" b="1" dirty="0">
              <a:solidFill>
                <a:srgbClr val="FF0000"/>
              </a:solidFill>
            </a:endParaRPr>
          </a:p>
          <a:p>
            <a:pPr marL="342900" lvl="0" indent="-342900">
              <a:buNone/>
            </a:pPr>
            <a:r>
              <a:rPr lang="en-US" altLang="zh-CN" sz="2000" b="1" dirty="0">
                <a:solidFill>
                  <a:srgbClr val="FF0000"/>
                </a:solidFill>
              </a:rPr>
              <a:t>	T-&gt;lchild=a;</a:t>
            </a:r>
            <a:endParaRPr lang="en-US" altLang="zh-CN" sz="2000" b="1" dirty="0">
              <a:solidFill>
                <a:srgbClr val="FF0000"/>
              </a:solidFill>
            </a:endParaRPr>
          </a:p>
          <a:p>
            <a:pPr marL="342900" lvl="0" indent="-342900">
              <a:buNone/>
            </a:pPr>
            <a:r>
              <a:rPr lang="en-US" altLang="zh-CN" sz="2000" b="1" dirty="0">
                <a:solidFill>
                  <a:srgbClr val="FF0000"/>
                </a:solidFill>
              </a:rPr>
              <a:t>	T-&gt;rchild=b;}</a:t>
            </a:r>
            <a:endParaRPr lang="en-US" altLang="zh-CN" sz="2000" b="1" dirty="0">
              <a:solidFill>
                <a:srgbClr val="FF0000"/>
              </a:solidFill>
            </a:endParaRPr>
          </a:p>
        </p:txBody>
      </p:sp>
      <p:pic>
        <p:nvPicPr>
          <p:cNvPr id="3" name="Picture 1" descr="0609"/>
          <p:cNvPicPr>
            <a:picLocks noChangeAspect="1"/>
          </p:cNvPicPr>
          <p:nvPr/>
        </p:nvPicPr>
        <p:blipFill>
          <a:blip r:embed="rId2">
            <a:clrChange>
              <a:clrFrom>
                <a:srgbClr val="FFFFFF"/>
              </a:clrFrom>
              <a:clrTo>
                <a:srgbClr val="FFFFFF">
                  <a:alpha val="0"/>
                </a:srgbClr>
              </a:clrTo>
            </a:clrChange>
          </a:blip>
          <a:stretch>
            <a:fillRect/>
          </a:stretch>
        </p:blipFill>
        <p:spPr>
          <a:xfrm>
            <a:off x="7020272" y="788664"/>
            <a:ext cx="2028825" cy="3260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989138"/>
            <a:ext cx="6228184" cy="431958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16739" name="矩形 3"/>
          <p:cNvSpPr/>
          <p:nvPr/>
        </p:nvSpPr>
        <p:spPr>
          <a:xfrm>
            <a:off x="0" y="1176338"/>
            <a:ext cx="4932363" cy="503237"/>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09570" name="Text Box 5"/>
          <p:cNvSpPr txBox="1">
            <a:spLocks noChangeArrowheads="1"/>
          </p:cNvSpPr>
          <p:nvPr/>
        </p:nvSpPr>
        <p:spPr bwMode="auto">
          <a:xfrm>
            <a:off x="250825" y="1196975"/>
            <a:ext cx="5833343" cy="424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表达式树的求值</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算法步骤</a:t>
            </a:r>
            <a:r>
              <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rgbClr val="FF0000"/>
              </a:solidFill>
              <a:effectLst/>
              <a:uLnTx/>
              <a:uFillTx/>
              <a:latin typeface="+mn-lt"/>
              <a:ea typeface="+mn-ea"/>
              <a:cs typeface="+mn-ea"/>
              <a:sym typeface="+mn-lt"/>
            </a:endParaRPr>
          </a:p>
          <a:p>
            <a:pPr marL="355600" marR="0" lvl="0" indent="-355600" algn="l" defTabSz="914400" rtl="0" eaLnBrk="0" fontAlgn="base" latinLnBrk="0" hangingPunct="0">
              <a:lnSpc>
                <a:spcPct val="125000"/>
              </a:lnSpc>
              <a:spcBef>
                <a:spcPts val="2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① 设</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lvalue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rvalue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记录左子树和右子树的值，初始均为</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355600" marR="0" lvl="0" indent="-355600" algn="l" defTabSz="914400" rtl="0" eaLnBrk="0" fontAlgn="base" latinLnBrk="0" hangingPunct="0">
              <a:lnSpc>
                <a:spcPct val="125000"/>
              </a:lnSpc>
              <a:spcBef>
                <a:spcPts val="2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②</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如果当前结点为叶子（结点为操作数），则返回该结点的数值，否则（结点为运算符）执行以下操作：</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0" fontAlgn="base" latinLnBrk="0" hangingPunct="0">
              <a:lnSpc>
                <a:spcPct val="125000"/>
              </a:lnSpc>
              <a:spcBef>
                <a:spcPts val="2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递归计算左子树的值记为</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lvalue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725" marR="0" lvl="1" indent="-263525" algn="l" defTabSz="914400" rtl="0" eaLnBrk="0" fontAlgn="base" latinLnBrk="0" hangingPunct="0">
              <a:lnSpc>
                <a:spcPct val="125000"/>
              </a:lnSpc>
              <a:spcBef>
                <a:spcPts val="20"/>
              </a:spcBef>
              <a:spcAft>
                <a:spcPts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递归计算右子树的值记为</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rvalue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725" marR="0" lvl="1" indent="-263525" algn="l" defTabSz="914400" rtl="0" eaLnBrk="0" fontAlgn="base" latinLnBrk="0" hangingPunct="0">
              <a:lnSpc>
                <a:spcPct val="125000"/>
              </a:lnSpc>
              <a:spcBef>
                <a:spcPts val="2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根据当前结点运算符的类型，将</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lvalue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rvalue</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进行相应运算并返回。</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6741" name="Rectangle 154"/>
          <p:cNvSpPr txBox="1"/>
          <p:nvPr/>
        </p:nvSpPr>
        <p:spPr>
          <a:xfrm>
            <a:off x="866775" y="188913"/>
            <a:ext cx="6500813" cy="554037"/>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利用二叉树求解表达式的值</a:t>
            </a:r>
            <a:endParaRPr lang="zh-CN" altLang="en-US" sz="2800" dirty="0">
              <a:solidFill>
                <a:schemeClr val="bg1"/>
              </a:solidFill>
              <a:sym typeface="+mn-lt"/>
            </a:endParaRPr>
          </a:p>
        </p:txBody>
      </p:sp>
      <p:pic>
        <p:nvPicPr>
          <p:cNvPr id="3" name="Picture 1" descr="0609"/>
          <p:cNvPicPr>
            <a:picLocks noChangeAspect="1"/>
          </p:cNvPicPr>
          <p:nvPr/>
        </p:nvPicPr>
        <p:blipFill>
          <a:blip r:embed="rId1">
            <a:clrChange>
              <a:clrFrom>
                <a:srgbClr val="FFFFFF"/>
              </a:clrFrom>
              <a:clrTo>
                <a:srgbClr val="FFFFFF">
                  <a:alpha val="0"/>
                </a:srgbClr>
              </a:clrTo>
            </a:clrChange>
          </a:blip>
          <a:stretch>
            <a:fillRect/>
          </a:stretch>
        </p:blipFill>
        <p:spPr>
          <a:xfrm>
            <a:off x="7020272" y="788664"/>
            <a:ext cx="2028825" cy="3260725"/>
          </a:xfrm>
          <a:prstGeom prst="rect">
            <a:avLst/>
          </a:prstGeom>
          <a:noFill/>
          <a:ln w="9525">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7" name="AutoShape 5"/>
          <p:cNvSpPr/>
          <p:nvPr/>
        </p:nvSpPr>
        <p:spPr bwMode="auto">
          <a:xfrm>
            <a:off x="3419475" y="1219200"/>
            <a:ext cx="271463" cy="3517900"/>
          </a:xfrm>
          <a:prstGeom prst="leftBrace">
            <a:avLst>
              <a:gd name="adj1" fmla="val 100251"/>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9798" name="Rectangle 6"/>
          <p:cNvSpPr>
            <a:spLocks noChangeArrowheads="1"/>
          </p:cNvSpPr>
          <p:nvPr/>
        </p:nvSpPr>
        <p:spPr bwMode="auto">
          <a:xfrm>
            <a:off x="3790950" y="1079500"/>
            <a:ext cx="23828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、定义和</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性质</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929799" name="Rectangle 7"/>
          <p:cNvSpPr>
            <a:spLocks noChangeArrowheads="1"/>
          </p:cNvSpPr>
          <p:nvPr/>
        </p:nvSpPr>
        <p:spPr bwMode="auto">
          <a:xfrm>
            <a:off x="3681413" y="1881188"/>
            <a:ext cx="2319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、存储结构</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929800" name="Rectangle 8"/>
          <p:cNvSpPr>
            <a:spLocks noChangeArrowheads="1"/>
          </p:cNvSpPr>
          <p:nvPr/>
        </p:nvSpPr>
        <p:spPr bwMode="auto">
          <a:xfrm>
            <a:off x="3776663" y="3379788"/>
            <a:ext cx="15668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3</a:t>
            </a:r>
            <a:r>
              <a:rPr kumimoji="0" lang="zh-CN" altLang="en-US" sz="2400" b="0" i="0" u="none" strike="noStrike" kern="1200" cap="none" spc="0" normalizeH="0" baseline="0" noProof="0">
                <a:ln>
                  <a:noFill/>
                </a:ln>
                <a:solidFill>
                  <a:schemeClr val="hlink"/>
                </a:solidFill>
                <a:effectLst/>
                <a:uLnTx/>
                <a:uFillTx/>
                <a:latin typeface="+mn-lt"/>
                <a:ea typeface="+mn-ea"/>
                <a:cs typeface="+mn-ea"/>
                <a:sym typeface="+mn-lt"/>
              </a:rPr>
              <a:t>、</a:t>
            </a:r>
            <a:r>
              <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rPr>
              <a:t>遍历</a:t>
            </a:r>
            <a:endPar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929801" name="Rectangle 9"/>
          <p:cNvSpPr>
            <a:spLocks noChangeArrowheads="1"/>
          </p:cNvSpPr>
          <p:nvPr/>
        </p:nvSpPr>
        <p:spPr bwMode="auto">
          <a:xfrm>
            <a:off x="3783013" y="4484688"/>
            <a:ext cx="3008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4</a:t>
            </a:r>
            <a:r>
              <a:rPr kumimoji="0" lang="zh-CN" altLang="en-US" sz="2400" b="0" i="0" u="none" strike="noStrike" kern="1200" cap="none" spc="0" normalizeH="0" baseline="0" noProof="0">
                <a:ln>
                  <a:noFill/>
                </a:ln>
                <a:solidFill>
                  <a:schemeClr val="hlink"/>
                </a:solidFill>
                <a:effectLst/>
                <a:uLnTx/>
                <a:uFillTx/>
                <a:latin typeface="+mn-lt"/>
                <a:ea typeface="+mn-ea"/>
                <a:cs typeface="+mn-ea"/>
                <a:sym typeface="+mn-lt"/>
              </a:rPr>
              <a:t>、线索化：线索树</a:t>
            </a:r>
            <a:endParaRPr kumimoji="0" lang="zh-CN" altLang="en-US" sz="2400" b="0" i="0" u="none" strike="noStrike" kern="1200" cap="none" spc="0" normalizeH="0" baseline="0" noProof="0">
              <a:ln>
                <a:noFill/>
              </a:ln>
              <a:solidFill>
                <a:schemeClr val="hlink"/>
              </a:solidFill>
              <a:effectLst/>
              <a:uLnTx/>
              <a:uFillTx/>
              <a:latin typeface="+mn-lt"/>
              <a:ea typeface="+mn-ea"/>
              <a:cs typeface="+mn-ea"/>
              <a:sym typeface="+mn-lt"/>
            </a:endParaRPr>
          </a:p>
        </p:txBody>
      </p:sp>
      <p:grpSp>
        <p:nvGrpSpPr>
          <p:cNvPr id="2" name="Group 10"/>
          <p:cNvGrpSpPr/>
          <p:nvPr/>
        </p:nvGrpSpPr>
        <p:grpSpPr>
          <a:xfrm>
            <a:off x="5673725" y="1628775"/>
            <a:ext cx="1622425" cy="1057275"/>
            <a:chOff x="3896" y="1609"/>
            <a:chExt cx="838" cy="666"/>
          </a:xfrm>
        </p:grpSpPr>
        <p:sp>
          <p:nvSpPr>
            <p:cNvPr id="110600" name="AutoShape 11"/>
            <p:cNvSpPr/>
            <p:nvPr/>
          </p:nvSpPr>
          <p:spPr bwMode="auto">
            <a:xfrm>
              <a:off x="3896" y="1696"/>
              <a:ext cx="184" cy="472"/>
            </a:xfrm>
            <a:prstGeom prst="leftBrace">
              <a:avLst>
                <a:gd name="adj1" fmla="val 2135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1" name="Rectangle 12"/>
            <p:cNvSpPr>
              <a:spLocks noChangeArrowheads="1"/>
            </p:cNvSpPr>
            <p:nvPr/>
          </p:nvSpPr>
          <p:spPr bwMode="auto">
            <a:xfrm>
              <a:off x="4095" y="1609"/>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hlink"/>
                  </a:solidFill>
                  <a:effectLst/>
                  <a:uLnTx/>
                  <a:uFillTx/>
                  <a:latin typeface="+mn-lt"/>
                  <a:ea typeface="+mn-ea"/>
                  <a:cs typeface="+mn-ea"/>
                  <a:sym typeface="+mn-lt"/>
                </a:rPr>
                <a:t>顺序结构</a:t>
              </a:r>
              <a:endParaRPr kumimoji="0" lang="zh-CN" altLang="en-US" sz="20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110602" name="Rectangle 13"/>
            <p:cNvSpPr>
              <a:spLocks noChangeArrowheads="1"/>
            </p:cNvSpPr>
            <p:nvPr/>
          </p:nvSpPr>
          <p:spPr bwMode="auto">
            <a:xfrm>
              <a:off x="4111" y="2025"/>
              <a:ext cx="6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hlink"/>
                  </a:solidFill>
                  <a:effectLst/>
                  <a:uLnTx/>
                  <a:uFillTx/>
                  <a:latin typeface="+mn-lt"/>
                  <a:ea typeface="+mn-ea"/>
                  <a:cs typeface="+mn-ea"/>
                  <a:sym typeface="+mn-lt"/>
                </a:rPr>
                <a:t>链式结构</a:t>
              </a:r>
              <a:endParaRPr kumimoji="0" lang="zh-CN" altLang="en-US" sz="20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3" name="Group 14"/>
          <p:cNvGrpSpPr/>
          <p:nvPr/>
        </p:nvGrpSpPr>
        <p:grpSpPr>
          <a:xfrm>
            <a:off x="7185025" y="2073275"/>
            <a:ext cx="1635125" cy="811213"/>
            <a:chOff x="4768" y="1889"/>
            <a:chExt cx="699" cy="511"/>
          </a:xfrm>
        </p:grpSpPr>
        <p:sp>
          <p:nvSpPr>
            <p:cNvPr id="110604" name="AutoShape 15"/>
            <p:cNvSpPr/>
            <p:nvPr/>
          </p:nvSpPr>
          <p:spPr bwMode="auto">
            <a:xfrm>
              <a:off x="4768" y="1984"/>
              <a:ext cx="184" cy="344"/>
            </a:xfrm>
            <a:prstGeom prst="leftBrace">
              <a:avLst>
                <a:gd name="adj1" fmla="val 15562"/>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05" name="Rectangle 16"/>
            <p:cNvSpPr>
              <a:spLocks noChangeArrowheads="1"/>
            </p:cNvSpPr>
            <p:nvPr/>
          </p:nvSpPr>
          <p:spPr bwMode="auto">
            <a:xfrm>
              <a:off x="4995" y="1889"/>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3300"/>
                  </a:solidFill>
                  <a:effectLst/>
                  <a:uLnTx/>
                  <a:uFillTx/>
                  <a:latin typeface="+mn-lt"/>
                  <a:ea typeface="+mn-ea"/>
                  <a:cs typeface="+mn-ea"/>
                  <a:sym typeface="+mn-lt"/>
                </a:rPr>
                <a:t>二叉链表</a:t>
              </a:r>
              <a:endParaRPr kumimoji="0" lang="zh-CN" altLang="en-US" sz="18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110606" name="Rectangle 17"/>
            <p:cNvSpPr>
              <a:spLocks noChangeArrowheads="1"/>
            </p:cNvSpPr>
            <p:nvPr/>
          </p:nvSpPr>
          <p:spPr bwMode="auto">
            <a:xfrm>
              <a:off x="4995" y="2169"/>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hlink"/>
                  </a:solidFill>
                  <a:effectLst/>
                  <a:uLnTx/>
                  <a:uFillTx/>
                  <a:latin typeface="+mn-lt"/>
                  <a:ea typeface="+mn-ea"/>
                  <a:cs typeface="+mn-ea"/>
                  <a:sym typeface="+mn-lt"/>
                </a:rPr>
                <a:t>三叉链表</a:t>
              </a:r>
              <a:endParaRPr kumimoji="0" lang="zh-CN" altLang="en-US" sz="1800" b="0" i="0" u="none" strike="noStrike" kern="1200" cap="none" spc="0" normalizeH="0" baseline="0" noProof="0" dirty="0">
                <a:ln>
                  <a:noFill/>
                </a:ln>
                <a:solidFill>
                  <a:schemeClr val="hlink"/>
                </a:solidFill>
                <a:effectLst/>
                <a:uLnTx/>
                <a:uFillTx/>
                <a:latin typeface="+mn-lt"/>
                <a:ea typeface="+mn-ea"/>
                <a:cs typeface="+mn-ea"/>
                <a:sym typeface="+mn-lt"/>
              </a:endParaRPr>
            </a:p>
          </p:txBody>
        </p:sp>
      </p:grpSp>
      <p:grpSp>
        <p:nvGrpSpPr>
          <p:cNvPr id="4" name="Group 23"/>
          <p:cNvGrpSpPr/>
          <p:nvPr/>
        </p:nvGrpSpPr>
        <p:grpSpPr>
          <a:xfrm>
            <a:off x="554038" y="1422400"/>
            <a:ext cx="2763837" cy="2032000"/>
            <a:chOff x="920" y="1416"/>
            <a:chExt cx="1600" cy="1280"/>
          </a:xfrm>
        </p:grpSpPr>
        <p:sp>
          <p:nvSpPr>
            <p:cNvPr id="110608" name="Oval 24"/>
            <p:cNvSpPr>
              <a:spLocks noChangeArrowheads="1"/>
            </p:cNvSpPr>
            <p:nvPr/>
          </p:nvSpPr>
          <p:spPr bwMode="auto">
            <a:xfrm>
              <a:off x="1400" y="1416"/>
              <a:ext cx="505" cy="50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树</a:t>
              </a:r>
              <a:endPar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09" name="Oval 25"/>
            <p:cNvSpPr>
              <a:spLocks noChangeArrowheads="1"/>
            </p:cNvSpPr>
            <p:nvPr/>
          </p:nvSpPr>
          <p:spPr bwMode="auto">
            <a:xfrm>
              <a:off x="2016" y="2160"/>
              <a:ext cx="504" cy="496"/>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bg1"/>
                  </a:solidFill>
                  <a:effectLst/>
                  <a:uLnTx/>
                  <a:uFillTx/>
                  <a:latin typeface="+mn-lt"/>
                  <a:ea typeface="+mn-ea"/>
                  <a:cs typeface="+mn-ea"/>
                  <a:sym typeface="+mn-lt"/>
                </a:rPr>
                <a:t>二叉树</a:t>
              </a:r>
              <a:endParaRPr kumimoji="0" lang="zh-CN" altLang="en-US" sz="18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10" name="Oval 26"/>
            <p:cNvSpPr>
              <a:spLocks noChangeArrowheads="1"/>
            </p:cNvSpPr>
            <p:nvPr/>
          </p:nvSpPr>
          <p:spPr bwMode="auto">
            <a:xfrm>
              <a:off x="920" y="2192"/>
              <a:ext cx="512" cy="504"/>
            </a:xfrm>
            <a:prstGeom prst="ellipse">
              <a:avLst/>
            </a:prstGeom>
            <a:solidFill>
              <a:schemeClr val="accent1"/>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森林</a:t>
              </a:r>
              <a:endPar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0611" name="Line 27"/>
            <p:cNvSpPr>
              <a:spLocks noChangeShapeType="1"/>
            </p:cNvSpPr>
            <p:nvPr/>
          </p:nvSpPr>
          <p:spPr bwMode="auto">
            <a:xfrm>
              <a:off x="1840" y="1856"/>
              <a:ext cx="256" cy="31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2" name="Line 28"/>
            <p:cNvSpPr>
              <a:spLocks noChangeShapeType="1"/>
            </p:cNvSpPr>
            <p:nvPr/>
          </p:nvSpPr>
          <p:spPr bwMode="auto">
            <a:xfrm flipH="1">
              <a:off x="1312" y="1904"/>
              <a:ext cx="232" cy="296"/>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3" name="Line 29"/>
            <p:cNvSpPr>
              <a:spLocks noChangeShapeType="1"/>
            </p:cNvSpPr>
            <p:nvPr/>
          </p:nvSpPr>
          <p:spPr bwMode="auto">
            <a:xfrm flipV="1">
              <a:off x="1504" y="2440"/>
              <a:ext cx="44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30"/>
          <p:cNvGrpSpPr/>
          <p:nvPr/>
        </p:nvGrpSpPr>
        <p:grpSpPr>
          <a:xfrm>
            <a:off x="5124450" y="2911475"/>
            <a:ext cx="1590675" cy="1412875"/>
            <a:chOff x="3488" y="2297"/>
            <a:chExt cx="824" cy="890"/>
          </a:xfrm>
        </p:grpSpPr>
        <p:sp>
          <p:nvSpPr>
            <p:cNvPr id="110615" name="AutoShape 31"/>
            <p:cNvSpPr/>
            <p:nvPr/>
          </p:nvSpPr>
          <p:spPr bwMode="auto">
            <a:xfrm>
              <a:off x="3488" y="2384"/>
              <a:ext cx="184" cy="744"/>
            </a:xfrm>
            <a:prstGeom prst="leftBrace">
              <a:avLst>
                <a:gd name="adj1" fmla="val 33658"/>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16" name="Rectangle 32"/>
            <p:cNvSpPr>
              <a:spLocks noChangeArrowheads="1"/>
            </p:cNvSpPr>
            <p:nvPr/>
          </p:nvSpPr>
          <p:spPr bwMode="auto">
            <a:xfrm>
              <a:off x="3686" y="2609"/>
              <a:ext cx="6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rPr>
                <a:t>中序遍历</a:t>
              </a:r>
              <a:endPar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endParaRPr>
            </a:p>
          </p:txBody>
        </p:sp>
        <p:sp>
          <p:nvSpPr>
            <p:cNvPr id="110617" name="Rectangle 33"/>
            <p:cNvSpPr>
              <a:spLocks noChangeArrowheads="1"/>
            </p:cNvSpPr>
            <p:nvPr/>
          </p:nvSpPr>
          <p:spPr bwMode="auto">
            <a:xfrm>
              <a:off x="3686" y="2937"/>
              <a:ext cx="6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rPr>
                <a:t>后序遍历</a:t>
              </a:r>
              <a:endPar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endParaRPr>
            </a:p>
          </p:txBody>
        </p:sp>
        <p:sp>
          <p:nvSpPr>
            <p:cNvPr id="110618" name="Rectangle 34"/>
            <p:cNvSpPr>
              <a:spLocks noChangeArrowheads="1"/>
            </p:cNvSpPr>
            <p:nvPr/>
          </p:nvSpPr>
          <p:spPr bwMode="auto">
            <a:xfrm>
              <a:off x="3686" y="2297"/>
              <a:ext cx="6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rPr>
                <a:t>先序遍历</a:t>
              </a:r>
              <a:endParaRPr kumimoji="0" lang="zh-CN" altLang="en-US" sz="2000" b="0" i="0" u="none" strike="noStrike" kern="1200" cap="none" spc="0" normalizeH="0" baseline="0" noProof="0">
                <a:ln>
                  <a:noFill/>
                </a:ln>
                <a:solidFill>
                  <a:schemeClr val="hlink"/>
                </a:solidFill>
                <a:effectLst/>
                <a:uLnTx/>
                <a:uFillTx/>
                <a:latin typeface="+mn-lt"/>
                <a:ea typeface="+mn-ea"/>
                <a:cs typeface="+mn-ea"/>
                <a:sym typeface="+mn-lt"/>
              </a:endParaRPr>
            </a:p>
          </p:txBody>
        </p:sp>
      </p:grpSp>
      <p:grpSp>
        <p:nvGrpSpPr>
          <p:cNvPr id="6" name="Group 35"/>
          <p:cNvGrpSpPr/>
          <p:nvPr/>
        </p:nvGrpSpPr>
        <p:grpSpPr>
          <a:xfrm>
            <a:off x="2284413" y="3454400"/>
            <a:ext cx="1419225" cy="1978025"/>
            <a:chOff x="1886" y="2696"/>
            <a:chExt cx="741" cy="1246"/>
          </a:xfrm>
        </p:grpSpPr>
        <p:sp>
          <p:nvSpPr>
            <p:cNvPr id="110620" name="Line 36"/>
            <p:cNvSpPr>
              <a:spLocks noChangeShapeType="1"/>
            </p:cNvSpPr>
            <p:nvPr/>
          </p:nvSpPr>
          <p:spPr bwMode="auto">
            <a:xfrm>
              <a:off x="2248" y="2696"/>
              <a:ext cx="0" cy="936"/>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0621" name="Rectangle 37"/>
            <p:cNvSpPr>
              <a:spLocks noChangeArrowheads="1"/>
            </p:cNvSpPr>
            <p:nvPr/>
          </p:nvSpPr>
          <p:spPr bwMode="auto">
            <a:xfrm>
              <a:off x="1886" y="3648"/>
              <a:ext cx="741" cy="29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哈夫曼树</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grpSp>
      <p:sp>
        <p:nvSpPr>
          <p:cNvPr id="929830" name="Line 38"/>
          <p:cNvSpPr>
            <a:spLocks noChangeShapeType="1"/>
          </p:cNvSpPr>
          <p:nvPr/>
        </p:nvSpPr>
        <p:spPr bwMode="auto">
          <a:xfrm>
            <a:off x="2992438" y="5448300"/>
            <a:ext cx="0" cy="5334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9831" name="Rectangle 39"/>
          <p:cNvSpPr>
            <a:spLocks noChangeArrowheads="1"/>
          </p:cNvSpPr>
          <p:nvPr/>
        </p:nvSpPr>
        <p:spPr bwMode="auto">
          <a:xfrm>
            <a:off x="2133442" y="5981700"/>
            <a:ext cx="1706880" cy="4603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哈夫曼编码</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929833" name="Comment 41"/>
          <p:cNvSpPr>
            <a:spLocks noChangeArrowheads="1"/>
          </p:cNvSpPr>
          <p:nvPr/>
        </p:nvSpPr>
        <p:spPr bwMode="auto">
          <a:xfrm>
            <a:off x="900113" y="21590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小结</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9797"/>
                                        </p:tgtEl>
                                        <p:attrNameLst>
                                          <p:attrName>style.visibility</p:attrName>
                                        </p:attrNameLst>
                                      </p:cBhvr>
                                      <p:to>
                                        <p:strVal val="visible"/>
                                      </p:to>
                                    </p:set>
                                    <p:animEffect transition="in" filter="wipe(up)">
                                      <p:cBhvr>
                                        <p:cTn id="12" dur="500"/>
                                        <p:tgtEl>
                                          <p:spTgt spid="92979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29798"/>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929799"/>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92980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9298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up)">
                                      <p:cBhvr>
                                        <p:cTn id="43" dur="500"/>
                                        <p:tgtEl>
                                          <p:spTgt spid="6"/>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929830"/>
                                        </p:tgtEl>
                                        <p:attrNameLst>
                                          <p:attrName>style.visibility</p:attrName>
                                        </p:attrNameLst>
                                      </p:cBhvr>
                                      <p:to>
                                        <p:strVal val="visible"/>
                                      </p:to>
                                    </p:set>
                                    <p:animEffect transition="in" filter="wipe(up)">
                                      <p:cBhvr>
                                        <p:cTn id="47" dur="500"/>
                                        <p:tgtEl>
                                          <p:spTgt spid="929830"/>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929831"/>
                                        </p:tgtEl>
                                        <p:attrNameLst>
                                          <p:attrName>style.visibility</p:attrName>
                                        </p:attrNameLst>
                                      </p:cBhvr>
                                      <p:to>
                                        <p:strVal val="visible"/>
                                      </p:to>
                                    </p:set>
                                    <p:animEffect transition="in" filter="wipe(up)">
                                      <p:cBhvr>
                                        <p:cTn id="51" dur="500"/>
                                        <p:tgtEl>
                                          <p:spTgt spid="929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7" grpId="0" animBg="1"/>
      <p:bldP spid="929798" grpId="0"/>
      <p:bldP spid="929799" grpId="0"/>
      <p:bldP spid="929800" grpId="0"/>
      <p:bldP spid="929801" grpId="0"/>
      <p:bldP spid="929831" grpId="0" bldLvl="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7" name="Rectangle 3"/>
          <p:cNvSpPr>
            <a:spLocks noChangeArrowheads="1"/>
          </p:cNvSpPr>
          <p:nvPr/>
        </p:nvSpPr>
        <p:spPr bwMode="auto">
          <a:xfrm>
            <a:off x="971550" y="1341438"/>
            <a:ext cx="7875588" cy="3743325"/>
          </a:xfrm>
          <a:prstGeom prst="rect">
            <a:avLst/>
          </a:prstGeom>
          <a:noFill/>
          <a:ln w="9525">
            <a:noFill/>
            <a:miter lim="800000"/>
          </a:ln>
          <a:effectLst/>
        </p:spPr>
        <p:txBody>
          <a:bodyPr/>
          <a:lstStyle/>
          <a:p>
            <a:pPr marL="457200" marR="0" lvl="0" indent="0" algn="l" defTabSz="914400" rtl="0" eaLnBrk="0" fontAlgn="base" latinLnBrk="0" hangingPunct="0">
              <a:lnSpc>
                <a:spcPct val="125000"/>
              </a:lnSpc>
              <a:spcBef>
                <a:spcPct val="2000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掌握二叉树的基本概念、</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性质</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和存储结构。</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0" algn="l" defTabSz="914400" rtl="0" eaLnBrk="0" fontAlgn="base" latinLnBrk="0" hangingPunct="0">
              <a:lnSpc>
                <a:spcPct val="125000"/>
              </a:lnSpc>
              <a:spcBef>
                <a:spcPts val="2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掌握二叉树的</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前、中、后序遍历方法并能够灵活运用。</a:t>
            </a:r>
            <a:endPar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endParaRPr>
          </a:p>
          <a:p>
            <a:pPr marL="457200" marR="0" lvl="0" indent="0" algn="l" defTabSz="914400" rtl="0" eaLnBrk="0" fontAlgn="base" latinLnBrk="0" hangingPunct="0">
              <a:lnSpc>
                <a:spcPct val="125000"/>
              </a:lnSpc>
              <a:spcBef>
                <a:spcPts val="2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了解</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线索化</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二叉树的思想。</a:t>
            </a:r>
            <a:endPar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endParaRPr>
          </a:p>
          <a:p>
            <a:pPr marL="457200" marR="0" lvl="0" indent="0" algn="l" defTabSz="914400" rtl="0" eaLnBrk="0" fontAlgn="base" latinLnBrk="0" hangingPunct="0">
              <a:lnSpc>
                <a:spcPct val="125000"/>
              </a:lnSpc>
              <a:spcBef>
                <a:spcPts val="20"/>
              </a:spcBef>
              <a:spcAft>
                <a:spcPts val="0"/>
              </a:spcAft>
              <a:buClrTx/>
              <a:buSzTx/>
              <a:buFontTx/>
              <a:buNone/>
              <a:defRPr/>
            </a:pPr>
            <a:r>
              <a:rPr kumimoji="1" lang="zh-CN" altLang="en-US" sz="2800" b="0" i="0" u="none" strike="noStrike" kern="1200" cap="none" spc="0" normalizeH="0" baseline="0" noProof="0" dirty="0">
                <a:ln>
                  <a:noFill/>
                </a:ln>
                <a:solidFill>
                  <a:srgbClr val="000000"/>
                </a:solidFill>
                <a:effectLst/>
                <a:uLnTx/>
                <a:uFillTx/>
                <a:latin typeface="+mn-lt"/>
                <a:ea typeface="+mn-ea"/>
                <a:cs typeface="+mn-ea"/>
                <a:sym typeface="+mn-lt"/>
              </a:rPr>
              <a:t>掌握：</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哈夫曼树</a:t>
            </a:r>
            <a:r>
              <a:rPr kumimoji="1" lang="zh-CN" altLang="en-US" b="0" dirty="0">
                <a:solidFill>
                  <a:srgbClr val="FF3300"/>
                </a:solidFill>
                <a:latin typeface="+mn-lt"/>
                <a:ea typeface="+mn-ea"/>
                <a:cs typeface="+mn-ea"/>
                <a:sym typeface="+mn-lt"/>
              </a:rPr>
              <a:t>、</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哈夫曼编码</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的构建算法。</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0" algn="l" defTabSz="914400" rtl="0" eaLnBrk="0" fontAlgn="base" latinLnBrk="0" hangingPunct="0">
              <a:lnSpc>
                <a:spcPct val="125000"/>
              </a:lnSpc>
              <a:spcBef>
                <a:spcPts val="2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掌握：森林与二叉树的转换，树的遍历方法 。</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99748" name="Comment 4"/>
          <p:cNvSpPr>
            <a:spLocks noChangeArrowheads="1"/>
          </p:cNvSpPr>
          <p:nvPr/>
        </p:nvSpPr>
        <p:spPr bwMode="auto">
          <a:xfrm>
            <a:off x="827088" y="198438"/>
            <a:ext cx="1676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小结</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118788" name="组合 15"/>
          <p:cNvGrpSpPr/>
          <p:nvPr/>
        </p:nvGrpSpPr>
        <p:grpSpPr>
          <a:xfrm>
            <a:off x="661988" y="1362075"/>
            <a:ext cx="579437" cy="627063"/>
            <a:chOff x="6242320" y="1105727"/>
            <a:chExt cx="579005" cy="626656"/>
          </a:xfrm>
        </p:grpSpPr>
        <p:sp>
          <p:nvSpPr>
            <p:cNvPr id="118802"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FF9900"/>
                  </a:solidFill>
                  <a:latin typeface="Impact" panose="020B0806030902050204" pitchFamily="34" charset="0"/>
                </a:rPr>
                <a:t>01</a:t>
              </a:r>
              <a:endParaRPr lang="zh-CN" altLang="en-US" sz="3200" dirty="0">
                <a:solidFill>
                  <a:srgbClr val="FF9900"/>
                </a:solidFill>
                <a:latin typeface="微软雅黑" panose="020B0503020204020204" pitchFamily="34" charset="-122"/>
              </a:endParaRPr>
            </a:p>
          </p:txBody>
        </p:sp>
        <p:sp>
          <p:nvSpPr>
            <p:cNvPr id="118803"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grpSp>
        <p:nvGrpSpPr>
          <p:cNvPr id="118789" name="组合 18"/>
          <p:cNvGrpSpPr/>
          <p:nvPr/>
        </p:nvGrpSpPr>
        <p:grpSpPr>
          <a:xfrm>
            <a:off x="661988" y="2204865"/>
            <a:ext cx="579437" cy="631819"/>
            <a:chOff x="6242320" y="2534969"/>
            <a:chExt cx="579005" cy="631756"/>
          </a:xfrm>
        </p:grpSpPr>
        <p:sp>
          <p:nvSpPr>
            <p:cNvPr id="118800" name="TextBox 6"/>
            <p:cNvSpPr txBox="1"/>
            <p:nvPr/>
          </p:nvSpPr>
          <p:spPr>
            <a:xfrm>
              <a:off x="6327224" y="2534969"/>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01ACBE"/>
                  </a:solidFill>
                  <a:latin typeface="Impact" panose="020B0806030902050204" pitchFamily="34" charset="0"/>
                </a:rPr>
                <a:t>02</a:t>
              </a:r>
              <a:endParaRPr lang="zh-CN" altLang="en-US" sz="3200" dirty="0">
                <a:solidFill>
                  <a:srgbClr val="01ACBE"/>
                </a:solidFill>
                <a:latin typeface="微软雅黑" panose="020B0503020204020204" pitchFamily="34" charset="-122"/>
              </a:endParaRPr>
            </a:p>
          </p:txBody>
        </p:sp>
        <p:sp>
          <p:nvSpPr>
            <p:cNvPr id="118801" name="文本框 23"/>
            <p:cNvSpPr txBox="1"/>
            <p:nvPr/>
          </p:nvSpPr>
          <p:spPr>
            <a:xfrm>
              <a:off x="6242320" y="2951281"/>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grpSp>
        <p:nvGrpSpPr>
          <p:cNvPr id="118790" name="组合 21"/>
          <p:cNvGrpSpPr/>
          <p:nvPr/>
        </p:nvGrpSpPr>
        <p:grpSpPr>
          <a:xfrm>
            <a:off x="661988" y="3240355"/>
            <a:ext cx="579437" cy="620692"/>
            <a:chOff x="6242320" y="4186916"/>
            <a:chExt cx="579005" cy="620474"/>
          </a:xfrm>
        </p:grpSpPr>
        <p:sp>
          <p:nvSpPr>
            <p:cNvPr id="118798" name="TextBox 6"/>
            <p:cNvSpPr txBox="1"/>
            <p:nvPr/>
          </p:nvSpPr>
          <p:spPr>
            <a:xfrm>
              <a:off x="6327224" y="4186916"/>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C00000"/>
                  </a:solidFill>
                  <a:latin typeface="Impact" panose="020B0806030902050204" pitchFamily="34" charset="0"/>
                </a:rPr>
                <a:t>03</a:t>
              </a:r>
              <a:endParaRPr lang="zh-CN" altLang="en-US" sz="3200" dirty="0">
                <a:solidFill>
                  <a:srgbClr val="C00000"/>
                </a:solidFill>
                <a:latin typeface="微软雅黑" panose="020B0503020204020204" pitchFamily="34" charset="-122"/>
              </a:endParaRPr>
            </a:p>
          </p:txBody>
        </p:sp>
        <p:sp>
          <p:nvSpPr>
            <p:cNvPr id="118799" name="文本框 24"/>
            <p:cNvSpPr txBox="1"/>
            <p:nvPr/>
          </p:nvSpPr>
          <p:spPr>
            <a:xfrm>
              <a:off x="6242320" y="4591946"/>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grpSp>
        <p:nvGrpSpPr>
          <p:cNvPr id="118791" name="组合 24"/>
          <p:cNvGrpSpPr/>
          <p:nvPr/>
        </p:nvGrpSpPr>
        <p:grpSpPr>
          <a:xfrm>
            <a:off x="661988" y="3861047"/>
            <a:ext cx="579437" cy="609579"/>
            <a:chOff x="6250444" y="5471711"/>
            <a:chExt cx="579005" cy="609205"/>
          </a:xfrm>
        </p:grpSpPr>
        <p:sp>
          <p:nvSpPr>
            <p:cNvPr id="118796" name="TextBox 6"/>
            <p:cNvSpPr txBox="1"/>
            <p:nvPr/>
          </p:nvSpPr>
          <p:spPr>
            <a:xfrm>
              <a:off x="6327224" y="5471711"/>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960096"/>
                  </a:solidFill>
                  <a:latin typeface="Impact" panose="020B0806030902050204" pitchFamily="34" charset="0"/>
                </a:rPr>
                <a:t>04</a:t>
              </a:r>
              <a:endParaRPr lang="zh-CN" altLang="en-US" sz="3200" dirty="0">
                <a:solidFill>
                  <a:srgbClr val="960096"/>
                </a:solidFill>
                <a:latin typeface="微软雅黑" panose="020B0503020204020204" pitchFamily="34" charset="-122"/>
              </a:endParaRPr>
            </a:p>
          </p:txBody>
        </p:sp>
        <p:sp>
          <p:nvSpPr>
            <p:cNvPr id="118797" name="文本框 25"/>
            <p:cNvSpPr txBox="1"/>
            <p:nvPr/>
          </p:nvSpPr>
          <p:spPr>
            <a:xfrm>
              <a:off x="6250444" y="5865472"/>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grpSp>
        <p:nvGrpSpPr>
          <p:cNvPr id="118792" name="组合 27"/>
          <p:cNvGrpSpPr/>
          <p:nvPr/>
        </p:nvGrpSpPr>
        <p:grpSpPr>
          <a:xfrm>
            <a:off x="615950" y="4509120"/>
            <a:ext cx="579438" cy="631833"/>
            <a:chOff x="6242320" y="2446871"/>
            <a:chExt cx="579005" cy="631770"/>
          </a:xfrm>
        </p:grpSpPr>
        <p:sp>
          <p:nvSpPr>
            <p:cNvPr id="118794" name="TextBox 6"/>
            <p:cNvSpPr txBox="1"/>
            <p:nvPr/>
          </p:nvSpPr>
          <p:spPr>
            <a:xfrm>
              <a:off x="6327224" y="2446871"/>
              <a:ext cx="448425" cy="492443"/>
            </a:xfrm>
            <a:prstGeom prst="rect">
              <a:avLst/>
            </a:prstGeom>
            <a:noFill/>
            <a:ln w="9525">
              <a:noFill/>
            </a:ln>
          </p:spPr>
          <p:txBody>
            <a:bodyPr wrap="square"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01ACBE"/>
                  </a:solidFill>
                  <a:latin typeface="Impact" panose="020B0806030902050204" pitchFamily="34" charset="0"/>
                </a:rPr>
                <a:t>05</a:t>
              </a:r>
              <a:endParaRPr lang="zh-CN" altLang="en-US" sz="3200" dirty="0">
                <a:solidFill>
                  <a:srgbClr val="01ACBE"/>
                </a:solidFill>
                <a:latin typeface="微软雅黑" panose="020B0503020204020204" pitchFamily="34" charset="-122"/>
              </a:endParaRPr>
            </a:p>
          </p:txBody>
        </p:sp>
        <p:sp>
          <p:nvSpPr>
            <p:cNvPr id="118795" name="文本框 23"/>
            <p:cNvSpPr txBox="1"/>
            <p:nvPr/>
          </p:nvSpPr>
          <p:spPr>
            <a:xfrm>
              <a:off x="6242320" y="2863197"/>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buNone/>
              </a:pPr>
              <a:r>
                <a:rPr lang="en-US" altLang="zh-CN" sz="800" b="1" dirty="0">
                  <a:solidFill>
                    <a:srgbClr val="818181"/>
                  </a:solidFill>
                  <a:latin typeface="Leelawadee" panose="020B0502040204020203" pitchFamily="34" charset="-34"/>
                  <a:ea typeface="宋体" panose="02010600030101010101" pitchFamily="2" charset="-122"/>
                </a:rPr>
                <a:t>OPTION</a:t>
              </a:r>
              <a:endParaRPr lang="zh-CN" altLang="en-US" sz="800" b="1" dirty="0">
                <a:solidFill>
                  <a:srgbClr val="818181"/>
                </a:solidFill>
                <a:latin typeface="Leelawadee" panose="020B0502040204020203" pitchFamily="34" charset="-34"/>
                <a:ea typeface="宋体" panose="02010600030101010101" pitchFamily="2" charset="-122"/>
              </a:endParaRPr>
            </a:p>
          </p:txBody>
        </p:sp>
      </p:grpSp>
      <p:sp>
        <p:nvSpPr>
          <p:cNvPr id="31"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cxnSp>
        <p:nvCxnSpPr>
          <p:cNvPr id="2" name="直接连接符 1"/>
          <p:cNvCxnSpPr/>
          <p:nvPr/>
        </p:nvCxnSpPr>
        <p:spPr bwMode="auto">
          <a:xfrm>
            <a:off x="0" y="4470626"/>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3" name="直接连接符 2"/>
          <p:cNvCxnSpPr/>
          <p:nvPr/>
        </p:nvCxnSpPr>
        <p:spPr bwMode="auto">
          <a:xfrm>
            <a:off x="-3175" y="1981137"/>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4" name="直接连接符 3"/>
          <p:cNvCxnSpPr/>
          <p:nvPr/>
        </p:nvCxnSpPr>
        <p:spPr bwMode="auto">
          <a:xfrm>
            <a:off x="-3175" y="3068960"/>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5" name="直接连接符 4"/>
          <p:cNvCxnSpPr/>
          <p:nvPr/>
        </p:nvCxnSpPr>
        <p:spPr bwMode="auto">
          <a:xfrm>
            <a:off x="-3175" y="3861047"/>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buNone/>
            </a:pPr>
            <a:r>
              <a:rPr lang="zh-CN" sz="2400">
                <a:solidFill>
                  <a:srgbClr val="000000"/>
                </a:solidFill>
                <a:latin typeface="微软雅黑" panose="020B0503020204020204" pitchFamily="34" charset="-122"/>
                <a:ea typeface="微软雅黑" panose="020B0503020204020204" pitchFamily="34" charset="-122"/>
              </a:rPr>
              <a:t>假定一棵度为</a:t>
            </a:r>
            <a:r>
              <a:rPr lang="en-US" altLang="zh-CN" sz="2400">
                <a:solidFill>
                  <a:srgbClr val="000000"/>
                </a:solidFill>
                <a:latin typeface="微软雅黑" panose="020B0503020204020204" pitchFamily="34" charset="-122"/>
                <a:ea typeface="微软雅黑" panose="020B0503020204020204" pitchFamily="34" charset="-122"/>
              </a:rPr>
              <a:t>3</a:t>
            </a:r>
            <a:r>
              <a:rPr lang="zh-CN" altLang="en-US" sz="2400">
                <a:solidFill>
                  <a:srgbClr val="000000"/>
                </a:solidFill>
                <a:latin typeface="微软雅黑" panose="020B0503020204020204" pitchFamily="34" charset="-122"/>
                <a:ea typeface="微软雅黑" panose="020B0503020204020204" pitchFamily="34" charset="-122"/>
              </a:rPr>
              <a:t>的树中，结点数为</a:t>
            </a:r>
            <a:r>
              <a:rPr lang="en-US" altLang="zh-CN" sz="2400">
                <a:solidFill>
                  <a:srgbClr val="000000"/>
                </a:solidFill>
                <a:latin typeface="微软雅黑" panose="020B0503020204020204" pitchFamily="34" charset="-122"/>
                <a:ea typeface="微软雅黑" panose="020B0503020204020204" pitchFamily="34" charset="-122"/>
              </a:rPr>
              <a:t>50</a:t>
            </a:r>
            <a:r>
              <a:rPr lang="zh-CN" altLang="en-US" sz="2400">
                <a:solidFill>
                  <a:srgbClr val="000000"/>
                </a:solidFill>
                <a:latin typeface="微软雅黑" panose="020B0503020204020204" pitchFamily="34" charset="-122"/>
                <a:ea typeface="微软雅黑" panose="020B0503020204020204" pitchFamily="34" charset="-122"/>
              </a:rPr>
              <a:t>，则其最小高度为（</a:t>
            </a:r>
            <a:r>
              <a:rPr lang="en-US" altLang="zh-CN" sz="2400">
                <a:solidFill>
                  <a:srgbClr val="000000"/>
                </a:solidFill>
                <a:latin typeface="微软雅黑" panose="020B0503020204020204" pitchFamily="34" charset="-122"/>
                <a:ea typeface="微软雅黑" panose="020B0503020204020204" pitchFamily="34" charset="-122"/>
              </a:rPr>
              <a:t>    </a:t>
            </a:r>
            <a:r>
              <a:rPr lang="zh-CN" altLang="en-US" sz="2400">
                <a:solidFill>
                  <a:srgbClr val="000000"/>
                </a:solidFill>
                <a:latin typeface="微软雅黑" panose="020B0503020204020204" pitchFamily="34" charset="-122"/>
                <a:ea typeface="微软雅黑" panose="020B0503020204020204" pitchFamily="34" charset="-122"/>
              </a:rPr>
              <a:t>）。</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3</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4</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5</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6</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1D57"/>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buNone/>
            </a:pPr>
            <a:r>
              <a:rPr lang="zh-CN" sz="2400">
                <a:solidFill>
                  <a:srgbClr val="000000"/>
                </a:solidFill>
                <a:latin typeface="微软雅黑" panose="020B0503020204020204" pitchFamily="34" charset="-122"/>
                <a:ea typeface="微软雅黑" panose="020B0503020204020204" pitchFamily="34" charset="-122"/>
              </a:rPr>
              <a:t>在一棵度为</a:t>
            </a:r>
            <a:r>
              <a:rPr lang="en-US" altLang="zh-CN" sz="2400">
                <a:solidFill>
                  <a:srgbClr val="000000"/>
                </a:solidFill>
                <a:latin typeface="微软雅黑" panose="020B0503020204020204" pitchFamily="34" charset="-122"/>
                <a:ea typeface="微软雅黑" panose="020B0503020204020204" pitchFamily="34" charset="-122"/>
              </a:rPr>
              <a:t>4</a:t>
            </a:r>
            <a:r>
              <a:rPr lang="zh-CN" altLang="en-US" sz="2400">
                <a:solidFill>
                  <a:srgbClr val="000000"/>
                </a:solidFill>
                <a:latin typeface="微软雅黑" panose="020B0503020204020204" pitchFamily="34" charset="-122"/>
                <a:ea typeface="微软雅黑" panose="020B0503020204020204" pitchFamily="34" charset="-122"/>
              </a:rPr>
              <a:t>的树</a:t>
            </a:r>
            <a:r>
              <a:rPr lang="en-US" altLang="zh-CN" sz="2400">
                <a:solidFill>
                  <a:srgbClr val="000000"/>
                </a:solidFill>
                <a:latin typeface="微软雅黑" panose="020B0503020204020204" pitchFamily="34" charset="-122"/>
                <a:ea typeface="微软雅黑" panose="020B0503020204020204" pitchFamily="34" charset="-122"/>
              </a:rPr>
              <a:t>T</a:t>
            </a:r>
            <a:r>
              <a:rPr lang="zh-CN" altLang="en-US" sz="2400">
                <a:solidFill>
                  <a:srgbClr val="000000"/>
                </a:solidFill>
                <a:latin typeface="微软雅黑" panose="020B0503020204020204" pitchFamily="34" charset="-122"/>
                <a:ea typeface="微软雅黑" panose="020B0503020204020204" pitchFamily="34" charset="-122"/>
              </a:rPr>
              <a:t>中，若有</a:t>
            </a:r>
            <a:r>
              <a:rPr lang="en-US" altLang="zh-CN" sz="2400">
                <a:solidFill>
                  <a:srgbClr val="000000"/>
                </a:solidFill>
                <a:latin typeface="微软雅黑" panose="020B0503020204020204" pitchFamily="34" charset="-122"/>
                <a:ea typeface="微软雅黑" panose="020B0503020204020204" pitchFamily="34" charset="-122"/>
              </a:rPr>
              <a:t>20</a:t>
            </a:r>
            <a:r>
              <a:rPr lang="zh-CN" altLang="en-US" sz="2400">
                <a:solidFill>
                  <a:srgbClr val="000000"/>
                </a:solidFill>
                <a:latin typeface="微软雅黑" panose="020B0503020204020204" pitchFamily="34" charset="-122"/>
                <a:ea typeface="微软雅黑" panose="020B0503020204020204" pitchFamily="34" charset="-122"/>
              </a:rPr>
              <a:t>个度为</a:t>
            </a:r>
            <a:r>
              <a:rPr lang="en-US" altLang="zh-CN" sz="2400">
                <a:solidFill>
                  <a:srgbClr val="000000"/>
                </a:solidFill>
                <a:latin typeface="微软雅黑" panose="020B0503020204020204" pitchFamily="34" charset="-122"/>
                <a:ea typeface="微软雅黑" panose="020B0503020204020204" pitchFamily="34" charset="-122"/>
              </a:rPr>
              <a:t>4</a:t>
            </a:r>
            <a:r>
              <a:rPr lang="zh-CN" altLang="en-US" sz="2400">
                <a:solidFill>
                  <a:srgbClr val="000000"/>
                </a:solidFill>
                <a:latin typeface="微软雅黑" panose="020B0503020204020204" pitchFamily="34" charset="-122"/>
                <a:ea typeface="微软雅黑" panose="020B0503020204020204" pitchFamily="34" charset="-122"/>
              </a:rPr>
              <a:t>的结点，</a:t>
            </a:r>
            <a:r>
              <a:rPr lang="en-US" altLang="zh-CN" sz="2400">
                <a:solidFill>
                  <a:srgbClr val="000000"/>
                </a:solidFill>
                <a:latin typeface="微软雅黑" panose="020B0503020204020204" pitchFamily="34" charset="-122"/>
                <a:ea typeface="微软雅黑" panose="020B0503020204020204" pitchFamily="34" charset="-122"/>
              </a:rPr>
              <a:t>10</a:t>
            </a:r>
            <a:r>
              <a:rPr lang="zh-CN" altLang="en-US" sz="2400">
                <a:solidFill>
                  <a:srgbClr val="000000"/>
                </a:solidFill>
                <a:latin typeface="微软雅黑" panose="020B0503020204020204" pitchFamily="34" charset="-122"/>
                <a:ea typeface="微软雅黑" panose="020B0503020204020204" pitchFamily="34" charset="-122"/>
              </a:rPr>
              <a:t>个度为</a:t>
            </a:r>
            <a:r>
              <a:rPr lang="en-US" altLang="zh-CN" sz="2400">
                <a:solidFill>
                  <a:srgbClr val="000000"/>
                </a:solidFill>
                <a:latin typeface="微软雅黑" panose="020B0503020204020204" pitchFamily="34" charset="-122"/>
                <a:ea typeface="微软雅黑" panose="020B0503020204020204" pitchFamily="34" charset="-122"/>
              </a:rPr>
              <a:t>3</a:t>
            </a:r>
            <a:r>
              <a:rPr lang="zh-CN" altLang="en-US" sz="2400">
                <a:solidFill>
                  <a:srgbClr val="000000"/>
                </a:solidFill>
                <a:latin typeface="微软雅黑" panose="020B0503020204020204" pitchFamily="34" charset="-122"/>
                <a:ea typeface="微软雅黑" panose="020B0503020204020204" pitchFamily="34" charset="-122"/>
              </a:rPr>
              <a:t>的结点，</a:t>
            </a:r>
            <a:r>
              <a:rPr lang="en-US" altLang="zh-CN" sz="2400">
                <a:solidFill>
                  <a:srgbClr val="000000"/>
                </a:solidFill>
                <a:latin typeface="微软雅黑" panose="020B0503020204020204" pitchFamily="34" charset="-122"/>
                <a:ea typeface="微软雅黑" panose="020B0503020204020204" pitchFamily="34" charset="-122"/>
              </a:rPr>
              <a:t>1</a:t>
            </a:r>
            <a:r>
              <a:rPr lang="zh-CN" altLang="en-US" sz="2400">
                <a:solidFill>
                  <a:srgbClr val="000000"/>
                </a:solidFill>
                <a:latin typeface="微软雅黑" panose="020B0503020204020204" pitchFamily="34" charset="-122"/>
                <a:ea typeface="微软雅黑" panose="020B0503020204020204" pitchFamily="34" charset="-122"/>
              </a:rPr>
              <a:t>个度为</a:t>
            </a:r>
            <a:r>
              <a:rPr lang="en-US" altLang="zh-CN" sz="2400">
                <a:solidFill>
                  <a:srgbClr val="000000"/>
                </a:solidFill>
                <a:latin typeface="微软雅黑" panose="020B0503020204020204" pitchFamily="34" charset="-122"/>
                <a:ea typeface="微软雅黑" panose="020B0503020204020204" pitchFamily="34" charset="-122"/>
              </a:rPr>
              <a:t>2</a:t>
            </a:r>
            <a:r>
              <a:rPr lang="zh-CN" altLang="en-US" sz="2400">
                <a:solidFill>
                  <a:srgbClr val="000000"/>
                </a:solidFill>
                <a:latin typeface="微软雅黑" panose="020B0503020204020204" pitchFamily="34" charset="-122"/>
                <a:ea typeface="微软雅黑" panose="020B0503020204020204" pitchFamily="34" charset="-122"/>
              </a:rPr>
              <a:t>的结点，</a:t>
            </a:r>
            <a:r>
              <a:rPr lang="en-US" altLang="zh-CN" sz="2400">
                <a:solidFill>
                  <a:srgbClr val="000000"/>
                </a:solidFill>
                <a:latin typeface="微软雅黑" panose="020B0503020204020204" pitchFamily="34" charset="-122"/>
                <a:ea typeface="微软雅黑" panose="020B0503020204020204" pitchFamily="34" charset="-122"/>
              </a:rPr>
              <a:t>10</a:t>
            </a:r>
            <a:r>
              <a:rPr lang="zh-CN" altLang="en-US" sz="2400">
                <a:solidFill>
                  <a:srgbClr val="000000"/>
                </a:solidFill>
                <a:latin typeface="微软雅黑" panose="020B0503020204020204" pitchFamily="34" charset="-122"/>
                <a:ea typeface="微软雅黑" panose="020B0503020204020204" pitchFamily="34" charset="-122"/>
              </a:rPr>
              <a:t>个度为</a:t>
            </a:r>
            <a:r>
              <a:rPr lang="en-US" altLang="zh-CN" sz="2400">
                <a:solidFill>
                  <a:srgbClr val="000000"/>
                </a:solidFill>
                <a:latin typeface="微软雅黑" panose="020B0503020204020204" pitchFamily="34" charset="-122"/>
                <a:ea typeface="微软雅黑" panose="020B0503020204020204" pitchFamily="34" charset="-122"/>
              </a:rPr>
              <a:t>1</a:t>
            </a:r>
            <a:r>
              <a:rPr lang="zh-CN" altLang="en-US" sz="2400">
                <a:solidFill>
                  <a:srgbClr val="000000"/>
                </a:solidFill>
                <a:latin typeface="微软雅黑" panose="020B0503020204020204" pitchFamily="34" charset="-122"/>
                <a:ea typeface="微软雅黑" panose="020B0503020204020204" pitchFamily="34" charset="-122"/>
              </a:rPr>
              <a:t>的结点，则树</a:t>
            </a:r>
            <a:r>
              <a:rPr lang="en-US" altLang="zh-CN" sz="2400">
                <a:solidFill>
                  <a:srgbClr val="000000"/>
                </a:solidFill>
                <a:latin typeface="微软雅黑" panose="020B0503020204020204" pitchFamily="34" charset="-122"/>
                <a:ea typeface="微软雅黑" panose="020B0503020204020204" pitchFamily="34" charset="-122"/>
              </a:rPr>
              <a:t>T</a:t>
            </a:r>
            <a:r>
              <a:rPr lang="zh-CN" altLang="en-US" sz="2400">
                <a:solidFill>
                  <a:srgbClr val="000000"/>
                </a:solidFill>
                <a:latin typeface="微软雅黑" panose="020B0503020204020204" pitchFamily="34" charset="-122"/>
                <a:ea typeface="微软雅黑" panose="020B0503020204020204" pitchFamily="34" charset="-122"/>
              </a:rPr>
              <a:t>的叶结点个数是（</a:t>
            </a:r>
            <a:r>
              <a:rPr lang="en-US" altLang="zh-CN" sz="2400">
                <a:solidFill>
                  <a:srgbClr val="000000"/>
                </a:solidFill>
                <a:latin typeface="微软雅黑" panose="020B0503020204020204" pitchFamily="34" charset="-122"/>
                <a:ea typeface="微软雅黑" panose="020B0503020204020204" pitchFamily="34" charset="-122"/>
              </a:rPr>
              <a:t>    </a:t>
            </a:r>
            <a:r>
              <a:rPr lang="zh-CN" altLang="en-US" sz="2400">
                <a:solidFill>
                  <a:srgbClr val="000000"/>
                </a:solidFill>
                <a:latin typeface="微软雅黑" panose="020B0503020204020204" pitchFamily="34" charset="-122"/>
                <a:ea typeface="微软雅黑" panose="020B0503020204020204" pitchFamily="34" charset="-122"/>
              </a:rPr>
              <a:t>）。</a:t>
            </a:r>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41</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82</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113</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buNone/>
            </a:pPr>
            <a:r>
              <a:rPr lang="en-US" sz="2400">
                <a:solidFill>
                  <a:srgbClr val="000000"/>
                </a:solidFill>
                <a:latin typeface="微软雅黑" panose="020B0503020204020204" pitchFamily="34" charset="-122"/>
                <a:ea typeface="微软雅黑" panose="020B0503020204020204" pitchFamily="34" charset="-122"/>
              </a:rPr>
              <a:t>122</a:t>
            </a:r>
            <a:endParaRPr lang="en-US" sz="24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2" name="矩形 1"/>
          <p:cNvSpPr/>
          <p:nvPr>
            <p:custDataLst>
              <p:tags r:id="rId11"/>
            </p:custDataLst>
          </p:nvPr>
        </p:nvSpPr>
        <p:spPr>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p:spPr>
        <p:txBody>
          <a:bodyPr vert="horz" wrap="square" lIns="91440" tIns="45720" rIns="91440" bIns="45720" numCol="1" anchor="t" anchorCtr="0"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rgbClr val="FFFFFF"/>
              </a:solidFill>
              <a:effectLst/>
              <a:latin typeface="Times New Roman" panose="02020603050405020304" pitchFamily="18" charset="0"/>
              <a:ea typeface="仿宋_GB2312" panose="02010609030101010101" pitchFamily="49" charset="-122"/>
            </a:endParaRPr>
          </a:p>
        </p:txBody>
      </p:sp>
      <p:sp>
        <p:nvSpPr>
          <p:cNvPr id="23" name="文本框 22"/>
          <p:cNvSpPr txBox="1"/>
          <p:nvPr>
            <p:custDataLst>
              <p:tags r:id="rId12"/>
            </p:custDataLst>
          </p:nvPr>
        </p:nvSpPr>
        <p:spPr>
          <a:xfrm>
            <a:off x="9613900" y="6773228"/>
            <a:ext cx="3662045" cy="460375"/>
          </a:xfrm>
          <a:prstGeom prst="rect">
            <a:avLst/>
          </a:prstGeom>
          <a:solidFill>
            <a:srgbClr val="FBFAEF"/>
          </a:solidFill>
          <a:ln w="12700">
            <a:noFill/>
          </a:ln>
          <a:extLst>
            <a:ext uri="{909E8E84-426E-40DD-AFC4-6F175D3DCCD1}">
              <a14:hiddenFill xmlns:a14="http://schemas.microsoft.com/office/drawing/2010/main">
                <a:solidFill>
                  <a:srgbClr val="FFFFFF"/>
                </a:solidFill>
              </a14:hiddenFill>
            </a:ext>
          </a:extLst>
        </p:spPr>
        <p:txBody>
          <a:bodyPr wrap="square" rtlCol="0" anchor="ctr">
            <a:spAutoFit/>
          </a:bodyPr>
          <a:p>
            <a:pPr lvl="0" algn="l">
              <a:buNone/>
            </a:pPr>
            <a:r>
              <a:rPr lang="zh-CN" altLang="en-US" sz="1200">
                <a:solidFill>
                  <a:srgbClr val="F84F41"/>
                </a:solidFill>
                <a:latin typeface="微软雅黑" panose="020B0503020204020204" pitchFamily="34" charset="-122"/>
                <a:ea typeface="微软雅黑" panose="020B0503020204020204" pitchFamily="34" charset="-122"/>
              </a:rPr>
              <a:t>可为此题添加文本、图片、公式等解析，且需将内容全部放在本区域内。</a:t>
            </a:r>
            <a:endParaRPr lang="zh-CN" altLang="en-US" sz="1200">
              <a:solidFill>
                <a:srgbClr val="F84F4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3"/>
            </p:custDataLst>
          </p:nvPr>
        </p:nvSpPr>
        <p:spPr>
          <a:xfrm>
            <a:off x="9779000" y="1270000"/>
            <a:ext cx="3331845" cy="3169285"/>
          </a:xfrm>
          <a:prstGeom prst="rect">
            <a:avLst/>
          </a:prstGeom>
          <a:noFill/>
        </p:spPr>
        <p:txBody>
          <a:bodyPr wrap="square" rtlCol="0" anchor="t" anchorCtr="0">
            <a:spAutoFit/>
          </a:bodyPr>
          <a:p>
            <a:pPr lvl="0" algn="l">
              <a:buNone/>
            </a:pPr>
            <a:r>
              <a:rPr lang="en-US" altLang="zh-CN" sz="2000">
                <a:solidFill>
                  <a:srgbClr val="000000"/>
                </a:solidFill>
                <a:latin typeface="微软雅黑" panose="020B0503020204020204" pitchFamily="34" charset="-122"/>
                <a:ea typeface="微软雅黑" panose="020B0503020204020204" pitchFamily="34" charset="-122"/>
              </a:rPr>
              <a:t>n=</a:t>
            </a:r>
            <a:r>
              <a:rPr lang="zh-CN" altLang="en-US" sz="2000">
                <a:solidFill>
                  <a:srgbClr val="000000"/>
                </a:solidFill>
                <a:latin typeface="微软雅黑" panose="020B0503020204020204" pitchFamily="34" charset="-122"/>
                <a:ea typeface="微软雅黑" panose="020B0503020204020204" pitchFamily="34" charset="-122"/>
              </a:rPr>
              <a:t>分枝数</a:t>
            </a:r>
            <a:r>
              <a:rPr lang="en-US" altLang="zh-CN" sz="2000">
                <a:solidFill>
                  <a:srgbClr val="000000"/>
                </a:solidFill>
                <a:latin typeface="微软雅黑" panose="020B0503020204020204" pitchFamily="34" charset="-122"/>
                <a:ea typeface="微软雅黑" panose="020B0503020204020204" pitchFamily="34" charset="-122"/>
              </a:rPr>
              <a:t>+1</a:t>
            </a: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r>
              <a:rPr lang="en-US" altLang="zh-CN" sz="2000">
                <a:solidFill>
                  <a:srgbClr val="000000"/>
                </a:solidFill>
                <a:latin typeface="微软雅黑" panose="020B0503020204020204" pitchFamily="34" charset="-122"/>
                <a:ea typeface="微软雅黑" panose="020B0503020204020204" pitchFamily="34" charset="-122"/>
              </a:rPr>
              <a:t>n=1+n1+2n2+3n3+4n4</a:t>
            </a: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r>
              <a:rPr lang="en-US" altLang="zh-CN" sz="2000">
                <a:solidFill>
                  <a:srgbClr val="000000"/>
                </a:solidFill>
                <a:latin typeface="微软雅黑" panose="020B0503020204020204" pitchFamily="34" charset="-122"/>
                <a:ea typeface="微软雅黑" panose="020B0503020204020204" pitchFamily="34" charset="-122"/>
              </a:rPr>
              <a:t>=n0+n1+n2+n3+n4</a:t>
            </a: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r>
              <a:rPr lang="en-US" altLang="zh-CN" sz="2000">
                <a:solidFill>
                  <a:srgbClr val="000000"/>
                </a:solidFill>
                <a:latin typeface="微软雅黑" panose="020B0503020204020204" pitchFamily="34" charset="-122"/>
                <a:ea typeface="微软雅黑" panose="020B0503020204020204" pitchFamily="34" charset="-122"/>
              </a:rPr>
              <a:t>n1+2n2+3n3+4n4=10+2+30+80=122</a:t>
            </a: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r>
              <a:rPr lang="en-US" altLang="zh-CN" sz="2000">
                <a:solidFill>
                  <a:srgbClr val="000000"/>
                </a:solidFill>
                <a:latin typeface="微软雅黑" panose="020B0503020204020204" pitchFamily="34" charset="-122"/>
                <a:ea typeface="微软雅黑" panose="020B0503020204020204" pitchFamily="34" charset="-122"/>
                <a:sym typeface="+mn-ea"/>
              </a:rPr>
              <a:t>n1+n2+n3+n4=41</a:t>
            </a:r>
            <a:endParaRPr lang="en-US" altLang="zh-CN" sz="2000">
              <a:solidFill>
                <a:srgbClr val="000000"/>
              </a:solidFill>
              <a:latin typeface="微软雅黑" panose="020B0503020204020204" pitchFamily="34" charset="-122"/>
              <a:ea typeface="微软雅黑" panose="020B0503020204020204" pitchFamily="34" charset="-122"/>
              <a:sym typeface="+mn-ea"/>
            </a:endParaRPr>
          </a:p>
          <a:p>
            <a:pPr lvl="0" algn="l">
              <a:buNone/>
            </a:pPr>
            <a:endParaRPr lang="en-US" altLang="zh-CN" sz="2000">
              <a:solidFill>
                <a:srgbClr val="000000"/>
              </a:solidFill>
              <a:latin typeface="微软雅黑" panose="020B0503020204020204" pitchFamily="34" charset="-122"/>
              <a:ea typeface="微软雅黑" panose="020B0503020204020204" pitchFamily="34" charset="-122"/>
            </a:endParaRPr>
          </a:p>
          <a:p>
            <a:pPr lvl="0" algn="l">
              <a:buNone/>
            </a:pPr>
            <a:r>
              <a:rPr lang="zh-CN" altLang="en-US" sz="2000">
                <a:solidFill>
                  <a:srgbClr val="000000"/>
                </a:solidFill>
                <a:latin typeface="微软雅黑" panose="020B0503020204020204" pitchFamily="34" charset="-122"/>
                <a:ea typeface="微软雅黑" panose="020B0503020204020204" pitchFamily="34" charset="-122"/>
              </a:rPr>
              <a:t>故</a:t>
            </a:r>
            <a:r>
              <a:rPr lang="en-US" altLang="zh-CN" sz="2000">
                <a:solidFill>
                  <a:srgbClr val="000000"/>
                </a:solidFill>
                <a:latin typeface="微软雅黑" panose="020B0503020204020204" pitchFamily="34" charset="-122"/>
                <a:ea typeface="微软雅黑" panose="020B0503020204020204" pitchFamily="34" charset="-122"/>
              </a:rPr>
              <a:t>n0=82</a:t>
            </a:r>
            <a:endParaRPr lang="en-US" altLang="zh-CN" sz="2000">
              <a:solidFill>
                <a:srgbClr val="000000"/>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14"/>
            </p:custDataLst>
          </p:nvPr>
        </p:nvGrpSpPr>
        <p:grpSpPr>
          <a:xfrm>
            <a:off x="0" y="0"/>
            <a:ext cx="9144000" cy="635000"/>
            <a:chOff x="0" y="0"/>
            <a:chExt cx="14400" cy="1000"/>
          </a:xfrm>
        </p:grpSpPr>
        <p:sp>
          <p:nvSpPr>
            <p:cNvPr id="14" name="TitleBackground"/>
            <p:cNvSpPr/>
            <p:nvPr>
              <p:custDataLst>
                <p:tags r:id="rId15"/>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6"/>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7"/>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8"/>
              </p:custDataLst>
            </p:nvPr>
          </p:nvSpPr>
          <p:spPr>
            <a:xfrm>
              <a:off x="2248" y="172"/>
              <a:ext cx="3600" cy="800"/>
            </a:xfrm>
            <a:prstGeom prst="rect">
              <a:avLst/>
            </a:prstGeom>
            <a:noFill/>
          </p:spPr>
          <p:txBody>
            <a:bodyPr wrap="none" rtlCol="0" anchor="ctr" anchorCtr="0">
              <a:noAutofit/>
            </a:bodyPr>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5分</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2" name="组合 21"/>
          <p:cNvGrpSpPr/>
          <p:nvPr>
            <p:custDataLst>
              <p:tags r:id="rId19"/>
            </p:custDataLst>
          </p:nvPr>
        </p:nvGrpSpPr>
        <p:grpSpPr>
          <a:xfrm>
            <a:off x="9537700" y="0"/>
            <a:ext cx="3813810" cy="647700"/>
            <a:chOff x="15020" y="0"/>
            <a:chExt cx="6006" cy="1020"/>
          </a:xfrm>
        </p:grpSpPr>
        <p:sp>
          <p:nvSpPr>
            <p:cNvPr id="19" name="RemarkBack"/>
            <p:cNvSpPr/>
            <p:nvPr>
              <p:custDataLst>
                <p:tags r:id="rId20"/>
              </p:custDataLst>
            </p:nvPr>
          </p:nvSpPr>
          <p:spPr>
            <a:xfrm>
              <a:off x="15020" y="20"/>
              <a:ext cx="6007"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20" name="RemarkBlock"/>
            <p:cNvSpPr/>
            <p:nvPr>
              <p:custDataLst>
                <p:tags r:id="rId21"/>
              </p:custDataLst>
            </p:nvPr>
          </p:nvSpPr>
          <p:spPr>
            <a:xfrm>
              <a:off x="15020" y="2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21" name="RemarkTitleText"/>
            <p:cNvSpPr txBox="1"/>
            <p:nvPr>
              <p:custDataLst>
                <p:tags r:id="rId22"/>
              </p:custDataLst>
            </p:nvPr>
          </p:nvSpPr>
          <p:spPr>
            <a:xfrm>
              <a:off x="15400" y="0"/>
              <a:ext cx="3000" cy="1000"/>
            </a:xfrm>
            <a:prstGeom prst="rect">
              <a:avLst/>
            </a:prstGeom>
            <a:noFill/>
          </p:spPr>
          <p:txBody>
            <a:bodyPr wrap="none" rtlCol="0" anchor="ctr" anchorCtr="0">
              <a:noAutofit/>
            </a:bodyPr>
            <a:p>
              <a:pPr lvl="0" algn="l">
                <a:buNone/>
              </a:pPr>
              <a:r>
                <a:rPr lang="zh-CN" altLang="en-US" sz="1800">
                  <a:solidFill>
                    <a:srgbClr val="000000"/>
                  </a:solidFill>
                  <a:latin typeface="微软雅黑" panose="020B0503020204020204" pitchFamily="34" charset="-122"/>
                  <a:ea typeface="微软雅黑" panose="020B0503020204020204" pitchFamily="34" charset="-122"/>
                </a:rPr>
                <a:t>答案解析</a:t>
              </a:r>
              <a:endParaRPr lang="zh-CN" altLang="en-US" sz="1800">
                <a:solidFill>
                  <a:srgbClr val="000000"/>
                </a:solidFill>
                <a:latin typeface="微软雅黑" panose="020B0503020204020204" pitchFamily="34" charset="-122"/>
                <a:ea typeface="微软雅黑" panose="020B0503020204020204" pitchFamily="34" charset="-122"/>
              </a:endParaRPr>
            </a:p>
          </p:txBody>
        </p:sp>
      </p:grpSp>
      <p:pic>
        <p:nvPicPr>
          <p:cNvPr id="3" name="图片 2" descr="tmp1D57"/>
          <p:cNvPicPr>
            <a:picLocks noChangeAspect="1"/>
          </p:cNvPicPr>
          <p:nvPr>
            <p:custDataLst>
              <p:tags r:id="rId23"/>
            </p:custDataLst>
          </p:nvPr>
        </p:nvPicPr>
        <p:blipFill>
          <a:blip r:embed="rId24"/>
          <a:stretch>
            <a:fillRect/>
          </a:stretch>
        </p:blipFill>
        <p:spPr>
          <a:xfrm>
            <a:off x="7594600" y="63500"/>
            <a:ext cx="1422400" cy="508000"/>
          </a:xfrm>
          <a:prstGeom prst="rect">
            <a:avLst/>
          </a:prstGeom>
        </p:spPr>
      </p:pic>
    </p:spTree>
    <p:custDataLst>
      <p:tags r:id="rId2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2779713"/>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2779713"/>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5.2</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5.3</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5.4</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5.5</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案例引入</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树和二叉树的抽象数据类型定义</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二叉树的性质和存储结构</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遍历二叉树和线索二叉树</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圆角矩形 12"/>
          <p:cNvSpPr/>
          <p:nvPr/>
        </p:nvSpPr>
        <p:spPr>
          <a:xfrm>
            <a:off x="4254500" y="1111250"/>
            <a:ext cx="4527550" cy="2533774"/>
          </a:xfrm>
          <a:prstGeom prst="roundRect">
            <a:avLst>
              <a:gd name="adj" fmla="val 8949"/>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7651" name="圆角矩形 2"/>
          <p:cNvSpPr/>
          <p:nvPr/>
        </p:nvSpPr>
        <p:spPr>
          <a:xfrm>
            <a:off x="323850" y="1111250"/>
            <a:ext cx="3888110" cy="2470150"/>
          </a:xfrm>
          <a:prstGeom prst="roundRect">
            <a:avLst>
              <a:gd name="adj" fmla="val 7921"/>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7652" name="Rectangle 154"/>
          <p:cNvSpPr txBox="1"/>
          <p:nvPr/>
        </p:nvSpPr>
        <p:spPr>
          <a:xfrm>
            <a:off x="827088" y="2047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数据压缩问题</a:t>
            </a:r>
            <a:endParaRPr lang="zh-CN" altLang="en-US" sz="2800" dirty="0">
              <a:solidFill>
                <a:schemeClr val="bg1"/>
              </a:solidFill>
              <a:sym typeface="+mn-lt"/>
            </a:endParaRPr>
          </a:p>
        </p:txBody>
      </p:sp>
      <p:sp>
        <p:nvSpPr>
          <p:cNvPr id="29702" name="Rectangle 13"/>
          <p:cNvSpPr>
            <a:spLocks noChangeArrowheads="1"/>
          </p:cNvSpPr>
          <p:nvPr/>
        </p:nvSpPr>
        <p:spPr bwMode="auto">
          <a:xfrm>
            <a:off x="467494" y="1268413"/>
            <a:ext cx="360045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3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将数据文件转换成由</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组成的二进制串，称之为编码。</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9" name="表格 8"/>
          <p:cNvGraphicFramePr>
            <a:graphicFrameLocks noGrp="1"/>
          </p:cNvGraphicFramePr>
          <p:nvPr/>
        </p:nvGraphicFramePr>
        <p:xfrm>
          <a:off x="323850" y="4381500"/>
          <a:ext cx="8458199" cy="2214562"/>
        </p:xfrm>
        <a:graphic>
          <a:graphicData uri="http://schemas.openxmlformats.org/drawingml/2006/table">
            <a:tbl>
              <a:tblPr/>
              <a:tblGrid>
                <a:gridCol w="1223602"/>
                <a:gridCol w="1224684"/>
                <a:gridCol w="453985"/>
                <a:gridCol w="1263596"/>
                <a:gridCol w="1263596"/>
                <a:gridCol w="528569"/>
                <a:gridCol w="1249543"/>
                <a:gridCol w="1250624"/>
              </a:tblGrid>
              <a:tr h="495087">
                <a:tc>
                  <a:txBody>
                    <a:bodyPr/>
                    <a:lstStyle/>
                    <a:p>
                      <a:pPr indent="127000" algn="ctr">
                        <a:spcAft>
                          <a:spcPts val="0"/>
                        </a:spcAft>
                      </a:pPr>
                      <a:r>
                        <a:rPr lang="zh-CN" sz="2400" kern="100" dirty="0">
                          <a:latin typeface="+mn-lt"/>
                          <a:ea typeface="+mn-ea"/>
                          <a:cs typeface="+mn-ea"/>
                          <a:sym typeface="+mn-lt"/>
                        </a:rPr>
                        <a:t>字符</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indent="127000" algn="ctr">
                        <a:spcAft>
                          <a:spcPts val="0"/>
                        </a:spcAft>
                      </a:pPr>
                      <a:r>
                        <a:rPr lang="zh-CN" sz="2400" kern="100" dirty="0">
                          <a:latin typeface="+mn-lt"/>
                          <a:ea typeface="+mn-ea"/>
                          <a:cs typeface="+mn-ea"/>
                          <a:sym typeface="+mn-lt"/>
                        </a:rPr>
                        <a:t>编码</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spcBef>
                          <a:spcPts val="120"/>
                        </a:spcBef>
                        <a:spcAft>
                          <a:spcPts val="12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zh-CN" sz="2400" kern="100" dirty="0">
                          <a:latin typeface="+mn-lt"/>
                          <a:ea typeface="+mn-ea"/>
                          <a:cs typeface="+mn-ea"/>
                          <a:sym typeface="+mn-lt"/>
                        </a:rPr>
                        <a:t>字符</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indent="127000" algn="ctr">
                        <a:spcAft>
                          <a:spcPts val="0"/>
                        </a:spcAft>
                      </a:pPr>
                      <a:r>
                        <a:rPr lang="zh-CN" sz="2400" kern="100" dirty="0">
                          <a:latin typeface="+mn-lt"/>
                          <a:ea typeface="+mn-ea"/>
                          <a:cs typeface="+mn-ea"/>
                          <a:sym typeface="+mn-lt"/>
                        </a:rPr>
                        <a:t>编码</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just">
                        <a:spcBef>
                          <a:spcPts val="120"/>
                        </a:spcBef>
                        <a:spcAft>
                          <a:spcPts val="12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zh-CN" sz="2400" kern="100" dirty="0">
                          <a:latin typeface="+mn-lt"/>
                          <a:ea typeface="+mn-ea"/>
                          <a:cs typeface="+mn-ea"/>
                          <a:sym typeface="+mn-lt"/>
                        </a:rPr>
                        <a:t>字符</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indent="127000" algn="ctr">
                        <a:spcAft>
                          <a:spcPts val="0"/>
                        </a:spcAft>
                      </a:pPr>
                      <a:r>
                        <a:rPr lang="zh-CN" sz="2400" kern="100" dirty="0">
                          <a:latin typeface="+mn-lt"/>
                          <a:ea typeface="+mn-ea"/>
                          <a:cs typeface="+mn-ea"/>
                          <a:sym typeface="+mn-lt"/>
                        </a:rPr>
                        <a:t>编码</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411303">
                <a:tc>
                  <a:txBody>
                    <a:bodyPr/>
                    <a:lstStyle/>
                    <a:p>
                      <a:pPr indent="127000" algn="ctr">
                        <a:spcAft>
                          <a:spcPts val="0"/>
                        </a:spcAft>
                      </a:pPr>
                      <a:r>
                        <a:rPr lang="en-US" sz="2400" kern="100" dirty="0">
                          <a:latin typeface="+mn-lt"/>
                          <a:ea typeface="+mn-ea"/>
                          <a:cs typeface="+mn-ea"/>
                          <a:sym typeface="+mn-lt"/>
                        </a:rPr>
                        <a:t>a</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00</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a:latin typeface="+mn-lt"/>
                          <a:ea typeface="+mn-ea"/>
                          <a:cs typeface="+mn-ea"/>
                          <a:sym typeface="+mn-lt"/>
                        </a:rPr>
                        <a:t>a</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a:latin typeface="+mn-lt"/>
                          <a:ea typeface="+mn-ea"/>
                          <a:cs typeface="+mn-ea"/>
                          <a:sym typeface="+mn-lt"/>
                        </a:rPr>
                        <a:t>0</a:t>
                      </a:r>
                      <a:endParaRPr lang="zh-CN" sz="2400" kern="100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a:latin typeface="+mn-lt"/>
                          <a:ea typeface="+mn-ea"/>
                          <a:cs typeface="+mn-ea"/>
                          <a:sym typeface="+mn-lt"/>
                        </a:rPr>
                        <a:t>a</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0</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411303">
                <a:tc>
                  <a:txBody>
                    <a:bodyPr/>
                    <a:lstStyle/>
                    <a:p>
                      <a:pPr indent="127000" algn="ctr">
                        <a:spcAft>
                          <a:spcPts val="0"/>
                        </a:spcAft>
                      </a:pPr>
                      <a:r>
                        <a:rPr lang="en-US" sz="2400" kern="100" dirty="0">
                          <a:latin typeface="+mn-lt"/>
                          <a:ea typeface="+mn-ea"/>
                          <a:cs typeface="+mn-ea"/>
                          <a:sym typeface="+mn-lt"/>
                        </a:rPr>
                        <a:t>b</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01</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dirty="0">
                          <a:latin typeface="+mn-lt"/>
                          <a:ea typeface="+mn-ea"/>
                          <a:cs typeface="+mn-ea"/>
                          <a:sym typeface="+mn-lt"/>
                        </a:rPr>
                        <a:t>b</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a:latin typeface="+mn-lt"/>
                          <a:ea typeface="+mn-ea"/>
                          <a:cs typeface="+mn-ea"/>
                          <a:sym typeface="+mn-lt"/>
                        </a:rPr>
                        <a:t>10</a:t>
                      </a:r>
                      <a:endParaRPr lang="zh-CN" sz="2400" kern="100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a:latin typeface="+mn-lt"/>
                          <a:ea typeface="+mn-ea"/>
                          <a:cs typeface="+mn-ea"/>
                          <a:sym typeface="+mn-lt"/>
                        </a:rPr>
                        <a:t>b</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a:latin typeface="+mn-lt"/>
                          <a:ea typeface="+mn-ea"/>
                          <a:cs typeface="+mn-ea"/>
                          <a:sym typeface="+mn-lt"/>
                        </a:rPr>
                        <a:t>01</a:t>
                      </a:r>
                      <a:endParaRPr lang="zh-CN" sz="2400" kern="100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411303">
                <a:tc>
                  <a:txBody>
                    <a:bodyPr/>
                    <a:lstStyle/>
                    <a:p>
                      <a:pPr indent="127000" algn="ctr">
                        <a:spcAft>
                          <a:spcPts val="0"/>
                        </a:spcAft>
                      </a:pPr>
                      <a:r>
                        <a:rPr lang="en-US" sz="2400" kern="100">
                          <a:latin typeface="+mn-lt"/>
                          <a:ea typeface="+mn-ea"/>
                          <a:cs typeface="+mn-ea"/>
                          <a:sym typeface="+mn-lt"/>
                        </a:rPr>
                        <a:t>c</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10</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dirty="0">
                          <a:latin typeface="+mn-lt"/>
                          <a:ea typeface="+mn-ea"/>
                          <a:cs typeface="+mn-ea"/>
                          <a:sym typeface="+mn-lt"/>
                        </a:rPr>
                        <a:t>c</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110</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a:latin typeface="+mn-lt"/>
                          <a:ea typeface="+mn-ea"/>
                          <a:cs typeface="+mn-ea"/>
                          <a:sym typeface="+mn-lt"/>
                        </a:rPr>
                        <a:t>c</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a:latin typeface="+mn-lt"/>
                          <a:ea typeface="+mn-ea"/>
                          <a:cs typeface="+mn-ea"/>
                          <a:sym typeface="+mn-lt"/>
                        </a:rPr>
                        <a:t>010</a:t>
                      </a:r>
                      <a:endParaRPr lang="zh-CN" sz="2400" kern="100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485566">
                <a:tc>
                  <a:txBody>
                    <a:bodyPr/>
                    <a:lstStyle/>
                    <a:p>
                      <a:pPr indent="127000" algn="ctr">
                        <a:spcAft>
                          <a:spcPts val="0"/>
                        </a:spcAft>
                      </a:pPr>
                      <a:r>
                        <a:rPr lang="en-US" sz="2400" kern="100">
                          <a:latin typeface="+mn-lt"/>
                          <a:ea typeface="+mn-ea"/>
                          <a:cs typeface="+mn-ea"/>
                          <a:sym typeface="+mn-lt"/>
                        </a:rPr>
                        <a:t>d</a:t>
                      </a:r>
                      <a:endParaRPr lang="zh-CN" sz="2400" kern="100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11</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dirty="0">
                          <a:latin typeface="+mn-lt"/>
                          <a:ea typeface="+mn-ea"/>
                          <a:cs typeface="+mn-ea"/>
                          <a:sym typeface="+mn-lt"/>
                        </a:rPr>
                        <a:t>d</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111</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spcBef>
                          <a:spcPts val="60"/>
                        </a:spcBef>
                        <a:spcAft>
                          <a:spcPts val="60"/>
                        </a:spcAft>
                      </a:pPr>
                      <a:endParaRPr lang="en-US" sz="2400" kern="100" dirty="0">
                        <a:latin typeface="+mn-lt"/>
                        <a:ea typeface="+mn-ea"/>
                        <a:cs typeface="+mn-ea"/>
                        <a:sym typeface="+mn-lt"/>
                      </a:endParaRPr>
                    </a:p>
                  </a:txBody>
                  <a:tcPr marL="68580" marR="68580" marT="0" marB="0" anchor="ctr">
                    <a:lnL>
                      <a:noFill/>
                    </a:lnL>
                    <a:lnR>
                      <a:noFill/>
                    </a:lnR>
                    <a:lnT>
                      <a:noFill/>
                    </a:lnT>
                    <a:lnB>
                      <a:noFill/>
                    </a:lnB>
                    <a:noFill/>
                  </a:tcPr>
                </a:tc>
                <a:tc>
                  <a:txBody>
                    <a:bodyPr/>
                    <a:lstStyle/>
                    <a:p>
                      <a:pPr indent="127000" algn="ctr">
                        <a:spcAft>
                          <a:spcPts val="0"/>
                        </a:spcAft>
                      </a:pPr>
                      <a:r>
                        <a:rPr lang="en-US" sz="2400" kern="100" dirty="0">
                          <a:latin typeface="+mn-lt"/>
                          <a:ea typeface="+mn-ea"/>
                          <a:cs typeface="+mn-ea"/>
                          <a:sym typeface="+mn-lt"/>
                        </a:rPr>
                        <a:t>d</a:t>
                      </a:r>
                      <a:endParaRPr lang="zh-CN" sz="2400" kern="1000" dirty="0">
                        <a:latin typeface="+mn-lt"/>
                        <a:ea typeface="+mn-ea"/>
                        <a:cs typeface="+mn-ea"/>
                        <a:sym typeface="+mn-lt"/>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indent="127000" algn="ctr">
                        <a:spcAft>
                          <a:spcPts val="0"/>
                        </a:spcAft>
                      </a:pPr>
                      <a:r>
                        <a:rPr lang="en-US" sz="2400" kern="100" dirty="0">
                          <a:latin typeface="+mn-lt"/>
                          <a:ea typeface="+mn-ea"/>
                          <a:cs typeface="+mn-ea"/>
                          <a:sym typeface="+mn-lt"/>
                        </a:rPr>
                        <a:t>111</a:t>
                      </a:r>
                      <a:endParaRPr lang="zh-CN" sz="2400" kern="1000" dirty="0">
                        <a:latin typeface="+mn-lt"/>
                        <a:ea typeface="+mn-ea"/>
                        <a:cs typeface="+mn-ea"/>
                        <a:sym typeface="+mn-lt"/>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bl>
          </a:graphicData>
        </a:graphic>
      </p:graphicFrame>
      <p:sp>
        <p:nvSpPr>
          <p:cNvPr id="107524" name="Rectangle 4"/>
          <p:cNvSpPr>
            <a:spLocks noChangeArrowheads="1"/>
          </p:cNvSpPr>
          <p:nvPr/>
        </p:nvSpPr>
        <p:spPr bwMode="auto">
          <a:xfrm>
            <a:off x="323850" y="3878898"/>
            <a:ext cx="8458200" cy="398780"/>
          </a:xfrm>
          <a:prstGeom prst="rect">
            <a:avLst/>
          </a:prstGeom>
          <a:noFill/>
          <a:ln>
            <a:noFill/>
          </a:ln>
        </p:spPr>
        <p:txBody>
          <a:bodyPr anchor="ctr">
            <a:spAutoFit/>
          </a:bodyPr>
          <a:lstStyle>
            <a:lvl1pPr indent="252730">
              <a:tabLst>
                <a:tab pos="2667000" algn="ctr"/>
              </a:tabLst>
              <a:defRPr sz="2800" b="1">
                <a:solidFill>
                  <a:schemeClr val="tx1"/>
                </a:solidFill>
                <a:latin typeface="Times New Roman" panose="02020603050405020304" pitchFamily="18" charset="0"/>
                <a:ea typeface="仿宋_GB2312" panose="02010609030101010101" pitchFamily="49" charset="-122"/>
              </a:defRPr>
            </a:lvl1pPr>
            <a:lvl2pPr>
              <a:tabLst>
                <a:tab pos="2667000" algn="ctr"/>
              </a:tabLst>
              <a:defRPr sz="2800" b="1">
                <a:solidFill>
                  <a:schemeClr val="tx1"/>
                </a:solidFill>
                <a:latin typeface="Times New Roman" panose="02020603050405020304" pitchFamily="18" charset="0"/>
                <a:ea typeface="仿宋_GB2312" panose="02010609030101010101" pitchFamily="49" charset="-122"/>
              </a:defRPr>
            </a:lvl2pPr>
            <a:lvl3pPr>
              <a:tabLst>
                <a:tab pos="2667000" algn="ctr"/>
              </a:tabLst>
              <a:defRPr sz="2800" b="1">
                <a:solidFill>
                  <a:schemeClr val="tx1"/>
                </a:solidFill>
                <a:latin typeface="Times New Roman" panose="02020603050405020304" pitchFamily="18" charset="0"/>
                <a:ea typeface="仿宋_GB2312" panose="02010609030101010101" pitchFamily="49" charset="-122"/>
              </a:defRPr>
            </a:lvl3pPr>
            <a:lvl4pPr>
              <a:tabLst>
                <a:tab pos="2667000" algn="ctr"/>
              </a:tabLst>
              <a:defRPr sz="2800" b="1">
                <a:solidFill>
                  <a:schemeClr val="tx1"/>
                </a:solidFill>
                <a:latin typeface="Times New Roman" panose="02020603050405020304" pitchFamily="18" charset="0"/>
                <a:ea typeface="仿宋_GB2312" panose="02010609030101010101" pitchFamily="49" charset="-122"/>
              </a:defRPr>
            </a:lvl4pPr>
            <a:lvl5pPr>
              <a:tabLst>
                <a:tab pos="2667000" algn="ctr"/>
              </a:tabLst>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tabLst>
                <a:tab pos="2667000" algn="ctr"/>
              </a:tabLst>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tabLst>
                <a:tab pos="2667000" algn="ctr"/>
              </a:tabLst>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tabLst>
                <a:tab pos="2667000" algn="ctr"/>
              </a:tabLst>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tabLst>
                <a:tab pos="2667000" algn="ctr"/>
              </a:tabLst>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20000"/>
              </a:spcBef>
              <a:spcAft>
                <a:spcPts val="0"/>
              </a:spcAft>
              <a:buClrTx/>
              <a:buSzTx/>
              <a:buFont typeface="Arial" panose="020B0604020202020204" pitchFamily="34" charset="0"/>
              <a:buNone/>
              <a:tabLst>
                <a:tab pos="2667000" algn="ctr"/>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）等长编码方案        （</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b</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）不等长编码方案</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）不等长编码方案</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2</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12" name="Picture 2" descr="0504"/>
          <p:cNvPicPr>
            <a:picLocks noChangeAspect="1"/>
          </p:cNvPicPr>
          <p:nvPr/>
        </p:nvPicPr>
        <p:blipFill>
          <a:blip r:embed="rId1">
            <a:clrChange>
              <a:clrFrom>
                <a:srgbClr val="FFFFFF"/>
              </a:clrFrom>
              <a:clrTo>
                <a:srgbClr val="FFFFFF">
                  <a:alpha val="0"/>
                </a:srgbClr>
              </a:clrTo>
            </a:clrChange>
          </a:blip>
          <a:stretch>
            <a:fillRect/>
          </a:stretch>
        </p:blipFill>
        <p:spPr>
          <a:xfrm>
            <a:off x="5761038" y="1120775"/>
            <a:ext cx="1714500" cy="2460625"/>
          </a:xfrm>
          <a:prstGeom prst="rect">
            <a:avLst/>
          </a:prstGeom>
          <a:noFill/>
          <a:ln w="9525">
            <a:noFill/>
          </a:ln>
        </p:spPr>
      </p:pic>
      <p:sp>
        <p:nvSpPr>
          <p:cNvPr id="27718" name="矩形 3"/>
          <p:cNvSpPr/>
          <p:nvPr/>
        </p:nvSpPr>
        <p:spPr>
          <a:xfrm>
            <a:off x="323850" y="2924175"/>
            <a:ext cx="3600450" cy="460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7719" name="矩形 13"/>
          <p:cNvSpPr/>
          <p:nvPr/>
        </p:nvSpPr>
        <p:spPr>
          <a:xfrm>
            <a:off x="323850" y="3201988"/>
            <a:ext cx="3600450" cy="46037"/>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box(in)">
                                      <p:cBhvr>
                                        <p:cTn id="7" dur="500"/>
                                        <p:tgtEl>
                                          <p:spTgt spid="1075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1746"/>
                                        </p:tgtEl>
                                        <p:attrNameLst>
                                          <p:attrName>style.visibility</p:attrName>
                                        </p:attrNameLst>
                                      </p:cBhvr>
                                      <p:to>
                                        <p:strVal val="visible"/>
                                      </p:to>
                                    </p:set>
                                    <p:animEffect transition="in" filter="fade">
                                      <p:cBhvr>
                                        <p:cTn id="17" dur="1000"/>
                                        <p:tgtEl>
                                          <p:spTgt spid="31746"/>
                                        </p:tgtEl>
                                      </p:cBhvr>
                                    </p:animEffect>
                                    <p:anim calcmode="lin" valueType="num">
                                      <p:cBhvr>
                                        <p:cTn id="18" dur="1000" fill="hold"/>
                                        <p:tgtEl>
                                          <p:spTgt spid="31746"/>
                                        </p:tgtEl>
                                        <p:attrNameLst>
                                          <p:attrName>ppt_x</p:attrName>
                                        </p:attrNameLst>
                                      </p:cBhvr>
                                      <p:tavLst>
                                        <p:tav tm="0">
                                          <p:val>
                                            <p:strVal val="#ppt_x"/>
                                          </p:val>
                                        </p:tav>
                                        <p:tav tm="100000">
                                          <p:val>
                                            <p:strVal val="#ppt_x"/>
                                          </p:val>
                                        </p:tav>
                                      </p:tavLst>
                                    </p:anim>
                                    <p:anim calcmode="lin" valueType="num">
                                      <p:cBhvr>
                                        <p:cTn id="19" dur="1000" fill="hold"/>
                                        <p:tgtEl>
                                          <p:spTgt spid="317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4)">
                                      <p:cBhvr>
                                        <p:cTn id="2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1075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9476B6"/>
              </a:solidFill>
              <a:effectLst/>
              <a:uLnTx/>
              <a:uFillTx/>
              <a:latin typeface="+mn-lt"/>
              <a:ea typeface="+mn-ea"/>
              <a:cs typeface="+mn-ea"/>
              <a:sym typeface="+mn-lt"/>
            </a:endParaRPr>
          </a:p>
        </p:txBody>
      </p:sp>
      <p:pic>
        <p:nvPicPr>
          <p:cNvPr id="13315" name="图片 2"/>
          <p:cNvPicPr>
            <a:picLocks noChangeAspect="1"/>
          </p:cNvPicPr>
          <p:nvPr/>
        </p:nvPicPr>
        <p:blipFill>
          <a:blip r:embed="rId1"/>
          <a:srcRect l="1575" t="11116"/>
          <a:stretch>
            <a:fillRect/>
          </a:stretch>
        </p:blipFill>
        <p:spPr>
          <a:xfrm>
            <a:off x="-4762" y="0"/>
            <a:ext cx="9124950" cy="1627188"/>
          </a:xfrm>
          <a:prstGeom prst="rect">
            <a:avLst/>
          </a:prstGeom>
          <a:noFill/>
          <a:ln w="9525">
            <a:noFill/>
          </a:ln>
        </p:spPr>
      </p:pic>
      <p:sp>
        <p:nvSpPr>
          <p:cNvPr id="63" name="矩形 62"/>
          <p:cNvSpPr/>
          <p:nvPr/>
        </p:nvSpPr>
        <p:spPr bwMode="auto">
          <a:xfrm>
            <a:off x="23813" y="9525"/>
            <a:ext cx="9151938" cy="1609725"/>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64"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5" name="矩形 24"/>
          <p:cNvSpPr/>
          <p:nvPr/>
        </p:nvSpPr>
        <p:spPr>
          <a:xfrm>
            <a:off x="1060450" y="2511425"/>
            <a:ext cx="7832725" cy="2797175"/>
          </a:xfrm>
          <a:prstGeom prst="rect">
            <a:avLst/>
          </a:prstGeom>
        </p:spPr>
        <p:txBody>
          <a:bodyPr>
            <a:spAutoFit/>
          </a:bodyPr>
          <a:lstStyle/>
          <a:p>
            <a:pPr marL="0" marR="0" lvl="0" indent="0" algn="l" defTabSz="914400" rtl="0" eaLnBrk="0" fontAlgn="base" latinLnBrk="0" hangingPunct="0">
              <a:lnSpc>
                <a:spcPct val="130000"/>
              </a:lnSpc>
              <a:spcBef>
                <a:spcPts val="60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掌握二叉树的基本概念、性质和存储结构</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熟练掌握二叉树的前、中、后序遍历方法</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了解线索化二叉树的思想</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ts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熟练掌握：哈夫曼树的实现方法、构造哈夫曼编码的方法</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rPr>
              <a:t>掌握：森林与二叉树的转换，树的遍历方法</a:t>
            </a:r>
            <a:endParaRPr kumimoji="1" lang="zh-CN" altLang="en-US" sz="2400" b="0" i="0" u="none" strike="noStrike" kern="1200" cap="none" spc="0" normalizeH="0" baseline="0" noProof="0" dirty="0">
              <a:ln>
                <a:noFill/>
              </a:ln>
              <a:solidFill>
                <a:srgbClr val="000000"/>
              </a:solidFill>
              <a:effectLst/>
              <a:uLnTx/>
              <a:uFillTx/>
              <a:latin typeface="+mn-lt"/>
              <a:ea typeface="+mn-ea"/>
              <a:cs typeface="+mn-ea"/>
              <a:sym typeface="+mn-lt"/>
            </a:endParaRPr>
          </a:p>
        </p:txBody>
      </p:sp>
      <p:grpSp>
        <p:nvGrpSpPr>
          <p:cNvPr id="13319" name="组合 28"/>
          <p:cNvGrpSpPr/>
          <p:nvPr/>
        </p:nvGrpSpPr>
        <p:grpSpPr>
          <a:xfrm>
            <a:off x="423863" y="2492375"/>
            <a:ext cx="590550" cy="627063"/>
            <a:chOff x="6242320" y="1105727"/>
            <a:chExt cx="589786" cy="626517"/>
          </a:xfrm>
        </p:grpSpPr>
        <p:sp>
          <p:nvSpPr>
            <p:cNvPr id="12310" name="TextBox 6"/>
            <p:cNvSpPr txBox="1">
              <a:spLocks noChangeArrowheads="1"/>
            </p:cNvSpPr>
            <p:nvPr/>
          </p:nvSpPr>
          <p:spPr bwMode="auto">
            <a:xfrm>
              <a:off x="6327934" y="1105727"/>
              <a:ext cx="447096" cy="4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9900"/>
                  </a:solidFill>
                  <a:effectLst/>
                  <a:uLnTx/>
                  <a:uFillTx/>
                  <a:latin typeface="+mn-lt"/>
                  <a:ea typeface="+mn-ea"/>
                  <a:cs typeface="+mn-ea"/>
                  <a:sym typeface="+mn-lt"/>
                </a:rPr>
                <a:t>01</a:t>
              </a:r>
              <a:endParaRPr kumimoji="0" lang="zh-CN" altLang="en-US" sz="3200" b="0"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2311" name="文本框 22"/>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3320" name="组合 45"/>
          <p:cNvGrpSpPr/>
          <p:nvPr/>
        </p:nvGrpSpPr>
        <p:grpSpPr>
          <a:xfrm>
            <a:off x="423863" y="3087688"/>
            <a:ext cx="590550" cy="631825"/>
            <a:chOff x="6242320" y="2373233"/>
            <a:chExt cx="589786" cy="631741"/>
          </a:xfrm>
        </p:grpSpPr>
        <p:sp>
          <p:nvSpPr>
            <p:cNvPr id="12308" name="TextBox 6"/>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2309" name="文本框 23"/>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3321" name="组合 48"/>
          <p:cNvGrpSpPr/>
          <p:nvPr/>
        </p:nvGrpSpPr>
        <p:grpSpPr>
          <a:xfrm>
            <a:off x="423863" y="3644900"/>
            <a:ext cx="590550" cy="620713"/>
            <a:chOff x="6242320" y="3640739"/>
            <a:chExt cx="589786" cy="620418"/>
          </a:xfrm>
        </p:grpSpPr>
        <p:sp>
          <p:nvSpPr>
            <p:cNvPr id="12306" name="TextBox 6"/>
            <p:cNvSpPr txBox="1">
              <a:spLocks noChangeArrowheads="1"/>
            </p:cNvSpPr>
            <p:nvPr/>
          </p:nvSpPr>
          <p:spPr bwMode="auto">
            <a:xfrm>
              <a:off x="6327934" y="3640739"/>
              <a:ext cx="447096" cy="49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6AEDD"/>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srgbClr val="76AEDD"/>
                </a:solidFill>
                <a:effectLst/>
                <a:uLnTx/>
                <a:uFillTx/>
                <a:latin typeface="+mn-lt"/>
                <a:ea typeface="+mn-ea"/>
                <a:cs typeface="+mn-ea"/>
                <a:sym typeface="+mn-lt"/>
              </a:endParaRPr>
            </a:p>
          </p:txBody>
        </p:sp>
        <p:sp>
          <p:nvSpPr>
            <p:cNvPr id="12307" name="文本框 24"/>
            <p:cNvSpPr txBox="1">
              <a:spLocks noChangeArrowheads="1"/>
            </p:cNvSpPr>
            <p:nvPr/>
          </p:nvSpPr>
          <p:spPr bwMode="auto">
            <a:xfrm>
              <a:off x="6242320" y="4045360"/>
              <a:ext cx="589786" cy="21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3322" name="组合 51"/>
          <p:cNvGrpSpPr/>
          <p:nvPr/>
        </p:nvGrpSpPr>
        <p:grpSpPr>
          <a:xfrm>
            <a:off x="423863" y="4221163"/>
            <a:ext cx="590550" cy="608012"/>
            <a:chOff x="6250444" y="4908245"/>
            <a:chExt cx="589786" cy="609656"/>
          </a:xfrm>
        </p:grpSpPr>
        <p:sp>
          <p:nvSpPr>
            <p:cNvPr id="12304" name="TextBox 6"/>
            <p:cNvSpPr txBox="1">
              <a:spLocks noChangeArrowheads="1"/>
            </p:cNvSpPr>
            <p:nvPr/>
          </p:nvSpPr>
          <p:spPr bwMode="auto">
            <a:xfrm>
              <a:off x="6326545" y="4908245"/>
              <a:ext cx="448681" cy="49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000000">
                      <a:lumMod val="50000"/>
                      <a:lumOff val="50000"/>
                    </a:srgbClr>
                  </a:solidFill>
                  <a:effectLst/>
                  <a:uLnTx/>
                  <a:uFillTx/>
                  <a:latin typeface="+mn-lt"/>
                  <a:ea typeface="+mn-ea"/>
                  <a:cs typeface="+mn-ea"/>
                  <a:sym typeface="+mn-lt"/>
                </a:rPr>
                <a:t>04</a:t>
              </a:r>
              <a:endParaRPr kumimoji="0" lang="zh-CN" altLang="en-US" sz="3200" b="0" i="0" u="none" strike="noStrike" kern="1200" cap="none" spc="0" normalizeH="0" baseline="0" noProof="0" dirty="0">
                <a:ln>
                  <a:noFill/>
                </a:ln>
                <a:solidFill>
                  <a:srgbClr val="000000">
                    <a:lumMod val="50000"/>
                    <a:lumOff val="50000"/>
                  </a:srgbClr>
                </a:solidFill>
                <a:effectLst/>
                <a:uLnTx/>
                <a:uFillTx/>
                <a:latin typeface="+mn-lt"/>
                <a:ea typeface="+mn-ea"/>
                <a:cs typeface="+mn-ea"/>
                <a:sym typeface="+mn-lt"/>
              </a:endParaRPr>
            </a:p>
          </p:txBody>
        </p:sp>
        <p:sp>
          <p:nvSpPr>
            <p:cNvPr id="2" name="文本框 25"/>
            <p:cNvSpPr txBox="1">
              <a:spLocks noChangeArrowheads="1"/>
            </p:cNvSpPr>
            <p:nvPr/>
          </p:nvSpPr>
          <p:spPr bwMode="auto">
            <a:xfrm>
              <a:off x="6250444" y="5301417"/>
              <a:ext cx="589786" cy="2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dirty="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dirty="0">
                <a:ln>
                  <a:noFill/>
                </a:ln>
                <a:solidFill>
                  <a:srgbClr val="818181"/>
                </a:solidFill>
                <a:effectLst/>
                <a:uLnTx/>
                <a:uFillTx/>
                <a:latin typeface="+mn-lt"/>
                <a:ea typeface="+mn-ea"/>
                <a:cs typeface="+mn-ea"/>
                <a:sym typeface="+mn-lt"/>
              </a:endParaRPr>
            </a:p>
          </p:txBody>
        </p:sp>
      </p:grpSp>
      <p:grpSp>
        <p:nvGrpSpPr>
          <p:cNvPr id="13323" name="组合 54"/>
          <p:cNvGrpSpPr/>
          <p:nvPr/>
        </p:nvGrpSpPr>
        <p:grpSpPr>
          <a:xfrm>
            <a:off x="423863" y="4764088"/>
            <a:ext cx="590550" cy="609600"/>
            <a:chOff x="6250444" y="4908245"/>
            <a:chExt cx="589786" cy="609094"/>
          </a:xfrm>
        </p:grpSpPr>
        <p:sp>
          <p:nvSpPr>
            <p:cNvPr id="12302" name="TextBox 6"/>
            <p:cNvSpPr txBox="1">
              <a:spLocks noChangeArrowheads="1"/>
            </p:cNvSpPr>
            <p:nvPr/>
          </p:nvSpPr>
          <p:spPr bwMode="auto">
            <a:xfrm>
              <a:off x="6326545" y="4908245"/>
              <a:ext cx="448681" cy="49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05</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12303" name="文本框 25"/>
            <p:cNvSpPr txBox="1">
              <a:spLocks noChangeArrowheads="1"/>
            </p:cNvSpPr>
            <p:nvPr/>
          </p:nvSpPr>
          <p:spPr bwMode="auto">
            <a:xfrm>
              <a:off x="6250444" y="5301618"/>
              <a:ext cx="589786" cy="2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3324" name="组合 3"/>
          <p:cNvGrpSpPr/>
          <p:nvPr/>
        </p:nvGrpSpPr>
        <p:grpSpPr>
          <a:xfrm>
            <a:off x="3684588" y="336550"/>
            <a:ext cx="1830387" cy="1831975"/>
            <a:chOff x="3117668" y="234317"/>
            <a:chExt cx="2127323" cy="2127323"/>
          </a:xfrm>
        </p:grpSpPr>
        <p:sp>
          <p:nvSpPr>
            <p:cNvPr id="46" name="椭圆 45"/>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ea"/>
                <a:sym typeface="+mn-lt"/>
              </a:endParaRPr>
            </a:p>
          </p:txBody>
        </p:sp>
        <p:sp>
          <p:nvSpPr>
            <p:cNvPr id="47" name="椭圆 46"/>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ea"/>
                <a:sym typeface="+mn-lt"/>
              </a:endParaRPr>
            </a:p>
          </p:txBody>
        </p:sp>
        <p:grpSp>
          <p:nvGrpSpPr>
            <p:cNvPr id="13329" name="组合 47"/>
            <p:cNvGrpSpPr/>
            <p:nvPr/>
          </p:nvGrpSpPr>
          <p:grpSpPr>
            <a:xfrm>
              <a:off x="3250509" y="768989"/>
              <a:ext cx="1800200" cy="1001573"/>
              <a:chOff x="3896925" y="1033243"/>
              <a:chExt cx="1350150" cy="751179"/>
            </a:xfrm>
          </p:grpSpPr>
          <p:sp>
            <p:nvSpPr>
              <p:cNvPr id="49" name="TextBox 7"/>
              <p:cNvSpPr txBox="1"/>
              <p:nvPr/>
            </p:nvSpPr>
            <p:spPr>
              <a:xfrm>
                <a:off x="4256708" y="1399568"/>
                <a:ext cx="690504" cy="384356"/>
              </a:xfrm>
              <a:prstGeom prst="rect">
                <a:avLst/>
              </a:prstGeom>
              <a:noFill/>
            </p:spPr>
            <p:txBody>
              <a:bodyPr lIns="0" tIns="0" rIns="0" bIns="0" anchor="b">
                <a:normAutofit/>
              </a:bodyPr>
              <a:lstStyle/>
              <a:p>
                <a:pPr marR="0" algn="dist" defTabSz="914400">
                  <a:buClrTx/>
                  <a:buSzTx/>
                  <a:buFontTx/>
                  <a:buNone/>
                  <a:defRPr/>
                </a:pPr>
                <a:r>
                  <a:rPr kumimoji="0" lang="en-US" altLang="zh-CN" sz="2135" b="0" kern="1200" cap="none" spc="0" normalizeH="0" baseline="0" noProof="0" dirty="0">
                    <a:solidFill>
                      <a:srgbClr val="000000"/>
                    </a:solidFill>
                    <a:latin typeface="+mn-lt"/>
                    <a:ea typeface="+mn-ea"/>
                    <a:cs typeface="+mn-ea"/>
                    <a:sym typeface="+mn-lt"/>
                  </a:rPr>
                  <a:t>target</a:t>
                </a:r>
                <a:endParaRPr kumimoji="0" lang="en-US" altLang="zh-CN" sz="2135" b="0" kern="1200" cap="none" spc="0" normalizeH="0" baseline="0" noProof="0" dirty="0">
                  <a:solidFill>
                    <a:srgbClr val="000000"/>
                  </a:solidFill>
                  <a:latin typeface="+mn-lt"/>
                  <a:ea typeface="+mn-ea"/>
                  <a:cs typeface="+mn-ea"/>
                  <a:sym typeface="+mn-lt"/>
                </a:endParaRPr>
              </a:p>
            </p:txBody>
          </p:sp>
          <p:sp>
            <p:nvSpPr>
              <p:cNvPr id="50" name="Rectangle 9"/>
              <p:cNvSpPr/>
              <p:nvPr/>
            </p:nvSpPr>
            <p:spPr>
              <a:xfrm>
                <a:off x="3896926" y="1033186"/>
                <a:ext cx="1350565" cy="692670"/>
              </a:xfrm>
              <a:prstGeom prst="rect">
                <a:avLst/>
              </a:prstGeom>
            </p:spPr>
            <p:txBody>
              <a:bodyP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735" b="1" i="0" u="none" strike="noStrike" kern="1200" cap="none" spc="0" normalizeH="0" baseline="0" noProof="0" dirty="0">
                    <a:ln>
                      <a:noFill/>
                    </a:ln>
                    <a:solidFill>
                      <a:srgbClr val="000000"/>
                    </a:solidFill>
                    <a:effectLst/>
                    <a:uLnTx/>
                    <a:uFillTx/>
                    <a:latin typeface="+mn-lt"/>
                    <a:ea typeface="+mn-ea"/>
                    <a:cs typeface="+mn-ea"/>
                    <a:sym typeface="+mn-lt"/>
                  </a:rPr>
                  <a:t>目标</a:t>
                </a:r>
                <a:endParaRPr kumimoji="0" lang="zh-CN" altLang="en-US" sz="3735" b="1" i="0" u="none" strike="noStrike" kern="1200" cap="none" spc="0" normalizeH="0" baseline="0" noProof="0" dirty="0">
                  <a:ln>
                    <a:noFill/>
                  </a:ln>
                  <a:solidFill>
                    <a:srgbClr val="000000"/>
                  </a:solidFill>
                  <a:effectLst/>
                  <a:uLnTx/>
                  <a:uFillTx/>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7"/>
          <p:cNvSpPr/>
          <p:nvPr/>
        </p:nvSpPr>
        <p:spPr>
          <a:xfrm>
            <a:off x="6013450" y="1204913"/>
            <a:ext cx="3130550" cy="5184775"/>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8676" name="Rectangle 154"/>
          <p:cNvSpPr txBox="1"/>
          <p:nvPr/>
        </p:nvSpPr>
        <p:spPr>
          <a:xfrm>
            <a:off x="835025" y="166688"/>
            <a:ext cx="6500813"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spcAft>
                <a:spcPts val="0"/>
              </a:spcAft>
            </a:pPr>
            <a:r>
              <a:rPr lang="zh-CN" altLang="en-US" sz="2800" dirty="0">
                <a:solidFill>
                  <a:schemeClr val="bg1"/>
                </a:solidFill>
                <a:sym typeface="+mn-lt"/>
              </a:rPr>
              <a:t>利用二叉树求解表达式的值</a:t>
            </a:r>
            <a:endParaRPr lang="zh-CN" altLang="en-US" sz="2800" dirty="0">
              <a:solidFill>
                <a:schemeClr val="bg1"/>
              </a:solidFill>
              <a:sym typeface="+mn-lt"/>
            </a:endParaRPr>
          </a:p>
        </p:txBody>
      </p:sp>
      <p:sp>
        <p:nvSpPr>
          <p:cNvPr id="30723" name="Rectangle 13"/>
          <p:cNvSpPr>
            <a:spLocks noChangeArrowheads="1"/>
          </p:cNvSpPr>
          <p:nvPr/>
        </p:nvSpPr>
        <p:spPr bwMode="auto">
          <a:xfrm>
            <a:off x="279400" y="949105"/>
            <a:ext cx="543560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以二叉树表示表达式的递归定义如下：</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28678" name="Picture 1" descr="0609"/>
          <p:cNvPicPr>
            <a:picLocks noChangeAspect="1"/>
          </p:cNvPicPr>
          <p:nvPr/>
        </p:nvPicPr>
        <p:blipFill>
          <a:blip r:embed="rId1">
            <a:clrChange>
              <a:clrFrom>
                <a:srgbClr val="FFFFFF"/>
              </a:clrFrom>
              <a:clrTo>
                <a:srgbClr val="FFFFFF">
                  <a:alpha val="0"/>
                </a:srgbClr>
              </a:clrTo>
            </a:clrChange>
          </a:blip>
          <a:stretch>
            <a:fillRect/>
          </a:stretch>
        </p:blipFill>
        <p:spPr>
          <a:xfrm>
            <a:off x="6564313" y="1736725"/>
            <a:ext cx="2028825" cy="3260725"/>
          </a:xfrm>
          <a:prstGeom prst="rect">
            <a:avLst/>
          </a:prstGeom>
          <a:noFill/>
          <a:ln w="9525">
            <a:noFill/>
          </a:ln>
        </p:spPr>
      </p:pic>
      <p:sp>
        <p:nvSpPr>
          <p:cNvPr id="30725" name="Rectangle 2"/>
          <p:cNvSpPr>
            <a:spLocks noChangeArrowheads="1"/>
          </p:cNvSpPr>
          <p:nvPr/>
        </p:nvSpPr>
        <p:spPr bwMode="auto">
          <a:xfrm>
            <a:off x="6196013" y="5544344"/>
            <a:ext cx="2786063" cy="368300"/>
          </a:xfrm>
          <a:prstGeom prst="rect">
            <a:avLst/>
          </a:prstGeom>
          <a:noFill/>
          <a:ln>
            <a:noFill/>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tx1"/>
                </a:solidFill>
                <a:effectLst/>
                <a:uLnTx/>
                <a:uFillTx/>
                <a:latin typeface="+mn-lt"/>
                <a:ea typeface="+mn-ea"/>
                <a:cs typeface="+mn-ea"/>
                <a:sym typeface="+mn-lt"/>
              </a:rPr>
              <a:t>(a + b *(c-d)-e/f)</a:t>
            </a:r>
            <a:r>
              <a:rPr kumimoji="0" lang="zh-CN" altLang="en-US" sz="1800" b="1" i="0" u="none" strike="noStrike" kern="1200" cap="none" spc="0" normalizeH="0" baseline="0" noProof="0" dirty="0">
                <a:ln>
                  <a:noFill/>
                </a:ln>
                <a:solidFill>
                  <a:schemeClr val="tx1"/>
                </a:solidFill>
                <a:effectLst/>
                <a:uLnTx/>
                <a:uFillTx/>
                <a:latin typeface="+mn-lt"/>
                <a:ea typeface="+mn-ea"/>
                <a:cs typeface="+mn-ea"/>
                <a:sym typeface="+mn-lt"/>
              </a:rPr>
              <a:t>的二叉树</a:t>
            </a:r>
            <a:endParaRPr kumimoji="0" lang="zh-CN" altLang="en-US" sz="18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 name="Rectangle 6"/>
          <p:cNvSpPr>
            <a:spLocks noChangeArrowheads="1"/>
          </p:cNvSpPr>
          <p:nvPr/>
        </p:nvSpPr>
        <p:spPr bwMode="auto">
          <a:xfrm>
            <a:off x="179512" y="1632851"/>
            <a:ext cx="5688631" cy="860425"/>
          </a:xfrm>
          <a:prstGeom prst="rect">
            <a:avLst/>
          </a:prstGeom>
          <a:noFill/>
          <a:ln w="38100">
            <a:solidFill>
              <a:schemeClr val="accent1">
                <a:lumMod val="60000"/>
                <a:lumOff val="40000"/>
              </a:schemeClr>
            </a:solidFill>
            <a:prstDash val="dash"/>
            <a:miter lim="800000"/>
          </a:ln>
          <a:effectLst/>
        </p:spPr>
        <p:txBody>
          <a:bodyPr wrap="square">
            <a:spAutoFit/>
          </a:bodyPr>
          <a:lstStyle/>
          <a:p>
            <a:pPr lvl="0">
              <a:lnSpc>
                <a:spcPct val="125000"/>
              </a:lnSpc>
              <a:spcBef>
                <a:spcPct val="20000"/>
              </a:spcBef>
              <a:spcAft>
                <a:spcPts val="0"/>
              </a:spcAft>
              <a:defRPr/>
            </a:pPr>
            <a:r>
              <a:rPr lang="zh-CN" altLang="en-US" sz="2000" b="0" dirty="0">
                <a:cs typeface="+mn-ea"/>
                <a:sym typeface="+mn-lt"/>
              </a:rPr>
              <a:t>（</a:t>
            </a:r>
            <a:r>
              <a:rPr lang="en-US" altLang="zh-CN" sz="2000" b="0" dirty="0">
                <a:cs typeface="+mn-ea"/>
                <a:sym typeface="+mn-lt"/>
              </a:rPr>
              <a:t>1</a:t>
            </a:r>
            <a:r>
              <a:rPr lang="zh-CN" altLang="en-US" sz="2000" b="0" dirty="0">
                <a:cs typeface="+mn-ea"/>
                <a:sym typeface="+mn-lt"/>
              </a:rPr>
              <a:t>）若表达式为数或简单变量，则相应二叉树中仅有一个根结点，其数据域存放该表达式信息；</a:t>
            </a:r>
            <a:endParaRPr lang="zh-CN" altLang="en-US" sz="2000" b="0" dirty="0">
              <a:cs typeface="+mn-ea"/>
              <a:sym typeface="+mn-lt"/>
            </a:endParaRPr>
          </a:p>
        </p:txBody>
      </p:sp>
      <p:sp>
        <p:nvSpPr>
          <p:cNvPr id="4" name="Rectangle 9"/>
          <p:cNvSpPr>
            <a:spLocks noChangeArrowheads="1"/>
          </p:cNvSpPr>
          <p:nvPr/>
        </p:nvSpPr>
        <p:spPr bwMode="auto">
          <a:xfrm>
            <a:off x="198265" y="2996952"/>
            <a:ext cx="5669878" cy="2014855"/>
          </a:xfrm>
          <a:prstGeom prst="rect">
            <a:avLst/>
          </a:prstGeom>
          <a:noFill/>
          <a:ln w="38100">
            <a:solidFill>
              <a:schemeClr val="accent1">
                <a:lumMod val="60000"/>
                <a:lumOff val="40000"/>
              </a:schemeClr>
            </a:solidFill>
            <a:prstDash val="dash"/>
            <a:miter lim="800000"/>
          </a:ln>
          <a:effectLst/>
        </p:spPr>
        <p:txBody>
          <a:bodyPr wrap="square">
            <a:spAutoFit/>
          </a:bodyPr>
          <a:lstStyle/>
          <a:p>
            <a:pPr lvl="0">
              <a:lnSpc>
                <a:spcPct val="125000"/>
              </a:lnSpc>
              <a:spcBef>
                <a:spcPct val="20000"/>
              </a:spcBef>
              <a:spcAft>
                <a:spcPts val="0"/>
              </a:spcAft>
              <a:defRPr/>
            </a:pPr>
            <a:r>
              <a:rPr lang="zh-CN" altLang="en-US" sz="2000" b="0" dirty="0">
                <a:cs typeface="+mn-ea"/>
                <a:sym typeface="+mn-lt"/>
              </a:rPr>
              <a:t>（</a:t>
            </a:r>
            <a:r>
              <a:rPr lang="en-US" altLang="zh-CN" sz="2000" b="0" dirty="0">
                <a:cs typeface="+mn-ea"/>
                <a:sym typeface="+mn-lt"/>
              </a:rPr>
              <a:t>2</a:t>
            </a:r>
            <a:r>
              <a:rPr lang="zh-CN" altLang="en-US" sz="2000" b="0" dirty="0">
                <a:cs typeface="+mn-ea"/>
                <a:sym typeface="+mn-lt"/>
              </a:rPr>
              <a:t>）若表达式为“第一操作数 运算符 第二操作数”的形式，则相应的二叉树中以左子树表示第一操作数，右子树表示第二操作数，根结点的数据域存放运算符（若为一元运算符，则左子树为空），其中，操作数本身又为表达式。</a:t>
            </a:r>
            <a:endParaRPr lang="zh-CN" altLang="en-US" sz="2000" b="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3322638"/>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3322638"/>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5.3</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5.4</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5.5</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树和二叉树的抽象数据类型定义</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二叉树的性质和存储结构</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遍历二叉树和线索二叉树</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
          <p:cNvSpPr/>
          <p:nvPr/>
        </p:nvSpPr>
        <p:spPr>
          <a:xfrm>
            <a:off x="0" y="1196975"/>
            <a:ext cx="9144000" cy="5054600"/>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31749" name="Text Box 7"/>
          <p:cNvSpPr txBox="1">
            <a:spLocks noChangeArrowheads="1"/>
          </p:cNvSpPr>
          <p:nvPr/>
        </p:nvSpPr>
        <p:spPr bwMode="auto">
          <a:xfrm>
            <a:off x="549275" y="1357313"/>
            <a:ext cx="32004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ADT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BinaryTree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数据对象</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数据关系</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基本操作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P</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}ADT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BinaryTree</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750" name="Rectangle 8"/>
          <p:cNvSpPr>
            <a:spLocks noChangeArrowheads="1"/>
          </p:cNvSpPr>
          <p:nvPr/>
        </p:nvSpPr>
        <p:spPr bwMode="auto">
          <a:xfrm>
            <a:off x="2230438" y="2332038"/>
            <a:ext cx="6340475" cy="23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D=Φ</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 Φ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D≠Φ</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，则</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 {H}</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；存在二元关系：</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①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root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唯一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关于根的说明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②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D</a:t>
            </a:r>
            <a:r>
              <a:rPr kumimoji="0" lang="en-US" altLang="zh-CN" sz="2400" b="0" i="0" u="none" strike="noStrike" kern="1200" cap="none" spc="0" normalizeH="0" baseline="-25000" noProof="0" dirty="0" err="1">
                <a:ln>
                  <a:noFill/>
                </a:ln>
                <a:solidFill>
                  <a:schemeClr val="tx1"/>
                </a:solidFill>
                <a:effectLst/>
                <a:uLnTx/>
                <a:uFillTx/>
                <a:latin typeface="+mn-lt"/>
                <a:ea typeface="+mn-ea"/>
                <a:cs typeface="+mn-ea"/>
                <a:sym typeface="+mn-lt"/>
              </a:rPr>
              <a:t>j</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∩D</a:t>
            </a:r>
            <a:r>
              <a:rPr kumimoji="0" lang="en-US" altLang="zh-CN" sz="2400" b="0" i="0" u="none" strike="noStrike" kern="1200" cap="none" spc="0" normalizeH="0" baseline="-25000" noProof="0" dirty="0" err="1">
                <a:ln>
                  <a:noFill/>
                </a:ln>
                <a:solidFill>
                  <a:schemeClr val="tx1"/>
                </a:solidFill>
                <a:effectLst/>
                <a:uLnTx/>
                <a:uFillTx/>
                <a:latin typeface="+mn-lt"/>
                <a:ea typeface="+mn-ea"/>
                <a:cs typeface="+mn-ea"/>
                <a:sym typeface="+mn-lt"/>
              </a:rPr>
              <a:t>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Φ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关于子树不相交的说明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③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关于数据元素的说明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④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关于左子树和右子树的说明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751" name="Rectangle 10"/>
          <p:cNvSpPr>
            <a:spLocks noChangeArrowheads="1"/>
          </p:cNvSpPr>
          <p:nvPr/>
        </p:nvSpPr>
        <p:spPr bwMode="auto">
          <a:xfrm>
            <a:off x="2301875" y="1814513"/>
            <a:ext cx="5280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是具有相同特性的数据元素的集合。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752" name="Rectangle 11"/>
          <p:cNvSpPr>
            <a:spLocks noChangeArrowheads="1"/>
          </p:cNvSpPr>
          <p:nvPr/>
        </p:nvSpPr>
        <p:spPr bwMode="auto">
          <a:xfrm>
            <a:off x="2484438" y="5319713"/>
            <a:ext cx="18757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至少有</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753" name="Rectangle 12"/>
          <p:cNvSpPr>
            <a:spLocks noChangeArrowheads="1"/>
          </p:cNvSpPr>
          <p:nvPr/>
        </p:nvSpPr>
        <p:spPr bwMode="auto">
          <a:xfrm>
            <a:off x="835025" y="222250"/>
            <a:ext cx="5461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二叉树的抽象数据类型定义</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p:nvPr/>
        </p:nvSpPr>
        <p:spPr>
          <a:xfrm>
            <a:off x="0" y="2463800"/>
            <a:ext cx="9144000" cy="4278313"/>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32769" name="日期占位符 1"/>
          <p:cNvSpPr txBox="1">
            <a:spLocks noGrp="1" noChangeArrowheads="1"/>
          </p:cNvSpPr>
          <p:nvPr>
            <p:ph type="dt" sz="half" idx="4294967295"/>
          </p:nvPr>
        </p:nvSpPr>
        <p:spPr bwMode="auto">
          <a:xfrm>
            <a:off x="4724400" y="6240463"/>
            <a:ext cx="4419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771" name="Text Box 7"/>
          <p:cNvSpPr txBox="1">
            <a:spLocks noChangeArrowheads="1"/>
          </p:cNvSpPr>
          <p:nvPr/>
        </p:nvSpPr>
        <p:spPr bwMode="auto">
          <a:xfrm>
            <a:off x="565150" y="981075"/>
            <a:ext cx="8285163" cy="473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CreateBiTree(&amp;T,definition)</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初始条件；</a:t>
            </a: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definition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给出二叉树</a:t>
            </a: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的定义。</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操作结果：按</a:t>
            </a: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definition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构造二叉树</a:t>
            </a:r>
            <a:r>
              <a:rPr kumimoji="0" lang="de-DE"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zh-CN" sz="1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初始条件：二叉树</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操作结果：先序遍历</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，对每个结点访问一次。</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InOrderTraverse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初始条件：二叉树</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操作结果：中序遍历</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，对每个结点访问一次。</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PostOrderTraverse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初始条件：二叉树</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操作结果：后序遍历</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，对每个结点访问一次。</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 name="Rectangle 12"/>
          <p:cNvSpPr>
            <a:spLocks noChangeArrowheads="1"/>
          </p:cNvSpPr>
          <p:nvPr/>
        </p:nvSpPr>
        <p:spPr bwMode="auto">
          <a:xfrm>
            <a:off x="835025" y="222250"/>
            <a:ext cx="54610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二叉树的抽象数据类型定义</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checke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3860800"/>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38608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5.3</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5.4</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5.5</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树和二叉树的抽象数据类型定义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二叉树的性质和存储结构</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遍历二叉树和线索二叉树</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820738" y="152400"/>
            <a:ext cx="7358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二叉树的性质和存储结构</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 name="Rectangle 6"/>
          <p:cNvSpPr>
            <a:spLocks noChangeArrowheads="1"/>
          </p:cNvSpPr>
          <p:nvPr/>
        </p:nvSpPr>
        <p:spPr bwMode="auto">
          <a:xfrm>
            <a:off x="817563" y="1784350"/>
            <a:ext cx="7299325" cy="521970"/>
          </a:xfrm>
          <a:prstGeom prst="rect">
            <a:avLst/>
          </a:prstGeom>
          <a:noFill/>
          <a:ln w="28575">
            <a:solidFill>
              <a:schemeClr val="accent1">
                <a:lumMod val="60000"/>
                <a:lumOff val="40000"/>
              </a:schemeClr>
            </a:solidFill>
            <a:miter lim="800000"/>
          </a:ln>
          <a:effectLst/>
        </p:spPr>
        <p:txBody>
          <a:bodyPr>
            <a:spAutoFit/>
          </a:bodyPr>
          <a:lstStyle/>
          <a:p>
            <a:pPr marL="0" marR="0" lvl="0" indent="0" algn="l" defTabSz="914400" rtl="0" eaLnBrk="1" fontAlgn="base" latinLnBrk="0" hangingPunct="1">
              <a:lnSpc>
                <a:spcPct val="100000"/>
              </a:lnSpc>
              <a:spcBef>
                <a:spcPct val="0"/>
              </a:spcBef>
              <a:spcAft>
                <a:spcPts val="0"/>
              </a:spcAft>
              <a:buClrTx/>
              <a:buSzTx/>
              <a:buFontTx/>
              <a:buNone/>
              <a:defRPr/>
            </a:pP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性质</a:t>
            </a:r>
            <a:r>
              <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rPr>
              <a:t>1: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在二叉树的第</a:t>
            </a:r>
            <a:r>
              <a:rPr kumimoji="1"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层上至多有</a:t>
            </a:r>
            <a:r>
              <a:rPr kumimoji="1" lang="en-US" altLang="zh-CN" sz="2800" b="0" i="0" u="none" strike="noStrike" kern="1200" cap="none" spc="0" normalizeH="0" baseline="0" noProof="0" dirty="0">
                <a:ln>
                  <a:noFill/>
                </a:ln>
                <a:solidFill>
                  <a:schemeClr val="tx2"/>
                </a:solidFill>
                <a:effectLst/>
                <a:uLnTx/>
                <a:uFillTx/>
                <a:latin typeface="+mn-lt"/>
                <a:ea typeface="+mn-ea"/>
                <a:cs typeface="+mn-ea"/>
                <a:sym typeface="+mn-lt"/>
              </a:rPr>
              <a:t>2</a:t>
            </a:r>
            <a:r>
              <a:rPr kumimoji="1" lang="en-US" altLang="zh-CN" sz="2800" b="0" i="0" u="none" strike="noStrike" kern="1200" cap="none" spc="0" normalizeH="0" baseline="30000" noProof="0" dirty="0">
                <a:ln>
                  <a:noFill/>
                </a:ln>
                <a:solidFill>
                  <a:schemeClr val="tx2"/>
                </a:solidFill>
                <a:effectLst/>
                <a:uLnTx/>
                <a:uFillTx/>
                <a:latin typeface="+mn-lt"/>
                <a:ea typeface="+mn-ea"/>
                <a:cs typeface="+mn-ea"/>
                <a:sym typeface="+mn-lt"/>
              </a:rPr>
              <a:t>i-1</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a:t>
            </a:r>
            <a:endParaRPr kumimoji="1" lang="zh-CN" altLang="en-US"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7" name="Rectangle 8"/>
          <p:cNvSpPr>
            <a:spLocks noChangeArrowheads="1"/>
          </p:cNvSpPr>
          <p:nvPr/>
        </p:nvSpPr>
        <p:spPr bwMode="auto">
          <a:xfrm>
            <a:off x="1752600" y="2554288"/>
            <a:ext cx="61928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提问：第</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层上至少有</a:t>
            </a:r>
            <a:r>
              <a:rPr kumimoji="0" lang="zh-CN" altLang="en-US" sz="28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Rectangle 9"/>
          <p:cNvSpPr>
            <a:spLocks noChangeArrowheads="1"/>
          </p:cNvSpPr>
          <p:nvPr/>
        </p:nvSpPr>
        <p:spPr bwMode="auto">
          <a:xfrm>
            <a:off x="817563" y="3489325"/>
            <a:ext cx="7299325" cy="521970"/>
          </a:xfrm>
          <a:prstGeom prst="rect">
            <a:avLst/>
          </a:prstGeom>
          <a:noFill/>
          <a:ln w="38100">
            <a:solidFill>
              <a:schemeClr val="accent1">
                <a:lumMod val="60000"/>
                <a:lumOff val="40000"/>
              </a:schemeClr>
            </a:solidFill>
            <a:miter lim="800000"/>
          </a:ln>
          <a:effectLst/>
        </p:spPr>
        <p:txBody>
          <a:bodyPr>
            <a:spAutoFit/>
          </a:bodyPr>
          <a:lstStyle/>
          <a:p>
            <a:pPr marL="0" marR="0" lvl="0" indent="0" algn="l" defTabSz="914400" rtl="0" eaLnBrk="1" fontAlgn="base" latinLnBrk="0" hangingPunct="1">
              <a:lnSpc>
                <a:spcPct val="100000"/>
              </a:lnSpc>
              <a:spcBef>
                <a:spcPct val="0"/>
              </a:spcBef>
              <a:spcAft>
                <a:spcPts val="0"/>
              </a:spcAft>
              <a:buClrTx/>
              <a:buSzTx/>
              <a:buFontTx/>
              <a:buNone/>
              <a:defRPr/>
            </a:pP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性质</a:t>
            </a:r>
            <a:r>
              <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rPr>
              <a:t>2: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深度为</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k</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的二叉树至多有</a:t>
            </a:r>
            <a:r>
              <a:rPr kumimoji="1" lang="en-US" altLang="zh-CN" sz="2800" b="0" i="0" u="none" strike="noStrike" kern="1200" cap="none" spc="0" normalizeH="0" baseline="0" noProof="0" dirty="0">
                <a:ln>
                  <a:noFill/>
                </a:ln>
                <a:solidFill>
                  <a:schemeClr val="tx2"/>
                </a:solidFill>
                <a:effectLst/>
                <a:uLnTx/>
                <a:uFillTx/>
                <a:latin typeface="+mn-lt"/>
                <a:ea typeface="+mn-ea"/>
                <a:cs typeface="+mn-ea"/>
                <a:sym typeface="+mn-lt"/>
              </a:rPr>
              <a:t>2</a:t>
            </a:r>
            <a:r>
              <a:rPr kumimoji="1" lang="en-US" altLang="zh-CN" sz="2800" b="0" i="0" u="none" strike="noStrike" kern="1200" cap="none" spc="0" normalizeH="0" baseline="30000" noProof="0" dirty="0">
                <a:ln>
                  <a:noFill/>
                </a:ln>
                <a:solidFill>
                  <a:schemeClr val="tx2"/>
                </a:solidFill>
                <a:effectLst/>
                <a:uLnTx/>
                <a:uFillTx/>
                <a:latin typeface="+mn-lt"/>
                <a:ea typeface="+mn-ea"/>
                <a:cs typeface="+mn-ea"/>
                <a:sym typeface="+mn-lt"/>
              </a:rPr>
              <a:t>k</a:t>
            </a:r>
            <a:r>
              <a:rPr kumimoji="1" lang="en-US" altLang="zh-CN" sz="2800" b="0" i="0" u="none" strike="noStrike" kern="1200" cap="none" spc="0" normalizeH="0" baseline="0" noProof="0" dirty="0">
                <a:ln>
                  <a:noFill/>
                </a:ln>
                <a:solidFill>
                  <a:schemeClr val="tx2"/>
                </a:solidFill>
                <a:effectLst/>
                <a:uLnTx/>
                <a:uFillTx/>
                <a:latin typeface="+mn-lt"/>
                <a:ea typeface="+mn-ea"/>
                <a:cs typeface="+mn-ea"/>
                <a:sym typeface="+mn-lt"/>
              </a:rPr>
              <a:t>-1</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 name="Rectangle 10"/>
          <p:cNvSpPr>
            <a:spLocks noChangeArrowheads="1"/>
          </p:cNvSpPr>
          <p:nvPr/>
        </p:nvSpPr>
        <p:spPr bwMode="auto">
          <a:xfrm>
            <a:off x="1752600" y="4281488"/>
            <a:ext cx="63642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提问：深度为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k</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时至少有</a:t>
            </a:r>
            <a:r>
              <a:rPr kumimoji="0" lang="zh-CN" altLang="en-US" sz="28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0" name="Text Box 11"/>
          <p:cNvSpPr txBox="1">
            <a:spLocks noChangeArrowheads="1"/>
          </p:cNvSpPr>
          <p:nvPr/>
        </p:nvSpPr>
        <p:spPr bwMode="auto">
          <a:xfrm>
            <a:off x="5148263" y="2371725"/>
            <a:ext cx="504825" cy="706755"/>
          </a:xfrm>
          <a:prstGeom prst="rect">
            <a:avLst/>
          </a:prstGeom>
          <a:no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4000" b="1" i="0" u="none" strike="noStrike" kern="1200" cap="none" spc="0" normalizeH="0" baseline="0" noProof="0" dirty="0">
                <a:ln>
                  <a:noFill/>
                </a:ln>
                <a:solidFill>
                  <a:srgbClr val="FF0000"/>
                </a:solidFill>
                <a:effectLst/>
                <a:uLnTx/>
                <a:uFillTx/>
                <a:latin typeface="+mn-lt"/>
                <a:ea typeface="+mn-ea"/>
                <a:cs typeface="+mn-ea"/>
                <a:sym typeface="+mn-lt"/>
              </a:rPr>
              <a:t>1</a:t>
            </a:r>
            <a:endParaRPr kumimoji="0" lang="en-US" altLang="zh-CN" sz="4000" b="1"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11" name="Text Box 12"/>
          <p:cNvSpPr txBox="1">
            <a:spLocks noChangeArrowheads="1"/>
          </p:cNvSpPr>
          <p:nvPr/>
        </p:nvSpPr>
        <p:spPr bwMode="auto">
          <a:xfrm>
            <a:off x="5576888" y="4078288"/>
            <a:ext cx="504825" cy="706755"/>
          </a:xfrm>
          <a:prstGeom prst="rect">
            <a:avLst/>
          </a:prstGeom>
          <a:no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4000" b="1" i="0" u="none" strike="noStrike" kern="1200" cap="none" spc="0" normalizeH="0" baseline="0" noProof="0">
                <a:ln>
                  <a:noFill/>
                </a:ln>
                <a:solidFill>
                  <a:srgbClr val="FF0000"/>
                </a:solidFill>
                <a:effectLst/>
                <a:uLnTx/>
                <a:uFillTx/>
                <a:latin typeface="+mn-lt"/>
                <a:ea typeface="+mn-ea"/>
                <a:cs typeface="+mn-ea"/>
                <a:sym typeface="+mn-lt"/>
              </a:rPr>
              <a:t>k</a:t>
            </a:r>
            <a:endParaRPr kumimoji="0" lang="en-US" altLang="zh-CN" sz="4000" b="1" i="0" u="none" strike="noStrike" kern="1200" cap="none" spc="0" normalizeH="0" baseline="0" noProof="0">
              <a:ln>
                <a:noFill/>
              </a:ln>
              <a:solidFill>
                <a:srgbClr val="FF0000"/>
              </a:solidFill>
              <a:effectLst/>
              <a:uLnTx/>
              <a:uFillTx/>
              <a:latin typeface="+mn-lt"/>
              <a:ea typeface="+mn-ea"/>
              <a:cs typeface="+mn-ea"/>
              <a:sym typeface="+mn-lt"/>
            </a:endParaRPr>
          </a:p>
        </p:txBody>
      </p:sp>
      <p:sp>
        <p:nvSpPr>
          <p:cNvPr id="12"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0" fill="hold"/>
                                        <p:tgtEl>
                                          <p:spTgt spid="10"/>
                                        </p:tgtEl>
                                        <p:attrNameLst>
                                          <p:attrName>ppt_x</p:attrName>
                                        </p:attrNameLst>
                                      </p:cBhvr>
                                      <p:tavLst>
                                        <p:tav tm="0">
                                          <p:val>
                                            <p:strVal val="#ppt_x"/>
                                          </p:val>
                                        </p:tav>
                                        <p:tav tm="100000">
                                          <p:val>
                                            <p:strVal val="#ppt_x"/>
                                          </p:val>
                                        </p:tav>
                                      </p:tavLst>
                                    </p:anim>
                                    <p:anim calcmode="lin" valueType="num">
                                      <p:cBhvr additive="base">
                                        <p:cTn id="18" dur="5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300"/>
                                  </p:iterate>
                                  <p:childTnLst>
                                    <p:set>
                                      <p:cBhvr>
                                        <p:cTn id="22" dur="1" fill="hold">
                                          <p:stCondLst>
                                            <p:cond delay="299"/>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0" fill="hold"/>
                                        <p:tgtEl>
                                          <p:spTgt spid="11"/>
                                        </p:tgtEl>
                                        <p:attrNameLst>
                                          <p:attrName>ppt_x</p:attrName>
                                        </p:attrNameLst>
                                      </p:cBhvr>
                                      <p:tavLst>
                                        <p:tav tm="0">
                                          <p:val>
                                            <p:strVal val="#ppt_x"/>
                                          </p:val>
                                        </p:tav>
                                        <p:tav tm="100000">
                                          <p:val>
                                            <p:strVal val="#ppt_x"/>
                                          </p:val>
                                        </p:tav>
                                      </p:tavLst>
                                    </p:anim>
                                    <p:anim calcmode="lin" valueType="num">
                                      <p:cBhvr additive="base">
                                        <p:cTn id="34" dur="5000" fill="hold"/>
                                        <p:tgtEl>
                                          <p:spTgt spid="11"/>
                                        </p:tgtEl>
                                        <p:attrNameLst>
                                          <p:attrName>ppt_y</p:attrName>
                                        </p:attrNameLst>
                                      </p:cBhvr>
                                      <p:tavLst>
                                        <p:tav tm="0">
                                          <p:val>
                                            <p:strVal val="0-#ppt_h/2"/>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bldLvl="0" animBg="1"/>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3175" name="Object 7"/>
          <p:cNvGraphicFramePr/>
          <p:nvPr/>
        </p:nvGraphicFramePr>
        <p:xfrm>
          <a:off x="117475" y="2117725"/>
          <a:ext cx="4343400" cy="2501900"/>
        </p:xfrm>
        <a:graphic>
          <a:graphicData uri="http://schemas.openxmlformats.org/presentationml/2006/ole">
            <mc:AlternateContent xmlns:mc="http://schemas.openxmlformats.org/markup-compatibility/2006">
              <mc:Choice xmlns:v="urn:schemas-microsoft-com:vml" Requires="v">
                <p:oleObj spid="_x0000_s2" name="" r:id="rId1" imgW="5076190" imgH="2557145" progId="Visio.Drawing.5">
                  <p:embed/>
                </p:oleObj>
              </mc:Choice>
              <mc:Fallback>
                <p:oleObj name="" r:id="rId1" imgW="5076190" imgH="2557145" progId="Visio.Drawing.5">
                  <p:embed/>
                  <p:pic>
                    <p:nvPicPr>
                      <p:cNvPr id="0" name="图片 3079"/>
                      <p:cNvPicPr/>
                      <p:nvPr/>
                    </p:nvPicPr>
                    <p:blipFill>
                      <a:blip r:embed="rId2"/>
                      <a:stretch>
                        <a:fillRect/>
                      </a:stretch>
                    </p:blipFill>
                    <p:spPr>
                      <a:xfrm>
                        <a:off x="117475" y="2117725"/>
                        <a:ext cx="4343400" cy="2501900"/>
                      </a:xfrm>
                      <a:prstGeom prst="rect">
                        <a:avLst/>
                      </a:prstGeom>
                      <a:solidFill>
                        <a:srgbClr val="E2D9EB"/>
                      </a:solidFill>
                      <a:ln w="38100">
                        <a:noFill/>
                        <a:miter/>
                      </a:ln>
                    </p:spPr>
                  </p:pic>
                </p:oleObj>
              </mc:Fallback>
            </mc:AlternateContent>
          </a:graphicData>
        </a:graphic>
      </p:graphicFrame>
      <p:graphicFrame>
        <p:nvGraphicFramePr>
          <p:cNvPr id="903176" name="Object 8"/>
          <p:cNvGraphicFramePr/>
          <p:nvPr/>
        </p:nvGraphicFramePr>
        <p:xfrm>
          <a:off x="4689475" y="2117725"/>
          <a:ext cx="4343400" cy="2501900"/>
        </p:xfrm>
        <a:graphic>
          <a:graphicData uri="http://schemas.openxmlformats.org/presentationml/2006/ole">
            <mc:AlternateContent xmlns:mc="http://schemas.openxmlformats.org/markup-compatibility/2006">
              <mc:Choice xmlns:v="urn:schemas-microsoft-com:vml" Requires="v">
                <p:oleObj spid="_x0000_s3" name="" r:id="rId3" imgW="5076190" imgH="2557145" progId="Visio.Drawing.5">
                  <p:embed/>
                </p:oleObj>
              </mc:Choice>
              <mc:Fallback>
                <p:oleObj name="" r:id="rId3" imgW="5076190" imgH="2557145" progId="Visio.Drawing.5">
                  <p:embed/>
                  <p:pic>
                    <p:nvPicPr>
                      <p:cNvPr id="0" name="图片 3080"/>
                      <p:cNvPicPr/>
                      <p:nvPr/>
                    </p:nvPicPr>
                    <p:blipFill>
                      <a:blip r:embed="rId2"/>
                      <a:stretch>
                        <a:fillRect/>
                      </a:stretch>
                    </p:blipFill>
                    <p:spPr>
                      <a:xfrm>
                        <a:off x="4689475" y="2117725"/>
                        <a:ext cx="4343400" cy="2501900"/>
                      </a:xfrm>
                      <a:prstGeom prst="rect">
                        <a:avLst/>
                      </a:prstGeom>
                      <a:solidFill>
                        <a:srgbClr val="EBEBEB"/>
                      </a:solidFill>
                      <a:ln w="38100">
                        <a:noFill/>
                        <a:miter/>
                      </a:ln>
                    </p:spPr>
                  </p:pic>
                </p:oleObj>
              </mc:Fallback>
            </mc:AlternateContent>
          </a:graphicData>
        </a:graphic>
      </p:graphicFrame>
      <p:sp>
        <p:nvSpPr>
          <p:cNvPr id="903177" name="Oval 9"/>
          <p:cNvSpPr>
            <a:spLocks noChangeArrowheads="1"/>
          </p:cNvSpPr>
          <p:nvPr/>
        </p:nvSpPr>
        <p:spPr bwMode="auto">
          <a:xfrm>
            <a:off x="1641475" y="25749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78" name="Oval 10"/>
          <p:cNvSpPr>
            <a:spLocks noChangeArrowheads="1"/>
          </p:cNvSpPr>
          <p:nvPr/>
        </p:nvSpPr>
        <p:spPr bwMode="auto">
          <a:xfrm>
            <a:off x="2936875" y="25749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79" name="Oval 11"/>
          <p:cNvSpPr>
            <a:spLocks noChangeArrowheads="1"/>
          </p:cNvSpPr>
          <p:nvPr/>
        </p:nvSpPr>
        <p:spPr bwMode="auto">
          <a:xfrm>
            <a:off x="727075" y="3260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0" name="Oval 12"/>
          <p:cNvSpPr>
            <a:spLocks noChangeArrowheads="1"/>
          </p:cNvSpPr>
          <p:nvPr/>
        </p:nvSpPr>
        <p:spPr bwMode="auto">
          <a:xfrm>
            <a:off x="1412875" y="3260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1" name="Oval 13"/>
          <p:cNvSpPr>
            <a:spLocks noChangeArrowheads="1"/>
          </p:cNvSpPr>
          <p:nvPr/>
        </p:nvSpPr>
        <p:spPr bwMode="auto">
          <a:xfrm>
            <a:off x="269875" y="4022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2" name="Oval 14"/>
          <p:cNvSpPr>
            <a:spLocks noChangeArrowheads="1"/>
          </p:cNvSpPr>
          <p:nvPr/>
        </p:nvSpPr>
        <p:spPr bwMode="auto">
          <a:xfrm>
            <a:off x="650875" y="4022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3" name="Oval 15"/>
          <p:cNvSpPr>
            <a:spLocks noChangeArrowheads="1"/>
          </p:cNvSpPr>
          <p:nvPr/>
        </p:nvSpPr>
        <p:spPr bwMode="auto">
          <a:xfrm>
            <a:off x="1489075" y="4022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4" name="Oval 16"/>
          <p:cNvSpPr>
            <a:spLocks noChangeArrowheads="1"/>
          </p:cNvSpPr>
          <p:nvPr/>
        </p:nvSpPr>
        <p:spPr bwMode="auto">
          <a:xfrm>
            <a:off x="1946275" y="4022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5" name="Oval 17"/>
          <p:cNvSpPr>
            <a:spLocks noChangeArrowheads="1"/>
          </p:cNvSpPr>
          <p:nvPr/>
        </p:nvSpPr>
        <p:spPr bwMode="auto">
          <a:xfrm>
            <a:off x="3851275" y="3260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6" name="Oval 18"/>
          <p:cNvSpPr>
            <a:spLocks noChangeArrowheads="1"/>
          </p:cNvSpPr>
          <p:nvPr/>
        </p:nvSpPr>
        <p:spPr bwMode="auto">
          <a:xfrm>
            <a:off x="3241675" y="3260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7" name="Oval 19"/>
          <p:cNvSpPr>
            <a:spLocks noChangeArrowheads="1"/>
          </p:cNvSpPr>
          <p:nvPr/>
        </p:nvSpPr>
        <p:spPr bwMode="auto">
          <a:xfrm>
            <a:off x="2708275" y="4022725"/>
            <a:ext cx="228600" cy="152400"/>
          </a:xfrm>
          <a:prstGeom prst="ellipse">
            <a:avLst/>
          </a:prstGeom>
          <a:noFill/>
          <a:ln w="38100">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8" name="Oval 20"/>
          <p:cNvSpPr>
            <a:spLocks noChangeArrowheads="1"/>
          </p:cNvSpPr>
          <p:nvPr/>
        </p:nvSpPr>
        <p:spPr bwMode="auto">
          <a:xfrm>
            <a:off x="6213475" y="25749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89" name="Oval 21"/>
          <p:cNvSpPr>
            <a:spLocks noChangeArrowheads="1"/>
          </p:cNvSpPr>
          <p:nvPr/>
        </p:nvSpPr>
        <p:spPr bwMode="auto">
          <a:xfrm>
            <a:off x="7508875" y="25749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0" name="Oval 22"/>
          <p:cNvSpPr>
            <a:spLocks noChangeArrowheads="1"/>
          </p:cNvSpPr>
          <p:nvPr/>
        </p:nvSpPr>
        <p:spPr bwMode="auto">
          <a:xfrm>
            <a:off x="5299075" y="3260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1" name="Oval 23"/>
          <p:cNvSpPr>
            <a:spLocks noChangeArrowheads="1"/>
          </p:cNvSpPr>
          <p:nvPr/>
        </p:nvSpPr>
        <p:spPr bwMode="auto">
          <a:xfrm>
            <a:off x="5984875" y="3260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2" name="Oval 24"/>
          <p:cNvSpPr>
            <a:spLocks noChangeArrowheads="1"/>
          </p:cNvSpPr>
          <p:nvPr/>
        </p:nvSpPr>
        <p:spPr bwMode="auto">
          <a:xfrm>
            <a:off x="4841875" y="4022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3" name="Oval 25"/>
          <p:cNvSpPr>
            <a:spLocks noChangeArrowheads="1"/>
          </p:cNvSpPr>
          <p:nvPr/>
        </p:nvSpPr>
        <p:spPr bwMode="auto">
          <a:xfrm>
            <a:off x="5222875" y="4022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4" name="Oval 26"/>
          <p:cNvSpPr>
            <a:spLocks noChangeArrowheads="1"/>
          </p:cNvSpPr>
          <p:nvPr/>
        </p:nvSpPr>
        <p:spPr bwMode="auto">
          <a:xfrm>
            <a:off x="6061075" y="4022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5" name="Oval 27"/>
          <p:cNvSpPr>
            <a:spLocks noChangeArrowheads="1"/>
          </p:cNvSpPr>
          <p:nvPr/>
        </p:nvSpPr>
        <p:spPr bwMode="auto">
          <a:xfrm>
            <a:off x="6518275" y="4022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6" name="Oval 28"/>
          <p:cNvSpPr>
            <a:spLocks noChangeArrowheads="1"/>
          </p:cNvSpPr>
          <p:nvPr/>
        </p:nvSpPr>
        <p:spPr bwMode="auto">
          <a:xfrm>
            <a:off x="8423275" y="3260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7" name="Oval 29"/>
          <p:cNvSpPr>
            <a:spLocks noChangeArrowheads="1"/>
          </p:cNvSpPr>
          <p:nvPr/>
        </p:nvSpPr>
        <p:spPr bwMode="auto">
          <a:xfrm>
            <a:off x="7813675" y="3260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8" name="Oval 30"/>
          <p:cNvSpPr>
            <a:spLocks noChangeArrowheads="1"/>
          </p:cNvSpPr>
          <p:nvPr/>
        </p:nvSpPr>
        <p:spPr bwMode="auto">
          <a:xfrm>
            <a:off x="7280275" y="4022725"/>
            <a:ext cx="228600" cy="152400"/>
          </a:xfrm>
          <a:prstGeom prst="ellipse">
            <a:avLst/>
          </a:prstGeom>
          <a:noFill/>
          <a:ln w="38100">
            <a:solidFill>
              <a:srgbClr val="336699"/>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199" name="AutoShape 31"/>
          <p:cNvSpPr>
            <a:spLocks noChangeArrowheads="1"/>
          </p:cNvSpPr>
          <p:nvPr/>
        </p:nvSpPr>
        <p:spPr bwMode="auto">
          <a:xfrm>
            <a:off x="260350" y="2300288"/>
            <a:ext cx="381000" cy="838200"/>
          </a:xfrm>
          <a:prstGeom prst="upArrow">
            <a:avLst>
              <a:gd name="adj1" fmla="val 50000"/>
              <a:gd name="adj2" fmla="val 34375"/>
            </a:avLst>
          </a:prstGeom>
          <a:solidFill>
            <a:schemeClr val="accent1"/>
          </a:solidFill>
          <a:ln w="952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3200" name="AutoShape 32"/>
          <p:cNvSpPr>
            <a:spLocks noChangeArrowheads="1"/>
          </p:cNvSpPr>
          <p:nvPr/>
        </p:nvSpPr>
        <p:spPr bwMode="auto">
          <a:xfrm rot="10820788">
            <a:off x="4918075" y="2270125"/>
            <a:ext cx="381000" cy="838200"/>
          </a:xfrm>
          <a:prstGeom prst="upArrow">
            <a:avLst>
              <a:gd name="adj1" fmla="val 50000"/>
              <a:gd name="adj2" fmla="val 34375"/>
            </a:avLst>
          </a:prstGeom>
          <a:solidFill>
            <a:srgbClr val="6C4C8F"/>
          </a:solidFill>
          <a:ln w="9525">
            <a:solidFill>
              <a:schemeClr val="accent1">
                <a:lumMod val="60000"/>
                <a:lumOff val="40000"/>
              </a:schemeClr>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903201" name="Object 33"/>
          <p:cNvGraphicFramePr/>
          <p:nvPr/>
        </p:nvGraphicFramePr>
        <p:xfrm>
          <a:off x="1184275" y="4860925"/>
          <a:ext cx="1981200" cy="615950"/>
        </p:xfrm>
        <a:graphic>
          <a:graphicData uri="http://schemas.openxmlformats.org/presentationml/2006/ole">
            <mc:AlternateContent xmlns:mc="http://schemas.openxmlformats.org/markup-compatibility/2006">
              <mc:Choice xmlns:v="urn:schemas-microsoft-com:vml" Requires="v">
                <p:oleObj spid="_x0000_s4" name="" r:id="rId4" imgW="570865" imgH="177800" progId="Equation.3">
                  <p:embed/>
                </p:oleObj>
              </mc:Choice>
              <mc:Fallback>
                <p:oleObj name="" r:id="rId4" imgW="570865" imgH="177800" progId="Equation.3">
                  <p:embed/>
                  <p:pic>
                    <p:nvPicPr>
                      <p:cNvPr id="0" name="图片 3076"/>
                      <p:cNvPicPr/>
                      <p:nvPr/>
                    </p:nvPicPr>
                    <p:blipFill>
                      <a:blip r:embed="rId5"/>
                      <a:stretch>
                        <a:fillRect/>
                      </a:stretch>
                    </p:blipFill>
                    <p:spPr>
                      <a:xfrm>
                        <a:off x="1184275" y="4860925"/>
                        <a:ext cx="1981200" cy="615950"/>
                      </a:xfrm>
                      <a:prstGeom prst="rect">
                        <a:avLst/>
                      </a:prstGeom>
                      <a:noFill/>
                      <a:ln w="38100">
                        <a:noFill/>
                        <a:miter/>
                      </a:ln>
                    </p:spPr>
                  </p:pic>
                </p:oleObj>
              </mc:Fallback>
            </mc:AlternateContent>
          </a:graphicData>
        </a:graphic>
      </p:graphicFrame>
      <p:graphicFrame>
        <p:nvGraphicFramePr>
          <p:cNvPr id="903202" name="Object 34"/>
          <p:cNvGraphicFramePr/>
          <p:nvPr/>
        </p:nvGraphicFramePr>
        <p:xfrm>
          <a:off x="5070475" y="4768850"/>
          <a:ext cx="3698875" cy="747713"/>
        </p:xfrm>
        <a:graphic>
          <a:graphicData uri="http://schemas.openxmlformats.org/presentationml/2006/ole">
            <mc:AlternateContent xmlns:mc="http://schemas.openxmlformats.org/markup-compatibility/2006">
              <mc:Choice xmlns:v="urn:schemas-microsoft-com:vml" Requires="v">
                <p:oleObj spid="_x0000_s5" name="" r:id="rId6" imgW="1066165" imgH="215900" progId="Equation.3">
                  <p:embed/>
                </p:oleObj>
              </mc:Choice>
              <mc:Fallback>
                <p:oleObj name="" r:id="rId6" imgW="1066165" imgH="215900" progId="Equation.3">
                  <p:embed/>
                  <p:pic>
                    <p:nvPicPr>
                      <p:cNvPr id="0" name="图片 3077"/>
                      <p:cNvPicPr/>
                      <p:nvPr/>
                    </p:nvPicPr>
                    <p:blipFill>
                      <a:blip r:embed="rId7"/>
                      <a:stretch>
                        <a:fillRect/>
                      </a:stretch>
                    </p:blipFill>
                    <p:spPr>
                      <a:xfrm>
                        <a:off x="5070475" y="4768850"/>
                        <a:ext cx="3698875" cy="747713"/>
                      </a:xfrm>
                      <a:prstGeom prst="rect">
                        <a:avLst/>
                      </a:prstGeom>
                      <a:noFill/>
                      <a:ln w="38100">
                        <a:noFill/>
                        <a:miter/>
                      </a:ln>
                    </p:spPr>
                  </p:pic>
                </p:oleObj>
              </mc:Fallback>
            </mc:AlternateContent>
          </a:graphicData>
        </a:graphic>
      </p:graphicFrame>
      <p:grpSp>
        <p:nvGrpSpPr>
          <p:cNvPr id="6" name="Group 35"/>
          <p:cNvGrpSpPr/>
          <p:nvPr/>
        </p:nvGrpSpPr>
        <p:grpSpPr>
          <a:xfrm>
            <a:off x="82550" y="5605463"/>
            <a:ext cx="8950325" cy="838200"/>
            <a:chOff x="768" y="3552"/>
            <a:chExt cx="4800" cy="528"/>
          </a:xfrm>
        </p:grpSpPr>
        <p:sp>
          <p:nvSpPr>
            <p:cNvPr id="34847" name="Rectangle 36"/>
            <p:cNvSpPr>
              <a:spLocks noChangeArrowheads="1"/>
            </p:cNvSpPr>
            <p:nvPr/>
          </p:nvSpPr>
          <p:spPr bwMode="auto">
            <a:xfrm>
              <a:off x="768" y="3552"/>
              <a:ext cx="4800" cy="528"/>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34851" name="Object 37"/>
            <p:cNvGraphicFramePr/>
            <p:nvPr/>
          </p:nvGraphicFramePr>
          <p:xfrm>
            <a:off x="912" y="3570"/>
            <a:ext cx="2690" cy="471"/>
          </p:xfrm>
          <a:graphic>
            <a:graphicData uri="http://schemas.openxmlformats.org/presentationml/2006/ole">
              <mc:AlternateContent xmlns:mc="http://schemas.openxmlformats.org/markup-compatibility/2006">
                <mc:Choice xmlns:v="urn:schemas-microsoft-com:vml" Requires="v">
                  <p:oleObj spid="_x0000_s7" name="" r:id="rId8" imgW="1231265" imgH="215900" progId="Equation.3">
                    <p:embed/>
                  </p:oleObj>
                </mc:Choice>
                <mc:Fallback>
                  <p:oleObj name="" r:id="rId8" imgW="1231265" imgH="215900" progId="Equation.3">
                    <p:embed/>
                    <p:pic>
                      <p:nvPicPr>
                        <p:cNvPr id="0" name="图片 3078"/>
                        <p:cNvPicPr/>
                        <p:nvPr/>
                      </p:nvPicPr>
                      <p:blipFill>
                        <a:blip r:embed="rId9"/>
                        <a:stretch>
                          <a:fillRect/>
                        </a:stretch>
                      </p:blipFill>
                      <p:spPr>
                        <a:xfrm>
                          <a:off x="912" y="3570"/>
                          <a:ext cx="2690" cy="471"/>
                        </a:xfrm>
                        <a:prstGeom prst="rect">
                          <a:avLst/>
                        </a:prstGeom>
                        <a:solidFill>
                          <a:srgbClr val="A5A5E9"/>
                        </a:solidFill>
                        <a:ln w="38100">
                          <a:noFill/>
                          <a:miter/>
                        </a:ln>
                      </p:spPr>
                    </p:pic>
                  </p:oleObj>
                </mc:Fallback>
              </mc:AlternateContent>
            </a:graphicData>
          </a:graphic>
        </p:graphicFrame>
      </p:grpSp>
      <p:graphicFrame>
        <p:nvGraphicFramePr>
          <p:cNvPr id="903206" name="Object 38"/>
          <p:cNvGraphicFramePr/>
          <p:nvPr/>
        </p:nvGraphicFramePr>
        <p:xfrm>
          <a:off x="5527675" y="5591175"/>
          <a:ext cx="2860675" cy="792163"/>
        </p:xfrm>
        <a:graphic>
          <a:graphicData uri="http://schemas.openxmlformats.org/presentationml/2006/ole">
            <mc:AlternateContent xmlns:mc="http://schemas.openxmlformats.org/markup-compatibility/2006">
              <mc:Choice xmlns:v="urn:schemas-microsoft-com:vml" Requires="v">
                <p:oleObj spid="_x0000_s8" name="" r:id="rId10" imgW="825500" imgH="228600" progId="Equation.3">
                  <p:embed/>
                </p:oleObj>
              </mc:Choice>
              <mc:Fallback>
                <p:oleObj name="" r:id="rId10" imgW="825500" imgH="228600" progId="Equation.3">
                  <p:embed/>
                  <p:pic>
                    <p:nvPicPr>
                      <p:cNvPr id="0" name="图片 3075"/>
                      <p:cNvPicPr/>
                      <p:nvPr/>
                    </p:nvPicPr>
                    <p:blipFill>
                      <a:blip r:embed="rId11"/>
                      <a:stretch>
                        <a:fillRect/>
                      </a:stretch>
                    </p:blipFill>
                    <p:spPr>
                      <a:xfrm>
                        <a:off x="5527675" y="5591175"/>
                        <a:ext cx="2860675" cy="792163"/>
                      </a:xfrm>
                      <a:prstGeom prst="rect">
                        <a:avLst/>
                      </a:prstGeom>
                      <a:noFill/>
                      <a:ln w="38100">
                        <a:noFill/>
                        <a:miter/>
                      </a:ln>
                    </p:spPr>
                  </p:pic>
                </p:oleObj>
              </mc:Fallback>
            </mc:AlternateContent>
          </a:graphicData>
        </a:graphic>
      </p:graphicFrame>
      <p:sp>
        <p:nvSpPr>
          <p:cNvPr id="34850" name="Rectangle 39"/>
          <p:cNvSpPr>
            <a:spLocks noChangeArrowheads="1"/>
          </p:cNvSpPr>
          <p:nvPr/>
        </p:nvSpPr>
        <p:spPr bwMode="auto">
          <a:xfrm>
            <a:off x="117475" y="1041400"/>
            <a:ext cx="8915400" cy="829945"/>
          </a:xfrm>
          <a:prstGeom prst="rect">
            <a:avLst/>
          </a:prstGeom>
          <a:noFill/>
          <a:ln w="38100">
            <a:solidFill>
              <a:schemeClr val="accent1">
                <a:lumMod val="60000"/>
                <a:lumOff val="40000"/>
              </a:schemeClr>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性质</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3: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对于任何一棵二叉树，若</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度的结点数有</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个，则叶子数</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必定为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（即</a:t>
            </a: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0</a:t>
            </a: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2</a:t>
            </a: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 name="Rectangle 4"/>
          <p:cNvSpPr>
            <a:spLocks noChangeArrowheads="1"/>
          </p:cNvSpPr>
          <p:nvPr/>
        </p:nvSpPr>
        <p:spPr bwMode="auto">
          <a:xfrm>
            <a:off x="820738" y="152400"/>
            <a:ext cx="7358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二叉树的性质和存储结构</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3175"/>
                                        </p:tgtEl>
                                        <p:attrNameLst>
                                          <p:attrName>style.visibility</p:attrName>
                                        </p:attrNameLst>
                                      </p:cBhvr>
                                      <p:to>
                                        <p:strVal val="visible"/>
                                      </p:to>
                                    </p:set>
                                    <p:anim calcmode="lin" valueType="num">
                                      <p:cBhvr additive="base">
                                        <p:cTn id="7" dur="500" fill="hold"/>
                                        <p:tgtEl>
                                          <p:spTgt spid="903175"/>
                                        </p:tgtEl>
                                        <p:attrNameLst>
                                          <p:attrName>ppt_x</p:attrName>
                                        </p:attrNameLst>
                                      </p:cBhvr>
                                      <p:tavLst>
                                        <p:tav tm="0">
                                          <p:val>
                                            <p:strVal val="0-#ppt_w/2"/>
                                          </p:val>
                                        </p:tav>
                                        <p:tav tm="100000">
                                          <p:val>
                                            <p:strVal val="#ppt_x"/>
                                          </p:val>
                                        </p:tav>
                                      </p:tavLst>
                                    </p:anim>
                                    <p:anim calcmode="lin" valueType="num">
                                      <p:cBhvr additive="base">
                                        <p:cTn id="8" dur="500" fill="hold"/>
                                        <p:tgtEl>
                                          <p:spTgt spid="9031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903177"/>
                                        </p:tgtEl>
                                        <p:attrNameLst>
                                          <p:attrName>style.visibility</p:attrName>
                                        </p:attrNameLst>
                                      </p:cBhvr>
                                      <p:to>
                                        <p:strVal val="visible"/>
                                      </p:to>
                                    </p:set>
                                    <p:animEffect transition="in" filter="barn(outHorizontal)">
                                      <p:cBhvr>
                                        <p:cTn id="13" dur="500"/>
                                        <p:tgtEl>
                                          <p:spTgt spid="90317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903178"/>
                                        </p:tgtEl>
                                        <p:attrNameLst>
                                          <p:attrName>style.visibility</p:attrName>
                                        </p:attrNameLst>
                                      </p:cBhvr>
                                      <p:to>
                                        <p:strVal val="visible"/>
                                      </p:to>
                                    </p:set>
                                    <p:animEffect transition="in" filter="barn(outHorizontal)">
                                      <p:cBhvr>
                                        <p:cTn id="18" dur="500"/>
                                        <p:tgtEl>
                                          <p:spTgt spid="90317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903179"/>
                                        </p:tgtEl>
                                        <p:attrNameLst>
                                          <p:attrName>style.visibility</p:attrName>
                                        </p:attrNameLst>
                                      </p:cBhvr>
                                      <p:to>
                                        <p:strVal val="visible"/>
                                      </p:to>
                                    </p:set>
                                    <p:animEffect transition="in" filter="barn(outHorizontal)">
                                      <p:cBhvr>
                                        <p:cTn id="23" dur="500"/>
                                        <p:tgtEl>
                                          <p:spTgt spid="90317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903180"/>
                                        </p:tgtEl>
                                        <p:attrNameLst>
                                          <p:attrName>style.visibility</p:attrName>
                                        </p:attrNameLst>
                                      </p:cBhvr>
                                      <p:to>
                                        <p:strVal val="visible"/>
                                      </p:to>
                                    </p:set>
                                    <p:animEffect transition="in" filter="barn(outHorizontal)">
                                      <p:cBhvr>
                                        <p:cTn id="28" dur="500"/>
                                        <p:tgtEl>
                                          <p:spTgt spid="90318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grpId="0" nodeType="clickEffect">
                                  <p:stCondLst>
                                    <p:cond delay="0"/>
                                  </p:stCondLst>
                                  <p:childTnLst>
                                    <p:set>
                                      <p:cBhvr>
                                        <p:cTn id="32" dur="1" fill="hold">
                                          <p:stCondLst>
                                            <p:cond delay="0"/>
                                          </p:stCondLst>
                                        </p:cTn>
                                        <p:tgtEl>
                                          <p:spTgt spid="903186"/>
                                        </p:tgtEl>
                                        <p:attrNameLst>
                                          <p:attrName>style.visibility</p:attrName>
                                        </p:attrNameLst>
                                      </p:cBhvr>
                                      <p:to>
                                        <p:strVal val="visible"/>
                                      </p:to>
                                    </p:set>
                                    <p:animEffect transition="in" filter="barn(outHorizontal)">
                                      <p:cBhvr>
                                        <p:cTn id="33" dur="500"/>
                                        <p:tgtEl>
                                          <p:spTgt spid="90318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903185"/>
                                        </p:tgtEl>
                                        <p:attrNameLst>
                                          <p:attrName>style.visibility</p:attrName>
                                        </p:attrNameLst>
                                      </p:cBhvr>
                                      <p:to>
                                        <p:strVal val="visible"/>
                                      </p:to>
                                    </p:set>
                                    <p:animEffect transition="in" filter="barn(outHorizontal)">
                                      <p:cBhvr>
                                        <p:cTn id="38" dur="500"/>
                                        <p:tgtEl>
                                          <p:spTgt spid="90318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grpId="0" nodeType="clickEffect">
                                  <p:stCondLst>
                                    <p:cond delay="0"/>
                                  </p:stCondLst>
                                  <p:childTnLst>
                                    <p:set>
                                      <p:cBhvr>
                                        <p:cTn id="42" dur="1" fill="hold">
                                          <p:stCondLst>
                                            <p:cond delay="0"/>
                                          </p:stCondLst>
                                        </p:cTn>
                                        <p:tgtEl>
                                          <p:spTgt spid="903181"/>
                                        </p:tgtEl>
                                        <p:attrNameLst>
                                          <p:attrName>style.visibility</p:attrName>
                                        </p:attrNameLst>
                                      </p:cBhvr>
                                      <p:to>
                                        <p:strVal val="visible"/>
                                      </p:to>
                                    </p:set>
                                    <p:animEffect transition="in" filter="barn(outHorizontal)">
                                      <p:cBhvr>
                                        <p:cTn id="43" dur="500"/>
                                        <p:tgtEl>
                                          <p:spTgt spid="90318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42" fill="hold" grpId="0" nodeType="clickEffect">
                                  <p:stCondLst>
                                    <p:cond delay="0"/>
                                  </p:stCondLst>
                                  <p:childTnLst>
                                    <p:set>
                                      <p:cBhvr>
                                        <p:cTn id="47" dur="1" fill="hold">
                                          <p:stCondLst>
                                            <p:cond delay="0"/>
                                          </p:stCondLst>
                                        </p:cTn>
                                        <p:tgtEl>
                                          <p:spTgt spid="903182"/>
                                        </p:tgtEl>
                                        <p:attrNameLst>
                                          <p:attrName>style.visibility</p:attrName>
                                        </p:attrNameLst>
                                      </p:cBhvr>
                                      <p:to>
                                        <p:strVal val="visible"/>
                                      </p:to>
                                    </p:set>
                                    <p:animEffect transition="in" filter="barn(outHorizontal)">
                                      <p:cBhvr>
                                        <p:cTn id="48" dur="500"/>
                                        <p:tgtEl>
                                          <p:spTgt spid="90318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42" fill="hold" grpId="0" nodeType="clickEffect">
                                  <p:stCondLst>
                                    <p:cond delay="0"/>
                                  </p:stCondLst>
                                  <p:childTnLst>
                                    <p:set>
                                      <p:cBhvr>
                                        <p:cTn id="52" dur="1" fill="hold">
                                          <p:stCondLst>
                                            <p:cond delay="0"/>
                                          </p:stCondLst>
                                        </p:cTn>
                                        <p:tgtEl>
                                          <p:spTgt spid="903183"/>
                                        </p:tgtEl>
                                        <p:attrNameLst>
                                          <p:attrName>style.visibility</p:attrName>
                                        </p:attrNameLst>
                                      </p:cBhvr>
                                      <p:to>
                                        <p:strVal val="visible"/>
                                      </p:to>
                                    </p:set>
                                    <p:animEffect transition="in" filter="barn(outHorizontal)">
                                      <p:cBhvr>
                                        <p:cTn id="53" dur="500"/>
                                        <p:tgtEl>
                                          <p:spTgt spid="90318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grpId="0" nodeType="clickEffect">
                                  <p:stCondLst>
                                    <p:cond delay="0"/>
                                  </p:stCondLst>
                                  <p:childTnLst>
                                    <p:set>
                                      <p:cBhvr>
                                        <p:cTn id="57" dur="1" fill="hold">
                                          <p:stCondLst>
                                            <p:cond delay="0"/>
                                          </p:stCondLst>
                                        </p:cTn>
                                        <p:tgtEl>
                                          <p:spTgt spid="903184"/>
                                        </p:tgtEl>
                                        <p:attrNameLst>
                                          <p:attrName>style.visibility</p:attrName>
                                        </p:attrNameLst>
                                      </p:cBhvr>
                                      <p:to>
                                        <p:strVal val="visible"/>
                                      </p:to>
                                    </p:set>
                                    <p:animEffect transition="in" filter="barn(outHorizontal)">
                                      <p:cBhvr>
                                        <p:cTn id="58" dur="500"/>
                                        <p:tgtEl>
                                          <p:spTgt spid="903184"/>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903187"/>
                                        </p:tgtEl>
                                        <p:attrNameLst>
                                          <p:attrName>style.visibility</p:attrName>
                                        </p:attrNameLst>
                                      </p:cBhvr>
                                      <p:to>
                                        <p:strVal val="visible"/>
                                      </p:to>
                                    </p:set>
                                    <p:animEffect transition="in" filter="barn(outHorizontal)">
                                      <p:cBhvr>
                                        <p:cTn id="63" dur="500"/>
                                        <p:tgtEl>
                                          <p:spTgt spid="903187"/>
                                        </p:tgtEl>
                                      </p:cBhvr>
                                    </p:animEffect>
                                  </p:childTnLst>
                                </p:cTn>
                              </p:par>
                            </p:childTnLst>
                          </p:cTn>
                        </p:par>
                      </p:childTnLst>
                    </p:cTn>
                  </p:par>
                  <p:par>
                    <p:cTn id="64" fill="hold">
                      <p:stCondLst>
                        <p:cond delay="indefinite"/>
                      </p:stCondLst>
                      <p:childTnLst>
                        <p:par>
                          <p:cTn id="65" fill="hold">
                            <p:stCondLst>
                              <p:cond delay="0"/>
                            </p:stCondLst>
                            <p:childTnLst>
                              <p:par>
                                <p:cTn id="66" presetID="17" presetClass="entr" presetSubtype="4" fill="hold" grpId="0" nodeType="clickEffect">
                                  <p:stCondLst>
                                    <p:cond delay="0"/>
                                  </p:stCondLst>
                                  <p:childTnLst>
                                    <p:set>
                                      <p:cBhvr>
                                        <p:cTn id="67" dur="1" fill="hold">
                                          <p:stCondLst>
                                            <p:cond delay="0"/>
                                          </p:stCondLst>
                                        </p:cTn>
                                        <p:tgtEl>
                                          <p:spTgt spid="903199"/>
                                        </p:tgtEl>
                                        <p:attrNameLst>
                                          <p:attrName>style.visibility</p:attrName>
                                        </p:attrNameLst>
                                      </p:cBhvr>
                                      <p:to>
                                        <p:strVal val="visible"/>
                                      </p:to>
                                    </p:set>
                                    <p:anim calcmode="lin" valueType="num">
                                      <p:cBhvr>
                                        <p:cTn id="68" dur="500" fill="hold"/>
                                        <p:tgtEl>
                                          <p:spTgt spid="903199"/>
                                        </p:tgtEl>
                                        <p:attrNameLst>
                                          <p:attrName>ppt_x</p:attrName>
                                        </p:attrNameLst>
                                      </p:cBhvr>
                                      <p:tavLst>
                                        <p:tav tm="0">
                                          <p:val>
                                            <p:strVal val="#ppt_x"/>
                                          </p:val>
                                        </p:tav>
                                        <p:tav tm="100000">
                                          <p:val>
                                            <p:strVal val="#ppt_x"/>
                                          </p:val>
                                        </p:tav>
                                      </p:tavLst>
                                    </p:anim>
                                    <p:anim calcmode="lin" valueType="num">
                                      <p:cBhvr>
                                        <p:cTn id="69" dur="500" fill="hold"/>
                                        <p:tgtEl>
                                          <p:spTgt spid="903199"/>
                                        </p:tgtEl>
                                        <p:attrNameLst>
                                          <p:attrName>ppt_y</p:attrName>
                                        </p:attrNameLst>
                                      </p:cBhvr>
                                      <p:tavLst>
                                        <p:tav tm="0">
                                          <p:val>
                                            <p:strVal val="#ppt_y+#ppt_h/2"/>
                                          </p:val>
                                        </p:tav>
                                        <p:tav tm="100000">
                                          <p:val>
                                            <p:strVal val="#ppt_y"/>
                                          </p:val>
                                        </p:tav>
                                      </p:tavLst>
                                    </p:anim>
                                    <p:anim calcmode="lin" valueType="num">
                                      <p:cBhvr>
                                        <p:cTn id="70" dur="500" fill="hold"/>
                                        <p:tgtEl>
                                          <p:spTgt spid="903199"/>
                                        </p:tgtEl>
                                        <p:attrNameLst>
                                          <p:attrName>ppt_w</p:attrName>
                                        </p:attrNameLst>
                                      </p:cBhvr>
                                      <p:tavLst>
                                        <p:tav tm="0">
                                          <p:val>
                                            <p:strVal val="#ppt_w"/>
                                          </p:val>
                                        </p:tav>
                                        <p:tav tm="100000">
                                          <p:val>
                                            <p:strVal val="#ppt_w"/>
                                          </p:val>
                                        </p:tav>
                                      </p:tavLst>
                                    </p:anim>
                                    <p:anim calcmode="lin" valueType="num">
                                      <p:cBhvr>
                                        <p:cTn id="71" dur="500" fill="hold"/>
                                        <p:tgtEl>
                                          <p:spTgt spid="903199"/>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903201"/>
                                        </p:tgtEl>
                                        <p:attrNameLst>
                                          <p:attrName>style.visibility</p:attrName>
                                        </p:attrNameLst>
                                      </p:cBhvr>
                                      <p:to>
                                        <p:strVal val="visible"/>
                                      </p:to>
                                    </p:set>
                                    <p:anim calcmode="lin" valueType="num">
                                      <p:cBhvr additive="base">
                                        <p:cTn id="76" dur="500" fill="hold"/>
                                        <p:tgtEl>
                                          <p:spTgt spid="903201"/>
                                        </p:tgtEl>
                                        <p:attrNameLst>
                                          <p:attrName>ppt_x</p:attrName>
                                        </p:attrNameLst>
                                      </p:cBhvr>
                                      <p:tavLst>
                                        <p:tav tm="0">
                                          <p:val>
                                            <p:strVal val="0-#ppt_w/2"/>
                                          </p:val>
                                        </p:tav>
                                        <p:tav tm="100000">
                                          <p:val>
                                            <p:strVal val="#ppt_x"/>
                                          </p:val>
                                        </p:tav>
                                      </p:tavLst>
                                    </p:anim>
                                    <p:anim calcmode="lin" valueType="num">
                                      <p:cBhvr additive="base">
                                        <p:cTn id="77" dur="500" fill="hold"/>
                                        <p:tgtEl>
                                          <p:spTgt spid="90320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4"/>
                                            </p:cond>
                                          </p:stCondLst>
                                          <p:endCondLst>
                                            <p:cond evt="onStopAudio" delay="0">
                                              <p:tgtEl>
                                                <p:sldTgt/>
                                              </p:tgtEl>
                                            </p:cond>
                                          </p:endCondLst>
                                        </p:cTn>
                                        <p:tgtEl>
                                          <p:sndTgt r:embed="rId12" name="whoosh.wav"/>
                                        </p:tgtEl>
                                      </p:cMediaNode>
                                    </p:audio>
                                  </p:sub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903176"/>
                                        </p:tgtEl>
                                        <p:attrNameLst>
                                          <p:attrName>style.visibility</p:attrName>
                                        </p:attrNameLst>
                                      </p:cBhvr>
                                      <p:to>
                                        <p:strVal val="visible"/>
                                      </p:to>
                                    </p:set>
                                    <p:anim calcmode="lin" valueType="num">
                                      <p:cBhvr additive="base">
                                        <p:cTn id="82" dur="500" fill="hold"/>
                                        <p:tgtEl>
                                          <p:spTgt spid="903176"/>
                                        </p:tgtEl>
                                        <p:attrNameLst>
                                          <p:attrName>ppt_x</p:attrName>
                                        </p:attrNameLst>
                                      </p:cBhvr>
                                      <p:tavLst>
                                        <p:tav tm="0">
                                          <p:val>
                                            <p:strVal val="1+#ppt_w/2"/>
                                          </p:val>
                                        </p:tav>
                                        <p:tav tm="100000">
                                          <p:val>
                                            <p:strVal val="#ppt_x"/>
                                          </p:val>
                                        </p:tav>
                                      </p:tavLst>
                                    </p:anim>
                                    <p:anim calcmode="lin" valueType="num">
                                      <p:cBhvr additive="base">
                                        <p:cTn id="83" dur="500" fill="hold"/>
                                        <p:tgtEl>
                                          <p:spTgt spid="903176"/>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1" fill="hold" grpId="0" nodeType="clickEffect">
                                  <p:stCondLst>
                                    <p:cond delay="0"/>
                                  </p:stCondLst>
                                  <p:childTnLst>
                                    <p:set>
                                      <p:cBhvr>
                                        <p:cTn id="87" dur="1" fill="hold">
                                          <p:stCondLst>
                                            <p:cond delay="0"/>
                                          </p:stCondLst>
                                        </p:cTn>
                                        <p:tgtEl>
                                          <p:spTgt spid="903200"/>
                                        </p:tgtEl>
                                        <p:attrNameLst>
                                          <p:attrName>style.visibility</p:attrName>
                                        </p:attrNameLst>
                                      </p:cBhvr>
                                      <p:to>
                                        <p:strVal val="visible"/>
                                      </p:to>
                                    </p:set>
                                    <p:anim calcmode="lin" valueType="num">
                                      <p:cBhvr>
                                        <p:cTn id="88" dur="500" fill="hold"/>
                                        <p:tgtEl>
                                          <p:spTgt spid="903200"/>
                                        </p:tgtEl>
                                        <p:attrNameLst>
                                          <p:attrName>ppt_x</p:attrName>
                                        </p:attrNameLst>
                                      </p:cBhvr>
                                      <p:tavLst>
                                        <p:tav tm="0">
                                          <p:val>
                                            <p:strVal val="#ppt_x"/>
                                          </p:val>
                                        </p:tav>
                                        <p:tav tm="100000">
                                          <p:val>
                                            <p:strVal val="#ppt_x"/>
                                          </p:val>
                                        </p:tav>
                                      </p:tavLst>
                                    </p:anim>
                                    <p:anim calcmode="lin" valueType="num">
                                      <p:cBhvr>
                                        <p:cTn id="89" dur="500" fill="hold"/>
                                        <p:tgtEl>
                                          <p:spTgt spid="903200"/>
                                        </p:tgtEl>
                                        <p:attrNameLst>
                                          <p:attrName>ppt_y</p:attrName>
                                        </p:attrNameLst>
                                      </p:cBhvr>
                                      <p:tavLst>
                                        <p:tav tm="0">
                                          <p:val>
                                            <p:strVal val="#ppt_y-#ppt_h/2"/>
                                          </p:val>
                                        </p:tav>
                                        <p:tav tm="100000">
                                          <p:val>
                                            <p:strVal val="#ppt_y"/>
                                          </p:val>
                                        </p:tav>
                                      </p:tavLst>
                                    </p:anim>
                                    <p:anim calcmode="lin" valueType="num">
                                      <p:cBhvr>
                                        <p:cTn id="90" dur="500" fill="hold"/>
                                        <p:tgtEl>
                                          <p:spTgt spid="903200"/>
                                        </p:tgtEl>
                                        <p:attrNameLst>
                                          <p:attrName>ppt_w</p:attrName>
                                        </p:attrNameLst>
                                      </p:cBhvr>
                                      <p:tavLst>
                                        <p:tav tm="0">
                                          <p:val>
                                            <p:strVal val="#ppt_w"/>
                                          </p:val>
                                        </p:tav>
                                        <p:tav tm="100000">
                                          <p:val>
                                            <p:strVal val="#ppt_w"/>
                                          </p:val>
                                        </p:tav>
                                      </p:tavLst>
                                    </p:anim>
                                    <p:anim calcmode="lin" valueType="num">
                                      <p:cBhvr>
                                        <p:cTn id="91" dur="500" fill="hold"/>
                                        <p:tgtEl>
                                          <p:spTgt spid="903200"/>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42" fill="hold" grpId="0" nodeType="clickEffect">
                                  <p:stCondLst>
                                    <p:cond delay="0"/>
                                  </p:stCondLst>
                                  <p:childTnLst>
                                    <p:set>
                                      <p:cBhvr>
                                        <p:cTn id="95" dur="1" fill="hold">
                                          <p:stCondLst>
                                            <p:cond delay="0"/>
                                          </p:stCondLst>
                                        </p:cTn>
                                        <p:tgtEl>
                                          <p:spTgt spid="903188"/>
                                        </p:tgtEl>
                                        <p:attrNameLst>
                                          <p:attrName>style.visibility</p:attrName>
                                        </p:attrNameLst>
                                      </p:cBhvr>
                                      <p:to>
                                        <p:strVal val="visible"/>
                                      </p:to>
                                    </p:set>
                                    <p:animEffect transition="in" filter="barn(outHorizontal)">
                                      <p:cBhvr>
                                        <p:cTn id="96" dur="500"/>
                                        <p:tgtEl>
                                          <p:spTgt spid="903188"/>
                                        </p:tgtEl>
                                      </p:cBhvr>
                                    </p:animEffect>
                                  </p:childTnLst>
                                </p:cTn>
                              </p:par>
                            </p:childTnLst>
                          </p:cTn>
                        </p:par>
                        <p:par>
                          <p:cTn id="97" fill="hold">
                            <p:stCondLst>
                              <p:cond delay="500"/>
                            </p:stCondLst>
                            <p:childTnLst>
                              <p:par>
                                <p:cTn id="98" presetID="16" presetClass="entr" presetSubtype="42" fill="hold" grpId="0" nodeType="afterEffect">
                                  <p:stCondLst>
                                    <p:cond delay="0"/>
                                  </p:stCondLst>
                                  <p:childTnLst>
                                    <p:set>
                                      <p:cBhvr>
                                        <p:cTn id="99" dur="1" fill="hold">
                                          <p:stCondLst>
                                            <p:cond delay="0"/>
                                          </p:stCondLst>
                                        </p:cTn>
                                        <p:tgtEl>
                                          <p:spTgt spid="903189"/>
                                        </p:tgtEl>
                                        <p:attrNameLst>
                                          <p:attrName>style.visibility</p:attrName>
                                        </p:attrNameLst>
                                      </p:cBhvr>
                                      <p:to>
                                        <p:strVal val="visible"/>
                                      </p:to>
                                    </p:set>
                                    <p:animEffect transition="in" filter="barn(outHorizontal)">
                                      <p:cBhvr>
                                        <p:cTn id="100" dur="500"/>
                                        <p:tgtEl>
                                          <p:spTgt spid="903189"/>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42" fill="hold" grpId="0" nodeType="clickEffect">
                                  <p:stCondLst>
                                    <p:cond delay="0"/>
                                  </p:stCondLst>
                                  <p:childTnLst>
                                    <p:set>
                                      <p:cBhvr>
                                        <p:cTn id="104" dur="1" fill="hold">
                                          <p:stCondLst>
                                            <p:cond delay="0"/>
                                          </p:stCondLst>
                                        </p:cTn>
                                        <p:tgtEl>
                                          <p:spTgt spid="903190"/>
                                        </p:tgtEl>
                                        <p:attrNameLst>
                                          <p:attrName>style.visibility</p:attrName>
                                        </p:attrNameLst>
                                      </p:cBhvr>
                                      <p:to>
                                        <p:strVal val="visible"/>
                                      </p:to>
                                    </p:set>
                                    <p:animEffect transition="in" filter="barn(outHorizontal)">
                                      <p:cBhvr>
                                        <p:cTn id="105" dur="500"/>
                                        <p:tgtEl>
                                          <p:spTgt spid="903190"/>
                                        </p:tgtEl>
                                      </p:cBhvr>
                                    </p:animEffect>
                                  </p:childTnLst>
                                </p:cTn>
                              </p:par>
                            </p:childTnLst>
                          </p:cTn>
                        </p:par>
                        <p:par>
                          <p:cTn id="106" fill="hold">
                            <p:stCondLst>
                              <p:cond delay="500"/>
                            </p:stCondLst>
                            <p:childTnLst>
                              <p:par>
                                <p:cTn id="107" presetID="16" presetClass="entr" presetSubtype="42" fill="hold" grpId="0" nodeType="afterEffect">
                                  <p:stCondLst>
                                    <p:cond delay="0"/>
                                  </p:stCondLst>
                                  <p:childTnLst>
                                    <p:set>
                                      <p:cBhvr>
                                        <p:cTn id="108" dur="1" fill="hold">
                                          <p:stCondLst>
                                            <p:cond delay="0"/>
                                          </p:stCondLst>
                                        </p:cTn>
                                        <p:tgtEl>
                                          <p:spTgt spid="903191"/>
                                        </p:tgtEl>
                                        <p:attrNameLst>
                                          <p:attrName>style.visibility</p:attrName>
                                        </p:attrNameLst>
                                      </p:cBhvr>
                                      <p:to>
                                        <p:strVal val="visible"/>
                                      </p:to>
                                    </p:set>
                                    <p:animEffect transition="in" filter="barn(outHorizontal)">
                                      <p:cBhvr>
                                        <p:cTn id="109" dur="500"/>
                                        <p:tgtEl>
                                          <p:spTgt spid="903191"/>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42" fill="hold" grpId="0" nodeType="clickEffect">
                                  <p:stCondLst>
                                    <p:cond delay="0"/>
                                  </p:stCondLst>
                                  <p:childTnLst>
                                    <p:set>
                                      <p:cBhvr>
                                        <p:cTn id="113" dur="1" fill="hold">
                                          <p:stCondLst>
                                            <p:cond delay="0"/>
                                          </p:stCondLst>
                                        </p:cTn>
                                        <p:tgtEl>
                                          <p:spTgt spid="903197"/>
                                        </p:tgtEl>
                                        <p:attrNameLst>
                                          <p:attrName>style.visibility</p:attrName>
                                        </p:attrNameLst>
                                      </p:cBhvr>
                                      <p:to>
                                        <p:strVal val="visible"/>
                                      </p:to>
                                    </p:set>
                                    <p:animEffect transition="in" filter="barn(outHorizontal)">
                                      <p:cBhvr>
                                        <p:cTn id="114" dur="500"/>
                                        <p:tgtEl>
                                          <p:spTgt spid="903197"/>
                                        </p:tgtEl>
                                      </p:cBhvr>
                                    </p:animEffect>
                                  </p:childTnLst>
                                </p:cTn>
                              </p:par>
                            </p:childTnLst>
                          </p:cTn>
                        </p:par>
                        <p:par>
                          <p:cTn id="115" fill="hold">
                            <p:stCondLst>
                              <p:cond delay="500"/>
                            </p:stCondLst>
                            <p:childTnLst>
                              <p:par>
                                <p:cTn id="116" presetID="16" presetClass="entr" presetSubtype="42" fill="hold" grpId="0" nodeType="afterEffect">
                                  <p:stCondLst>
                                    <p:cond delay="0"/>
                                  </p:stCondLst>
                                  <p:childTnLst>
                                    <p:set>
                                      <p:cBhvr>
                                        <p:cTn id="117" dur="1" fill="hold">
                                          <p:stCondLst>
                                            <p:cond delay="0"/>
                                          </p:stCondLst>
                                        </p:cTn>
                                        <p:tgtEl>
                                          <p:spTgt spid="903196"/>
                                        </p:tgtEl>
                                        <p:attrNameLst>
                                          <p:attrName>style.visibility</p:attrName>
                                        </p:attrNameLst>
                                      </p:cBhvr>
                                      <p:to>
                                        <p:strVal val="visible"/>
                                      </p:to>
                                    </p:set>
                                    <p:animEffect transition="in" filter="barn(outHorizontal)">
                                      <p:cBhvr>
                                        <p:cTn id="118" dur="500"/>
                                        <p:tgtEl>
                                          <p:spTgt spid="903196"/>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42" fill="hold" grpId="0" nodeType="clickEffect">
                                  <p:stCondLst>
                                    <p:cond delay="0"/>
                                  </p:stCondLst>
                                  <p:childTnLst>
                                    <p:set>
                                      <p:cBhvr>
                                        <p:cTn id="122" dur="1" fill="hold">
                                          <p:stCondLst>
                                            <p:cond delay="0"/>
                                          </p:stCondLst>
                                        </p:cTn>
                                        <p:tgtEl>
                                          <p:spTgt spid="903192"/>
                                        </p:tgtEl>
                                        <p:attrNameLst>
                                          <p:attrName>style.visibility</p:attrName>
                                        </p:attrNameLst>
                                      </p:cBhvr>
                                      <p:to>
                                        <p:strVal val="visible"/>
                                      </p:to>
                                    </p:set>
                                    <p:animEffect transition="in" filter="barn(outHorizontal)">
                                      <p:cBhvr>
                                        <p:cTn id="123" dur="500"/>
                                        <p:tgtEl>
                                          <p:spTgt spid="903192"/>
                                        </p:tgtEl>
                                      </p:cBhvr>
                                    </p:animEffect>
                                  </p:childTnLst>
                                </p:cTn>
                              </p:par>
                            </p:childTnLst>
                          </p:cTn>
                        </p:par>
                        <p:par>
                          <p:cTn id="124" fill="hold">
                            <p:stCondLst>
                              <p:cond delay="500"/>
                            </p:stCondLst>
                            <p:childTnLst>
                              <p:par>
                                <p:cTn id="125" presetID="16" presetClass="entr" presetSubtype="42" fill="hold" grpId="0" nodeType="afterEffect">
                                  <p:stCondLst>
                                    <p:cond delay="0"/>
                                  </p:stCondLst>
                                  <p:childTnLst>
                                    <p:set>
                                      <p:cBhvr>
                                        <p:cTn id="126" dur="1" fill="hold">
                                          <p:stCondLst>
                                            <p:cond delay="0"/>
                                          </p:stCondLst>
                                        </p:cTn>
                                        <p:tgtEl>
                                          <p:spTgt spid="903193"/>
                                        </p:tgtEl>
                                        <p:attrNameLst>
                                          <p:attrName>style.visibility</p:attrName>
                                        </p:attrNameLst>
                                      </p:cBhvr>
                                      <p:to>
                                        <p:strVal val="visible"/>
                                      </p:to>
                                    </p:set>
                                    <p:animEffect transition="in" filter="barn(outHorizontal)">
                                      <p:cBhvr>
                                        <p:cTn id="127" dur="500"/>
                                        <p:tgtEl>
                                          <p:spTgt spid="903193"/>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42" fill="hold" grpId="0" nodeType="clickEffect">
                                  <p:stCondLst>
                                    <p:cond delay="0"/>
                                  </p:stCondLst>
                                  <p:childTnLst>
                                    <p:set>
                                      <p:cBhvr>
                                        <p:cTn id="131" dur="1" fill="hold">
                                          <p:stCondLst>
                                            <p:cond delay="0"/>
                                          </p:stCondLst>
                                        </p:cTn>
                                        <p:tgtEl>
                                          <p:spTgt spid="903194"/>
                                        </p:tgtEl>
                                        <p:attrNameLst>
                                          <p:attrName>style.visibility</p:attrName>
                                        </p:attrNameLst>
                                      </p:cBhvr>
                                      <p:to>
                                        <p:strVal val="visible"/>
                                      </p:to>
                                    </p:set>
                                    <p:animEffect transition="in" filter="barn(outHorizontal)">
                                      <p:cBhvr>
                                        <p:cTn id="132" dur="500"/>
                                        <p:tgtEl>
                                          <p:spTgt spid="903194"/>
                                        </p:tgtEl>
                                      </p:cBhvr>
                                    </p:animEffect>
                                  </p:childTnLst>
                                </p:cTn>
                              </p:par>
                            </p:childTnLst>
                          </p:cTn>
                        </p:par>
                        <p:par>
                          <p:cTn id="133" fill="hold">
                            <p:stCondLst>
                              <p:cond delay="500"/>
                            </p:stCondLst>
                            <p:childTnLst>
                              <p:par>
                                <p:cTn id="134" presetID="16" presetClass="entr" presetSubtype="42" fill="hold" grpId="0" nodeType="afterEffect">
                                  <p:stCondLst>
                                    <p:cond delay="0"/>
                                  </p:stCondLst>
                                  <p:childTnLst>
                                    <p:set>
                                      <p:cBhvr>
                                        <p:cTn id="135" dur="1" fill="hold">
                                          <p:stCondLst>
                                            <p:cond delay="0"/>
                                          </p:stCondLst>
                                        </p:cTn>
                                        <p:tgtEl>
                                          <p:spTgt spid="903195"/>
                                        </p:tgtEl>
                                        <p:attrNameLst>
                                          <p:attrName>style.visibility</p:attrName>
                                        </p:attrNameLst>
                                      </p:cBhvr>
                                      <p:to>
                                        <p:strVal val="visible"/>
                                      </p:to>
                                    </p:set>
                                    <p:animEffect transition="in" filter="barn(outHorizontal)">
                                      <p:cBhvr>
                                        <p:cTn id="136" dur="500"/>
                                        <p:tgtEl>
                                          <p:spTgt spid="903195"/>
                                        </p:tgtEl>
                                      </p:cBhvr>
                                    </p:animEffect>
                                  </p:childTnLst>
                                </p:cTn>
                              </p:par>
                            </p:childTnLst>
                          </p:cTn>
                        </p:par>
                      </p:childTnLst>
                    </p:cTn>
                  </p:par>
                  <p:par>
                    <p:cTn id="137" fill="hold">
                      <p:stCondLst>
                        <p:cond delay="indefinite"/>
                      </p:stCondLst>
                      <p:childTnLst>
                        <p:par>
                          <p:cTn id="138" fill="hold">
                            <p:stCondLst>
                              <p:cond delay="0"/>
                            </p:stCondLst>
                            <p:childTnLst>
                              <p:par>
                                <p:cTn id="139" presetID="16" presetClass="entr" presetSubtype="42" fill="hold" grpId="0" nodeType="clickEffect">
                                  <p:stCondLst>
                                    <p:cond delay="0"/>
                                  </p:stCondLst>
                                  <p:childTnLst>
                                    <p:set>
                                      <p:cBhvr>
                                        <p:cTn id="140" dur="1" fill="hold">
                                          <p:stCondLst>
                                            <p:cond delay="0"/>
                                          </p:stCondLst>
                                        </p:cTn>
                                        <p:tgtEl>
                                          <p:spTgt spid="903198"/>
                                        </p:tgtEl>
                                        <p:attrNameLst>
                                          <p:attrName>style.visibility</p:attrName>
                                        </p:attrNameLst>
                                      </p:cBhvr>
                                      <p:to>
                                        <p:strVal val="visible"/>
                                      </p:to>
                                    </p:set>
                                    <p:animEffect transition="in" filter="barn(outHorizontal)">
                                      <p:cBhvr>
                                        <p:cTn id="141" dur="500"/>
                                        <p:tgtEl>
                                          <p:spTgt spid="903198"/>
                                        </p:tgtEl>
                                      </p:cBhvr>
                                    </p:animEffect>
                                  </p:childTnLst>
                                </p:cTn>
                              </p:par>
                            </p:childTnLst>
                          </p:cTn>
                        </p:par>
                      </p:childTnLst>
                    </p:cTn>
                  </p:par>
                  <p:par>
                    <p:cTn id="142" fill="hold">
                      <p:stCondLst>
                        <p:cond delay="indefinite"/>
                      </p:stCondLst>
                      <p:childTnLst>
                        <p:par>
                          <p:cTn id="143" fill="hold">
                            <p:stCondLst>
                              <p:cond delay="0"/>
                            </p:stCondLst>
                            <p:childTnLst>
                              <p:par>
                                <p:cTn id="144" presetID="2" presetClass="entr" presetSubtype="2" fill="hold" nodeType="clickEffect">
                                  <p:stCondLst>
                                    <p:cond delay="0"/>
                                  </p:stCondLst>
                                  <p:childTnLst>
                                    <p:set>
                                      <p:cBhvr>
                                        <p:cTn id="145" dur="1" fill="hold">
                                          <p:stCondLst>
                                            <p:cond delay="0"/>
                                          </p:stCondLst>
                                        </p:cTn>
                                        <p:tgtEl>
                                          <p:spTgt spid="903202"/>
                                        </p:tgtEl>
                                        <p:attrNameLst>
                                          <p:attrName>style.visibility</p:attrName>
                                        </p:attrNameLst>
                                      </p:cBhvr>
                                      <p:to>
                                        <p:strVal val="visible"/>
                                      </p:to>
                                    </p:set>
                                    <p:anim calcmode="lin" valueType="num">
                                      <p:cBhvr additive="base">
                                        <p:cTn id="146" dur="500" fill="hold"/>
                                        <p:tgtEl>
                                          <p:spTgt spid="903202"/>
                                        </p:tgtEl>
                                        <p:attrNameLst>
                                          <p:attrName>ppt_x</p:attrName>
                                        </p:attrNameLst>
                                      </p:cBhvr>
                                      <p:tavLst>
                                        <p:tav tm="0">
                                          <p:val>
                                            <p:strVal val="1+#ppt_w/2"/>
                                          </p:val>
                                        </p:tav>
                                        <p:tav tm="100000">
                                          <p:val>
                                            <p:strVal val="#ppt_x"/>
                                          </p:val>
                                        </p:tav>
                                      </p:tavLst>
                                    </p:anim>
                                    <p:anim calcmode="lin" valueType="num">
                                      <p:cBhvr additive="base">
                                        <p:cTn id="147" dur="500" fill="hold"/>
                                        <p:tgtEl>
                                          <p:spTgt spid="9032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4"/>
                                            </p:cond>
                                          </p:stCondLst>
                                          <p:endCondLst>
                                            <p:cond evt="onStopAudio" delay="0">
                                              <p:tgtEl>
                                                <p:sldTgt/>
                                              </p:tgtEl>
                                            </p:cond>
                                          </p:endCondLst>
                                        </p:cTn>
                                        <p:tgtEl>
                                          <p:sndTgt r:embed="rId12" name="whoosh.wav"/>
                                        </p:tgtEl>
                                      </p:cMediaNode>
                                    </p:audio>
                                  </p:subTnLst>
                                </p:cTn>
                              </p:par>
                            </p:childTnLst>
                          </p:cTn>
                        </p:par>
                      </p:childTnLst>
                    </p:cTn>
                  </p:par>
                  <p:par>
                    <p:cTn id="148" fill="hold">
                      <p:stCondLst>
                        <p:cond delay="indefinite"/>
                      </p:stCondLst>
                      <p:childTnLst>
                        <p:par>
                          <p:cTn id="149" fill="hold">
                            <p:stCondLst>
                              <p:cond delay="0"/>
                            </p:stCondLst>
                            <p:childTnLst>
                              <p:par>
                                <p:cTn id="150" presetID="2" presetClass="entr" presetSubtype="2" fill="hold" nodeType="clickEffect">
                                  <p:stCondLst>
                                    <p:cond delay="0"/>
                                  </p:stCondLst>
                                  <p:childTnLst>
                                    <p:set>
                                      <p:cBhvr>
                                        <p:cTn id="151" dur="1" fill="hold">
                                          <p:stCondLst>
                                            <p:cond delay="0"/>
                                          </p:stCondLst>
                                        </p:cTn>
                                        <p:tgtEl>
                                          <p:spTgt spid="903206"/>
                                        </p:tgtEl>
                                        <p:attrNameLst>
                                          <p:attrName>style.visibility</p:attrName>
                                        </p:attrNameLst>
                                      </p:cBhvr>
                                      <p:to>
                                        <p:strVal val="visible"/>
                                      </p:to>
                                    </p:set>
                                    <p:anim calcmode="lin" valueType="num">
                                      <p:cBhvr additive="base">
                                        <p:cTn id="152" dur="500" fill="hold"/>
                                        <p:tgtEl>
                                          <p:spTgt spid="903206"/>
                                        </p:tgtEl>
                                        <p:attrNameLst>
                                          <p:attrName>ppt_x</p:attrName>
                                        </p:attrNameLst>
                                      </p:cBhvr>
                                      <p:tavLst>
                                        <p:tav tm="0">
                                          <p:val>
                                            <p:strVal val="1+#ppt_w/2"/>
                                          </p:val>
                                        </p:tav>
                                        <p:tav tm="100000">
                                          <p:val>
                                            <p:strVal val="#ppt_x"/>
                                          </p:val>
                                        </p:tav>
                                      </p:tavLst>
                                    </p:anim>
                                    <p:anim calcmode="lin" valueType="num">
                                      <p:cBhvr additive="base">
                                        <p:cTn id="153" dur="500" fill="hold"/>
                                        <p:tgtEl>
                                          <p:spTgt spid="90320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0"/>
                                            </p:cond>
                                          </p:stCondLst>
                                          <p:endCondLst>
                                            <p:cond evt="onStopAudio" delay="0">
                                              <p:tgtEl>
                                                <p:sldTgt/>
                                              </p:tgtEl>
                                            </p:cond>
                                          </p:endCondLst>
                                        </p:cTn>
                                        <p:tgtEl>
                                          <p:sndTgt r:embed="rId1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7" grpId="0" animBg="1"/>
      <p:bldP spid="903178" grpId="0" animBg="1"/>
      <p:bldP spid="903179" grpId="0" animBg="1"/>
      <p:bldP spid="903180" grpId="0" animBg="1"/>
      <p:bldP spid="903181" grpId="0" animBg="1"/>
      <p:bldP spid="903182" grpId="0" animBg="1"/>
      <p:bldP spid="903183" grpId="0" animBg="1"/>
      <p:bldP spid="903184" grpId="0" animBg="1"/>
      <p:bldP spid="903185" grpId="0" animBg="1"/>
      <p:bldP spid="903186" grpId="0" animBg="1"/>
      <p:bldP spid="903187" grpId="0" animBg="1"/>
      <p:bldP spid="903188" grpId="0" animBg="1"/>
      <p:bldP spid="903189" grpId="0" animBg="1"/>
      <p:bldP spid="903190" grpId="0" animBg="1"/>
      <p:bldP spid="903191" grpId="0" animBg="1"/>
      <p:bldP spid="903192" grpId="0" animBg="1"/>
      <p:bldP spid="903193" grpId="0" animBg="1"/>
      <p:bldP spid="903194" grpId="0" animBg="1"/>
      <p:bldP spid="903195" grpId="0" animBg="1"/>
      <p:bldP spid="903196" grpId="0" animBg="1"/>
      <p:bldP spid="903197" grpId="0" animBg="1"/>
      <p:bldP spid="903198" grpId="0" animBg="1"/>
      <p:bldP spid="903199" grpId="0" animBg="1"/>
      <p:bldP spid="90320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25" name="Object 5"/>
          <p:cNvGraphicFramePr/>
          <p:nvPr/>
        </p:nvGraphicFramePr>
        <p:xfrm>
          <a:off x="250825" y="1649413"/>
          <a:ext cx="4037013" cy="2282825"/>
        </p:xfrm>
        <a:graphic>
          <a:graphicData uri="http://schemas.openxmlformats.org/presentationml/2006/ole">
            <mc:AlternateContent xmlns:mc="http://schemas.openxmlformats.org/markup-compatibility/2006">
              <mc:Choice xmlns:v="urn:schemas-microsoft-com:vml" Requires="v">
                <p:oleObj spid="_x0000_s2" name="" r:id="rId1" imgW="5436235" imgH="2557145" progId="Visio.Drawing.5">
                  <p:embed/>
                </p:oleObj>
              </mc:Choice>
              <mc:Fallback>
                <p:oleObj name="" r:id="rId1" imgW="5436235" imgH="2557145" progId="Visio.Drawing.5">
                  <p:embed/>
                  <p:pic>
                    <p:nvPicPr>
                      <p:cNvPr id="0" name="图片 3083"/>
                      <p:cNvPicPr/>
                      <p:nvPr/>
                    </p:nvPicPr>
                    <p:blipFill>
                      <a:blip r:embed="rId2"/>
                      <a:stretch>
                        <a:fillRect/>
                      </a:stretch>
                    </p:blipFill>
                    <p:spPr>
                      <a:xfrm>
                        <a:off x="250825" y="1649413"/>
                        <a:ext cx="4037013" cy="2282825"/>
                      </a:xfrm>
                      <a:prstGeom prst="rect">
                        <a:avLst/>
                      </a:prstGeom>
                      <a:solidFill>
                        <a:srgbClr val="E2D9EB"/>
                      </a:solidFill>
                      <a:ln w="38100">
                        <a:noFill/>
                        <a:miter/>
                      </a:ln>
                    </p:spPr>
                  </p:pic>
                </p:oleObj>
              </mc:Fallback>
            </mc:AlternateContent>
          </a:graphicData>
        </a:graphic>
      </p:graphicFrame>
      <p:sp>
        <p:nvSpPr>
          <p:cNvPr id="901126" name="Text Box 6"/>
          <p:cNvSpPr txBox="1">
            <a:spLocks noChangeArrowheads="1"/>
          </p:cNvSpPr>
          <p:nvPr/>
        </p:nvSpPr>
        <p:spPr bwMode="auto">
          <a:xfrm>
            <a:off x="250825" y="4167188"/>
            <a:ext cx="4037013" cy="2409608"/>
          </a:xfrm>
          <a:prstGeom prst="roundRect">
            <a:avLst>
              <a:gd name="adj" fmla="val 6148"/>
            </a:avLst>
          </a:prstGeom>
          <a:solidFill>
            <a:srgbClr val="E2D9EB"/>
          </a:solidFill>
          <a:ln w="9525">
            <a:noFill/>
            <a:miter lim="800000"/>
          </a:ln>
          <a:effectLst/>
        </p:spPr>
        <p:txBody>
          <a:bodyPr>
            <a:spAutoFit/>
          </a:bodyPr>
          <a:lstStyle/>
          <a:p>
            <a:pPr marR="0" defTabSz="914400" eaLnBrk="1" hangingPunct="1">
              <a:lnSpc>
                <a:spcPct val="125000"/>
              </a:lnSpc>
              <a:spcAft>
                <a:spcPts val="0"/>
              </a:spcAft>
              <a:buClrTx/>
              <a:buSzTx/>
              <a:buFontTx/>
              <a:buNone/>
              <a:defRPr/>
            </a:pPr>
            <a:r>
              <a:rPr kumimoji="1" lang="zh-CN" altLang="en-US" sz="2400" b="0" kern="1200" cap="none" spc="0" normalizeH="0" baseline="0" noProof="0" dirty="0">
                <a:solidFill>
                  <a:srgbClr val="FF3300"/>
                </a:solidFill>
                <a:latin typeface="+mn-lt"/>
                <a:ea typeface="+mn-ea"/>
                <a:cs typeface="+mn-ea"/>
                <a:sym typeface="+mn-lt"/>
              </a:rPr>
              <a:t>满二叉树：</a:t>
            </a:r>
            <a:r>
              <a:rPr kumimoji="1" lang="zh-CN" altLang="en-US" sz="2400" b="0" kern="1200" cap="none" spc="0" normalizeH="0" baseline="0" noProof="0" dirty="0">
                <a:latin typeface="+mn-lt"/>
                <a:ea typeface="+mn-ea"/>
                <a:cs typeface="+mn-ea"/>
                <a:sym typeface="+mn-lt"/>
              </a:rPr>
              <a:t>一棵深度为</a:t>
            </a:r>
            <a:r>
              <a:rPr kumimoji="1" lang="en-US" altLang="zh-TW" sz="2400" b="0" i="1" kern="1200" cap="none" spc="0" normalizeH="0" baseline="0" noProof="0" dirty="0">
                <a:latin typeface="+mn-lt"/>
                <a:ea typeface="+mn-ea"/>
                <a:cs typeface="+mn-ea"/>
                <a:sym typeface="+mn-lt"/>
              </a:rPr>
              <a:t>k </a:t>
            </a:r>
            <a:r>
              <a:rPr kumimoji="1" lang="zh-CN" altLang="en-US" sz="2400" b="0" kern="1200" cap="none" spc="0" normalizeH="0" baseline="0" noProof="0" dirty="0">
                <a:latin typeface="+mn-lt"/>
                <a:ea typeface="+mn-ea"/>
                <a:cs typeface="+mn-ea"/>
                <a:sym typeface="+mn-lt"/>
              </a:rPr>
              <a:t>且有</a:t>
            </a:r>
            <a:r>
              <a:rPr kumimoji="1" lang="zh-TW" altLang="en-US" sz="2400" b="0" kern="1200" cap="none" spc="0" normalizeH="0" baseline="0" noProof="0" dirty="0">
                <a:latin typeface="+mn-lt"/>
                <a:ea typeface="+mn-ea"/>
                <a:cs typeface="+mn-ea"/>
                <a:sym typeface="+mn-lt"/>
              </a:rPr>
              <a:t>2</a:t>
            </a:r>
            <a:r>
              <a:rPr kumimoji="1" lang="en-US" altLang="zh-CN" sz="2400" b="0" i="1" kern="1200" cap="none" spc="0" normalizeH="0" baseline="30000" noProof="0" dirty="0">
                <a:latin typeface="+mn-lt"/>
                <a:ea typeface="+mn-ea"/>
                <a:cs typeface="+mn-ea"/>
                <a:sym typeface="+mn-lt"/>
              </a:rPr>
              <a:t>k</a:t>
            </a:r>
            <a:r>
              <a:rPr kumimoji="1" lang="en-US" altLang="zh-TW" sz="2400" b="0" kern="1200" cap="none" spc="0" normalizeH="0" baseline="0" noProof="0" dirty="0">
                <a:latin typeface="+mn-lt"/>
                <a:ea typeface="+mn-ea"/>
                <a:cs typeface="+mn-ea"/>
                <a:sym typeface="+mn-lt"/>
              </a:rPr>
              <a:t> -1</a:t>
            </a:r>
            <a:r>
              <a:rPr kumimoji="1" lang="zh-CN" altLang="en-US" sz="2400" b="0" kern="1200" cap="none" spc="0" normalizeH="0" baseline="0" noProof="0" dirty="0">
                <a:latin typeface="+mn-lt"/>
                <a:ea typeface="+mn-ea"/>
                <a:cs typeface="+mn-ea"/>
                <a:sym typeface="+mn-lt"/>
              </a:rPr>
              <a:t>个结点的二叉树。</a:t>
            </a:r>
            <a:r>
              <a:rPr kumimoji="1" lang="zh-CN" altLang="en-US" sz="2400" b="0" kern="1200" cap="none" spc="0" normalizeH="0" baseline="0" noProof="0" dirty="0">
                <a:solidFill>
                  <a:schemeClr val="accent2"/>
                </a:solidFill>
                <a:latin typeface="+mn-lt"/>
                <a:ea typeface="+mn-ea"/>
                <a:cs typeface="+mn-ea"/>
                <a:sym typeface="+mn-lt"/>
              </a:rPr>
              <a:t>（特点：每层都“充满”了结点）</a:t>
            </a:r>
            <a:endParaRPr kumimoji="1" lang="en-US" altLang="zh-CN" sz="2400" b="0" kern="1200" cap="none" spc="0" normalizeH="0" baseline="0" noProof="0" dirty="0">
              <a:latin typeface="+mn-lt"/>
              <a:ea typeface="+mn-ea"/>
              <a:cs typeface="+mn-ea"/>
              <a:sym typeface="+mn-lt"/>
            </a:endParaRPr>
          </a:p>
          <a:p>
            <a:pPr marR="0" defTabSz="914400" eaLnBrk="1" hangingPunct="1">
              <a:lnSpc>
                <a:spcPct val="125000"/>
              </a:lnSpc>
              <a:buClrTx/>
              <a:buSzTx/>
              <a:buFontTx/>
              <a:buNone/>
              <a:defRPr/>
            </a:pPr>
            <a:endParaRPr kumimoji="1" lang="en-US" altLang="zh-CN" sz="1000" b="0" kern="1200" cap="none" spc="0" normalizeH="0" baseline="0" noProof="0" dirty="0">
              <a:solidFill>
                <a:schemeClr val="accent2"/>
              </a:solidFill>
              <a:latin typeface="+mn-lt"/>
              <a:ea typeface="+mn-ea"/>
              <a:cs typeface="+mn-ea"/>
              <a:sym typeface="+mn-lt"/>
            </a:endParaRPr>
          </a:p>
          <a:p>
            <a:pPr marR="0" defTabSz="914400" eaLnBrk="1" hangingPunct="1">
              <a:lnSpc>
                <a:spcPct val="125000"/>
              </a:lnSpc>
              <a:buClrTx/>
              <a:buSzTx/>
              <a:buFontTx/>
              <a:buNone/>
              <a:defRPr/>
            </a:pPr>
            <a:endParaRPr kumimoji="1" lang="zh-CN" altLang="en-US" sz="1000" b="0" kern="1200" cap="none" spc="0" normalizeH="0" baseline="0" noProof="0" dirty="0">
              <a:solidFill>
                <a:schemeClr val="accent2"/>
              </a:solidFill>
              <a:latin typeface="+mn-lt"/>
              <a:ea typeface="+mn-ea"/>
              <a:cs typeface="+mn-ea"/>
              <a:sym typeface="+mn-lt"/>
            </a:endParaRPr>
          </a:p>
        </p:txBody>
      </p:sp>
      <p:graphicFrame>
        <p:nvGraphicFramePr>
          <p:cNvPr id="901128" name="Object 8"/>
          <p:cNvGraphicFramePr/>
          <p:nvPr/>
        </p:nvGraphicFramePr>
        <p:xfrm>
          <a:off x="4724400" y="1649413"/>
          <a:ext cx="4138613" cy="2282825"/>
        </p:xfrm>
        <a:graphic>
          <a:graphicData uri="http://schemas.openxmlformats.org/presentationml/2006/ole">
            <mc:AlternateContent xmlns:mc="http://schemas.openxmlformats.org/markup-compatibility/2006">
              <mc:Choice xmlns:v="urn:schemas-microsoft-com:vml" Requires="v">
                <p:oleObj spid="_x0000_s3" name="" r:id="rId3" imgW="5076190" imgH="2557145" progId="Visio.Drawing.5">
                  <p:embed/>
                </p:oleObj>
              </mc:Choice>
              <mc:Fallback>
                <p:oleObj name="" r:id="rId3" imgW="5076190" imgH="2557145" progId="Visio.Drawing.5">
                  <p:embed/>
                  <p:pic>
                    <p:nvPicPr>
                      <p:cNvPr id="0" name="图片 3082"/>
                      <p:cNvPicPr/>
                      <p:nvPr/>
                    </p:nvPicPr>
                    <p:blipFill>
                      <a:blip r:embed="rId4"/>
                      <a:stretch>
                        <a:fillRect/>
                      </a:stretch>
                    </p:blipFill>
                    <p:spPr>
                      <a:xfrm>
                        <a:off x="4724400" y="1649413"/>
                        <a:ext cx="4138613" cy="2282825"/>
                      </a:xfrm>
                      <a:prstGeom prst="rect">
                        <a:avLst/>
                      </a:prstGeom>
                      <a:solidFill>
                        <a:srgbClr val="EBEBEB"/>
                      </a:solidFill>
                      <a:ln w="38100">
                        <a:noFill/>
                        <a:miter/>
                      </a:ln>
                    </p:spPr>
                  </p:pic>
                </p:oleObj>
              </mc:Fallback>
            </mc:AlternateContent>
          </a:graphicData>
        </a:graphic>
      </p:graphicFrame>
      <p:sp>
        <p:nvSpPr>
          <p:cNvPr id="35846" name="Rectangle 10"/>
          <p:cNvSpPr>
            <a:spLocks noChangeArrowheads="1"/>
          </p:cNvSpPr>
          <p:nvPr/>
        </p:nvSpPr>
        <p:spPr bwMode="auto">
          <a:xfrm>
            <a:off x="758825" y="198438"/>
            <a:ext cx="38115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特殊形态的二叉树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01132" name="Rectangle 12"/>
          <p:cNvSpPr>
            <a:spLocks noChangeArrowheads="1"/>
          </p:cNvSpPr>
          <p:nvPr/>
        </p:nvSpPr>
        <p:spPr bwMode="auto">
          <a:xfrm>
            <a:off x="4724400" y="4167188"/>
            <a:ext cx="4138613" cy="2357438"/>
          </a:xfrm>
          <a:prstGeom prst="roundRect">
            <a:avLst>
              <a:gd name="adj" fmla="val 3199"/>
            </a:avLst>
          </a:prstGeom>
          <a:solidFill>
            <a:srgbClr val="EBEBEB"/>
          </a:solidFill>
          <a:ln>
            <a:noFill/>
          </a:ln>
        </p:spPr>
        <p:txBody>
          <a:bodyPr lIns="92075" tIns="46038" rIns="92075" bIns="46038"/>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lang="zh-CN" altLang="en-US" sz="2400" b="0" noProof="0" dirty="0">
                <a:ln>
                  <a:noFill/>
                </a:ln>
                <a:solidFill>
                  <a:srgbClr val="FF3300"/>
                </a:solidFill>
                <a:effectLst/>
                <a:uLnTx/>
                <a:uFillTx/>
                <a:latin typeface="+mn-lt"/>
                <a:ea typeface="+mn-ea"/>
                <a:cs typeface="+mn-ea"/>
                <a:sym typeface="+mn-lt"/>
              </a:rPr>
              <a:t>完全二叉树：</a:t>
            </a:r>
            <a:r>
              <a:rPr lang="zh-CN" altLang="en-US" sz="2400" b="0" noProof="0" dirty="0">
                <a:ln>
                  <a:noFill/>
                </a:ln>
                <a:effectLst/>
                <a:uLnTx/>
                <a:uFillTx/>
                <a:latin typeface="+mn-lt"/>
                <a:ea typeface="+mn-ea"/>
                <a:cs typeface="+mn-ea"/>
                <a:sym typeface="+mn-lt"/>
              </a:rPr>
              <a:t>深度为</a:t>
            </a:r>
            <a:r>
              <a:rPr lang="en-US" altLang="zh-CN" sz="2400" b="0" i="1" noProof="0" dirty="0">
                <a:ln>
                  <a:noFill/>
                </a:ln>
                <a:effectLst/>
                <a:uLnTx/>
                <a:uFillTx/>
                <a:latin typeface="+mn-lt"/>
                <a:ea typeface="+mn-ea"/>
                <a:cs typeface="+mn-ea"/>
                <a:sym typeface="+mn-lt"/>
              </a:rPr>
              <a:t>k </a:t>
            </a:r>
            <a:r>
              <a:rPr lang="zh-CN" altLang="en-US" sz="2400" b="0" noProof="0" dirty="0">
                <a:ln>
                  <a:noFill/>
                </a:ln>
                <a:effectLst/>
                <a:uLnTx/>
                <a:uFillTx/>
                <a:latin typeface="+mn-lt"/>
                <a:ea typeface="+mn-ea"/>
                <a:cs typeface="+mn-ea"/>
                <a:sym typeface="+mn-lt"/>
              </a:rPr>
              <a:t>的</a:t>
            </a:r>
            <a:r>
              <a:rPr lang="zh-CN" altLang="en-US" sz="2400" b="0" i="1" noProof="0" dirty="0">
                <a:ln>
                  <a:noFill/>
                </a:ln>
                <a:effectLst/>
                <a:uLnTx/>
                <a:uFillTx/>
                <a:latin typeface="+mn-lt"/>
                <a:ea typeface="+mn-ea"/>
                <a:cs typeface="+mn-ea"/>
                <a:sym typeface="+mn-lt"/>
              </a:rPr>
              <a:t>，</a:t>
            </a:r>
            <a:r>
              <a:rPr lang="zh-CN" altLang="en-US" sz="2400" b="0" noProof="0" dirty="0">
                <a:ln>
                  <a:noFill/>
                </a:ln>
                <a:effectLst/>
                <a:uLnTx/>
                <a:uFillTx/>
                <a:latin typeface="+mn-lt"/>
                <a:ea typeface="+mn-ea"/>
                <a:cs typeface="+mn-ea"/>
                <a:sym typeface="+mn-lt"/>
              </a:rPr>
              <a:t>有</a:t>
            </a:r>
            <a:r>
              <a:rPr lang="en-US" altLang="zh-CN" sz="2400" b="0" i="1" noProof="0" dirty="0">
                <a:ln>
                  <a:noFill/>
                </a:ln>
                <a:effectLst/>
                <a:uLnTx/>
                <a:uFillTx/>
                <a:latin typeface="+mn-lt"/>
                <a:ea typeface="+mn-ea"/>
                <a:cs typeface="+mn-ea"/>
                <a:sym typeface="+mn-lt"/>
              </a:rPr>
              <a:t>n</a:t>
            </a:r>
            <a:r>
              <a:rPr lang="zh-CN" altLang="en-US" sz="2400" b="0" noProof="0" dirty="0">
                <a:ln>
                  <a:noFill/>
                </a:ln>
                <a:effectLst/>
                <a:uLnTx/>
                <a:uFillTx/>
                <a:latin typeface="+mn-lt"/>
                <a:ea typeface="+mn-ea"/>
                <a:cs typeface="+mn-ea"/>
                <a:sym typeface="+mn-lt"/>
              </a:rPr>
              <a:t>个结点的二叉树，当且仅当其每一个结点都与深度为</a:t>
            </a:r>
            <a:r>
              <a:rPr lang="en-US" altLang="zh-CN" sz="2400" b="0" i="1" noProof="0" dirty="0">
                <a:ln>
                  <a:noFill/>
                </a:ln>
                <a:effectLst/>
                <a:uLnTx/>
                <a:uFillTx/>
                <a:latin typeface="+mn-lt"/>
                <a:ea typeface="+mn-ea"/>
                <a:cs typeface="+mn-ea"/>
                <a:sym typeface="+mn-lt"/>
              </a:rPr>
              <a:t>k </a:t>
            </a:r>
            <a:r>
              <a:rPr lang="zh-CN" altLang="en-US" sz="2400" b="0" noProof="0" dirty="0">
                <a:ln>
                  <a:noFill/>
                </a:ln>
                <a:effectLst/>
                <a:uLnTx/>
                <a:uFillTx/>
                <a:latin typeface="+mn-lt"/>
                <a:ea typeface="+mn-ea"/>
                <a:cs typeface="+mn-ea"/>
                <a:sym typeface="+mn-lt"/>
              </a:rPr>
              <a:t>的满二叉树中编号从</a:t>
            </a:r>
            <a:r>
              <a:rPr lang="en-US" altLang="zh-CN" sz="2400" b="0" noProof="0" dirty="0">
                <a:ln>
                  <a:noFill/>
                </a:ln>
                <a:effectLst/>
                <a:uLnTx/>
                <a:uFillTx/>
                <a:latin typeface="+mn-lt"/>
                <a:ea typeface="+mn-ea"/>
                <a:cs typeface="+mn-ea"/>
                <a:sym typeface="+mn-lt"/>
              </a:rPr>
              <a:t>1</a:t>
            </a:r>
            <a:r>
              <a:rPr lang="zh-CN" altLang="en-US" sz="2400" b="0" noProof="0" dirty="0">
                <a:ln>
                  <a:noFill/>
                </a:ln>
                <a:effectLst/>
                <a:uLnTx/>
                <a:uFillTx/>
                <a:latin typeface="+mn-lt"/>
                <a:ea typeface="+mn-ea"/>
                <a:cs typeface="+mn-ea"/>
                <a:sym typeface="+mn-lt"/>
              </a:rPr>
              <a:t>至</a:t>
            </a:r>
            <a:r>
              <a:rPr lang="en-US" altLang="zh-CN" sz="2400" b="0" i="1" noProof="0" dirty="0">
                <a:ln>
                  <a:noFill/>
                </a:ln>
                <a:effectLst/>
                <a:uLnTx/>
                <a:uFillTx/>
                <a:latin typeface="+mn-lt"/>
                <a:ea typeface="+mn-ea"/>
                <a:cs typeface="+mn-ea"/>
                <a:sym typeface="+mn-lt"/>
              </a:rPr>
              <a:t>n</a:t>
            </a:r>
            <a:r>
              <a:rPr lang="zh-CN" altLang="en-US" sz="2400" b="0" noProof="0" dirty="0">
                <a:ln>
                  <a:noFill/>
                </a:ln>
                <a:effectLst/>
                <a:uLnTx/>
                <a:uFillTx/>
                <a:latin typeface="+mn-lt"/>
                <a:ea typeface="+mn-ea"/>
                <a:cs typeface="+mn-ea"/>
                <a:sym typeface="+mn-lt"/>
              </a:rPr>
              <a:t>的结点</a:t>
            </a:r>
            <a:r>
              <a:rPr lang="zh-CN" altLang="en-US" sz="2400" b="0" noProof="0" dirty="0">
                <a:ln>
                  <a:noFill/>
                </a:ln>
                <a:solidFill>
                  <a:schemeClr val="accent2"/>
                </a:solidFill>
                <a:effectLst/>
                <a:uLnTx/>
                <a:uFillTx/>
                <a:latin typeface="+mn-lt"/>
                <a:ea typeface="+mn-ea"/>
                <a:cs typeface="+mn-ea"/>
                <a:sym typeface="+mn-lt"/>
              </a:rPr>
              <a:t>一一对应</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901134" name="AutoShape 14"/>
          <p:cNvSpPr>
            <a:spLocks noChangeArrowheads="1"/>
          </p:cNvSpPr>
          <p:nvPr/>
        </p:nvSpPr>
        <p:spPr bwMode="auto">
          <a:xfrm>
            <a:off x="3484563" y="981075"/>
            <a:ext cx="5378450" cy="482600"/>
          </a:xfrm>
          <a:prstGeom prst="wedgeRoundRectCallout">
            <a:avLst>
              <a:gd name="adj1" fmla="val -8571"/>
              <a:gd name="adj2" fmla="val 101545"/>
              <a:gd name="adj3" fmla="val 16667"/>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lang="zh-CN" altLang="en-US" sz="2000" b="0" noProof="0" dirty="0">
                <a:ln>
                  <a:noFill/>
                </a:ln>
                <a:effectLst/>
                <a:uLnTx/>
                <a:uFillTx/>
                <a:latin typeface="+mn-lt"/>
                <a:ea typeface="+mn-ea"/>
                <a:cs typeface="+mn-ea"/>
                <a:sym typeface="+mn-lt"/>
              </a:rPr>
              <a:t>只有最后一层叶子不满，且全部集中在左边</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25"/>
                                        </p:tgtEl>
                                        <p:attrNameLst>
                                          <p:attrName>style.visibility</p:attrName>
                                        </p:attrNameLst>
                                      </p:cBhvr>
                                      <p:to>
                                        <p:strVal val="visible"/>
                                      </p:to>
                                    </p:set>
                                    <p:anim calcmode="lin" valueType="num">
                                      <p:cBhvr additive="base">
                                        <p:cTn id="7" dur="500" fill="hold"/>
                                        <p:tgtEl>
                                          <p:spTgt spid="901125"/>
                                        </p:tgtEl>
                                        <p:attrNameLst>
                                          <p:attrName>ppt_x</p:attrName>
                                        </p:attrNameLst>
                                      </p:cBhvr>
                                      <p:tavLst>
                                        <p:tav tm="0">
                                          <p:val>
                                            <p:strVal val="#ppt_x"/>
                                          </p:val>
                                        </p:tav>
                                        <p:tav tm="100000">
                                          <p:val>
                                            <p:strVal val="#ppt_x"/>
                                          </p:val>
                                        </p:tav>
                                      </p:tavLst>
                                    </p:anim>
                                    <p:anim calcmode="lin" valueType="num">
                                      <p:cBhvr additive="base">
                                        <p:cTn id="8" dur="500" fill="hold"/>
                                        <p:tgtEl>
                                          <p:spTgt spid="9011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01126"/>
                                        </p:tgtEl>
                                        <p:attrNameLst>
                                          <p:attrName>style.visibility</p:attrName>
                                        </p:attrNameLst>
                                      </p:cBhvr>
                                      <p:to>
                                        <p:strVal val="visible"/>
                                      </p:to>
                                    </p:set>
                                    <p:animEffect transition="in" filter="box(in)">
                                      <p:cBhvr>
                                        <p:cTn id="13" dur="500"/>
                                        <p:tgtEl>
                                          <p:spTgt spid="9011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01128"/>
                                        </p:tgtEl>
                                        <p:attrNameLst>
                                          <p:attrName>style.visibility</p:attrName>
                                        </p:attrNameLst>
                                      </p:cBhvr>
                                      <p:to>
                                        <p:strVal val="visible"/>
                                      </p:to>
                                    </p:set>
                                    <p:anim calcmode="lin" valueType="num">
                                      <p:cBhvr additive="base">
                                        <p:cTn id="18" dur="500" fill="hold"/>
                                        <p:tgtEl>
                                          <p:spTgt spid="901128"/>
                                        </p:tgtEl>
                                        <p:attrNameLst>
                                          <p:attrName>ppt_x</p:attrName>
                                        </p:attrNameLst>
                                      </p:cBhvr>
                                      <p:tavLst>
                                        <p:tav tm="0">
                                          <p:val>
                                            <p:strVal val="#ppt_x"/>
                                          </p:val>
                                        </p:tav>
                                        <p:tav tm="100000">
                                          <p:val>
                                            <p:strVal val="#ppt_x"/>
                                          </p:val>
                                        </p:tav>
                                      </p:tavLst>
                                    </p:anim>
                                    <p:anim calcmode="lin" valueType="num">
                                      <p:cBhvr additive="base">
                                        <p:cTn id="19" dur="500" fill="hold"/>
                                        <p:tgtEl>
                                          <p:spTgt spid="9011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01132"/>
                                        </p:tgtEl>
                                        <p:attrNameLst>
                                          <p:attrName>style.visibility</p:attrName>
                                        </p:attrNameLst>
                                      </p:cBhvr>
                                      <p:to>
                                        <p:strVal val="visible"/>
                                      </p:to>
                                    </p:set>
                                    <p:animEffect transition="in" filter="box(in)">
                                      <p:cBhvr>
                                        <p:cTn id="24" dur="500"/>
                                        <p:tgtEl>
                                          <p:spTgt spid="901132"/>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901134"/>
                                        </p:tgtEl>
                                        <p:attrNameLst>
                                          <p:attrName>style.visibility</p:attrName>
                                        </p:attrNameLst>
                                      </p:cBhvr>
                                      <p:to>
                                        <p:strVal val="visible"/>
                                      </p:to>
                                    </p:set>
                                    <p:animEffect transition="in" filter="diamond(in)">
                                      <p:cBhvr>
                                        <p:cTn id="29" dur="2000"/>
                                        <p:tgtEl>
                                          <p:spTgt spid="90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26" grpId="0" bldLvl="0" animBg="1"/>
      <p:bldP spid="901132" grpId="0" animBg="1"/>
      <p:bldP spid="9011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8" name="Text Box 4"/>
          <p:cNvSpPr txBox="1">
            <a:spLocks noChangeArrowheads="1"/>
          </p:cNvSpPr>
          <p:nvPr/>
        </p:nvSpPr>
        <p:spPr bwMode="auto">
          <a:xfrm>
            <a:off x="327025" y="1265238"/>
            <a:ext cx="8534400" cy="1706880"/>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just"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满二叉树是叶子一个也不少的树，而完全二叉树虽然前</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n-1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层是满的，但最底层却允许在右边缺少连续若干个结点。</a:t>
            </a:r>
            <a:r>
              <a:rPr kumimoji="0"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满二叉树是完全二叉树的一个特例。</a:t>
            </a:r>
            <a:endParaRPr kumimoji="0" lang="zh-CN" altLang="en-US" sz="2800" b="0" i="0" u="none" strike="noStrike" kern="1200" cap="none" spc="0" normalizeH="0" baseline="0" noProof="0" dirty="0">
              <a:ln>
                <a:noFill/>
              </a:ln>
              <a:solidFill>
                <a:srgbClr val="FF3300"/>
              </a:solidFill>
              <a:effectLst/>
              <a:uLnTx/>
              <a:uFillTx/>
              <a:latin typeface="+mn-lt"/>
              <a:ea typeface="+mn-ea"/>
              <a:cs typeface="+mn-ea"/>
              <a:sym typeface="+mn-lt"/>
            </a:endParaRPr>
          </a:p>
        </p:txBody>
      </p:sp>
      <p:graphicFrame>
        <p:nvGraphicFramePr>
          <p:cNvPr id="36867" name="Object 5"/>
          <p:cNvGraphicFramePr/>
          <p:nvPr/>
        </p:nvGraphicFramePr>
        <p:xfrm>
          <a:off x="331788" y="3279775"/>
          <a:ext cx="4243387" cy="2713038"/>
        </p:xfrm>
        <a:graphic>
          <a:graphicData uri="http://schemas.openxmlformats.org/presentationml/2006/ole">
            <mc:AlternateContent xmlns:mc="http://schemas.openxmlformats.org/markup-compatibility/2006">
              <mc:Choice xmlns:v="urn:schemas-microsoft-com:vml" Requires="v">
                <p:oleObj spid="_x0000_s2" name="" r:id="rId1" imgW="5436235" imgH="2557145" progId="Visio.Drawing.5">
                  <p:embed/>
                </p:oleObj>
              </mc:Choice>
              <mc:Fallback>
                <p:oleObj name="" r:id="rId1" imgW="5436235" imgH="2557145" progId="Visio.Drawing.5">
                  <p:embed/>
                  <p:pic>
                    <p:nvPicPr>
                      <p:cNvPr id="0" name="图片 3084"/>
                      <p:cNvPicPr/>
                      <p:nvPr/>
                    </p:nvPicPr>
                    <p:blipFill>
                      <a:blip r:embed="rId2"/>
                      <a:stretch>
                        <a:fillRect/>
                      </a:stretch>
                    </p:blipFill>
                    <p:spPr>
                      <a:xfrm>
                        <a:off x="331788" y="3279775"/>
                        <a:ext cx="4243387" cy="2713038"/>
                      </a:xfrm>
                      <a:prstGeom prst="rect">
                        <a:avLst/>
                      </a:prstGeom>
                      <a:solidFill>
                        <a:srgbClr val="EBEBEB"/>
                      </a:solidFill>
                      <a:ln w="38100">
                        <a:noFill/>
                        <a:miter/>
                      </a:ln>
                    </p:spPr>
                  </p:pic>
                </p:oleObj>
              </mc:Fallback>
            </mc:AlternateContent>
          </a:graphicData>
        </a:graphic>
      </p:graphicFrame>
      <p:graphicFrame>
        <p:nvGraphicFramePr>
          <p:cNvPr id="36868" name="Object 6"/>
          <p:cNvGraphicFramePr/>
          <p:nvPr/>
        </p:nvGraphicFramePr>
        <p:xfrm>
          <a:off x="4856163" y="3279775"/>
          <a:ext cx="4005262" cy="2646363"/>
        </p:xfrm>
        <a:graphic>
          <a:graphicData uri="http://schemas.openxmlformats.org/presentationml/2006/ole">
            <mc:AlternateContent xmlns:mc="http://schemas.openxmlformats.org/markup-compatibility/2006">
              <mc:Choice xmlns:v="urn:schemas-microsoft-com:vml" Requires="v">
                <p:oleObj spid="_x0000_s3" name="" r:id="rId3" imgW="5076190" imgH="2557145" progId="Visio.Drawing.5">
                  <p:embed/>
                </p:oleObj>
              </mc:Choice>
              <mc:Fallback>
                <p:oleObj name="" r:id="rId3" imgW="5076190" imgH="2557145" progId="Visio.Drawing.5">
                  <p:embed/>
                  <p:pic>
                    <p:nvPicPr>
                      <p:cNvPr id="0" name="图片 3081"/>
                      <p:cNvPicPr/>
                      <p:nvPr/>
                    </p:nvPicPr>
                    <p:blipFill>
                      <a:blip r:embed="rId4"/>
                      <a:stretch>
                        <a:fillRect/>
                      </a:stretch>
                    </p:blipFill>
                    <p:spPr>
                      <a:xfrm>
                        <a:off x="4856163" y="3279775"/>
                        <a:ext cx="4005262" cy="2646363"/>
                      </a:xfrm>
                      <a:prstGeom prst="rect">
                        <a:avLst/>
                      </a:prstGeom>
                      <a:solidFill>
                        <a:srgbClr val="A5A5E9"/>
                      </a:solidFill>
                      <a:ln w="38100">
                        <a:noFill/>
                        <a:miter/>
                      </a:ln>
                    </p:spPr>
                  </p:pic>
                </p:oleObj>
              </mc:Fallback>
            </mc:AlternateContent>
          </a:graphicData>
        </a:graphic>
      </p:graphicFrame>
      <p:sp>
        <p:nvSpPr>
          <p:cNvPr id="36870" name="Rectangle 7"/>
          <p:cNvSpPr>
            <a:spLocks noChangeArrowheads="1"/>
          </p:cNvSpPr>
          <p:nvPr/>
        </p:nvSpPr>
        <p:spPr bwMode="auto">
          <a:xfrm>
            <a:off x="889000" y="219075"/>
            <a:ext cx="60452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满二叉树和完全二叉树的区别</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21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椭圆 6"/>
          <p:cNvSpPr/>
          <p:nvPr/>
        </p:nvSpPr>
        <p:spPr>
          <a:xfrm>
            <a:off x="979488" y="4559300"/>
            <a:ext cx="95250"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7891" name="Rectangle 5"/>
          <p:cNvSpPr>
            <a:spLocks noChangeArrowheads="1"/>
          </p:cNvSpPr>
          <p:nvPr/>
        </p:nvSpPr>
        <p:spPr bwMode="auto">
          <a:xfrm>
            <a:off x="900113" y="13176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endParaRPr>
          </a:p>
        </p:txBody>
      </p:sp>
      <p:sp>
        <p:nvSpPr>
          <p:cNvPr id="37892" name="椭圆 6"/>
          <p:cNvSpPr/>
          <p:nvPr/>
        </p:nvSpPr>
        <p:spPr>
          <a:xfrm>
            <a:off x="309563" y="4568825"/>
            <a:ext cx="95250"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7893" name="椭圆 11"/>
          <p:cNvSpPr/>
          <p:nvPr/>
        </p:nvSpPr>
        <p:spPr>
          <a:xfrm>
            <a:off x="304800" y="2201863"/>
            <a:ext cx="96838"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18" name="矩形 17"/>
          <p:cNvSpPr>
            <a:spLocks noChangeArrowheads="1"/>
          </p:cNvSpPr>
          <p:nvPr/>
        </p:nvSpPr>
        <p:spPr bwMode="auto">
          <a:xfrm>
            <a:off x="3175" y="2312988"/>
            <a:ext cx="9140825" cy="23399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marL="0" marR="0" lvl="0" indent="0" algn="just" defTabSz="914400" rtl="0" eaLnBrk="1" fontAlgn="base" latinLnBrk="0" hangingPunct="1">
              <a:lnSpc>
                <a:spcPct val="130000"/>
              </a:lnSpc>
              <a:spcBef>
                <a:spcPts val="600"/>
              </a:spcBef>
              <a:spcAft>
                <a:spcPts val="600"/>
              </a:spcAft>
              <a:buClrTx/>
              <a:buSzTx/>
              <a:buFontTx/>
              <a:buNone/>
              <a:defRPr/>
            </a:pP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37895" name="圆角矩形 15"/>
          <p:cNvSpPr/>
          <p:nvPr/>
        </p:nvSpPr>
        <p:spPr>
          <a:xfrm>
            <a:off x="334963" y="2198688"/>
            <a:ext cx="492125" cy="2525712"/>
          </a:xfrm>
          <a:custGeom>
            <a:avLst/>
            <a:gdLst>
              <a:gd name="txL" fmla="*/ 0 w 738285"/>
              <a:gd name="txT" fmla="*/ 0 h 4248500"/>
              <a:gd name="txR" fmla="*/ 738285 w 738285"/>
              <a:gd name="txB" fmla="*/ 4248500 h 4248500"/>
            </a:gdLst>
            <a:ahLst/>
            <a:cxnLst>
              <a:cxn ang="0">
                <a:pos x="1562" y="1452"/>
              </a:cxn>
              <a:cxn ang="0">
                <a:pos x="217" y="1"/>
              </a:cxn>
              <a:cxn ang="0">
                <a:pos x="10915" y="1"/>
              </a:cxn>
              <a:cxn ang="0">
                <a:pos x="12786" y="1074"/>
              </a:cxn>
              <a:cxn ang="0">
                <a:pos x="12786" y="41150"/>
              </a:cxn>
              <a:cxn ang="0">
                <a:pos x="10915" y="42223"/>
              </a:cxn>
              <a:cxn ang="0">
                <a:pos x="629" y="42223"/>
              </a:cxn>
              <a:cxn ang="0">
                <a:pos x="1562" y="41150"/>
              </a:cxn>
              <a:cxn ang="0">
                <a:pos x="1562" y="1452"/>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C00000">
              <a:alpha val="100000"/>
            </a:srgbClr>
          </a:solidFill>
          <a:ln w="9525">
            <a:noFill/>
          </a:ln>
        </p:spPr>
        <p:txBody>
          <a:bodyPr/>
          <a:lstStyle/>
          <a:p>
            <a:endParaRPr lang="zh-CN" altLang="en-US"/>
          </a:p>
        </p:txBody>
      </p:sp>
      <p:sp>
        <p:nvSpPr>
          <p:cNvPr id="2" name="Rectangle 4"/>
          <p:cNvSpPr>
            <a:spLocks noChangeArrowheads="1"/>
          </p:cNvSpPr>
          <p:nvPr/>
        </p:nvSpPr>
        <p:spPr bwMode="auto">
          <a:xfrm>
            <a:off x="1674813" y="2920683"/>
            <a:ext cx="73088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一棵完全二叉树有</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5000</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个结点，可以计算出其叶结点的个数是（         ）。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1846" name="Text Box 6"/>
          <p:cNvSpPr txBox="1">
            <a:spLocks noChangeArrowheads="1"/>
          </p:cNvSpPr>
          <p:nvPr/>
        </p:nvSpPr>
        <p:spPr bwMode="auto">
          <a:xfrm>
            <a:off x="4537075" y="3330575"/>
            <a:ext cx="1008063" cy="583565"/>
          </a:xfrm>
          <a:prstGeom prst="rect">
            <a:avLst/>
          </a:prstGeom>
          <a:no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2500</a:t>
            </a:r>
            <a:endPar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37898" name="椭圆 11"/>
          <p:cNvSpPr/>
          <p:nvPr/>
        </p:nvSpPr>
        <p:spPr>
          <a:xfrm>
            <a:off x="974725" y="2192338"/>
            <a:ext cx="96838"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7899" name="圆角矩形 15"/>
          <p:cNvSpPr/>
          <p:nvPr/>
        </p:nvSpPr>
        <p:spPr>
          <a:xfrm>
            <a:off x="1004888" y="2189163"/>
            <a:ext cx="492125" cy="2525712"/>
          </a:xfrm>
          <a:custGeom>
            <a:avLst/>
            <a:gdLst>
              <a:gd name="txL" fmla="*/ 0 w 738285"/>
              <a:gd name="txT" fmla="*/ 0 h 4248500"/>
              <a:gd name="txR" fmla="*/ 738285 w 738285"/>
              <a:gd name="txB" fmla="*/ 4248500 h 4248500"/>
            </a:gdLst>
            <a:ahLst/>
            <a:cxnLst>
              <a:cxn ang="0">
                <a:pos x="1562" y="1452"/>
              </a:cxn>
              <a:cxn ang="0">
                <a:pos x="217" y="1"/>
              </a:cxn>
              <a:cxn ang="0">
                <a:pos x="10915" y="1"/>
              </a:cxn>
              <a:cxn ang="0">
                <a:pos x="12786" y="1074"/>
              </a:cxn>
              <a:cxn ang="0">
                <a:pos x="12786" y="41150"/>
              </a:cxn>
              <a:cxn ang="0">
                <a:pos x="10915" y="42223"/>
              </a:cxn>
              <a:cxn ang="0">
                <a:pos x="629" y="42223"/>
              </a:cxn>
              <a:cxn ang="0">
                <a:pos x="1562" y="41150"/>
              </a:cxn>
              <a:cxn ang="0">
                <a:pos x="1562" y="1452"/>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alpha val="100000"/>
            </a:srgb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46"/>
                                        </p:tgtEl>
                                        <p:attrNameLst>
                                          <p:attrName>style.visibility</p:attrName>
                                        </p:attrNameLst>
                                      </p:cBhvr>
                                      <p:to>
                                        <p:strVal val="visible"/>
                                      </p:to>
                                    </p:set>
                                    <p:animEffect transition="in" filter="box(in)">
                                      <p:cBhvr>
                                        <p:cTn id="7" dur="500"/>
                                        <p:tgtEl>
                                          <p:spTgt spid="931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3" name="矩形: 圆角 16"/>
          <p:cNvSpPr>
            <a:spLocks noChangeArrowheads="1"/>
          </p:cNvSpPr>
          <p:nvPr/>
        </p:nvSpPr>
        <p:spPr bwMode="auto">
          <a:xfrm>
            <a:off x="2444750" y="2205038"/>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2205038"/>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solidFill>
                  <a:srgbClr val="FEFFFF"/>
                </a:solidFill>
                <a:latin typeface="+mn-lt"/>
                <a:ea typeface="+mn-ea"/>
                <a:cs typeface="+mn-ea"/>
                <a:sym typeface="+mn-lt"/>
              </a:rPr>
              <a:t>5.1</a:t>
            </a:r>
            <a:endParaRPr kumimoji="0" lang="zh-CN" altLang="en-US" sz="2400" b="0" kern="1200" cap="none" spc="0" normalizeH="0" baseline="0" noProof="0" dirty="0">
              <a:solidFill>
                <a:srgbClr val="FEFFFF"/>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5.2</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5.3</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5.4</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5.5</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solidFill>
                  <a:srgbClr val="FEFFFF"/>
                </a:solidFill>
                <a:latin typeface="+mn-lt"/>
                <a:ea typeface="+mn-ea"/>
                <a:cs typeface="+mn-ea"/>
                <a:sym typeface="+mn-lt"/>
              </a:rPr>
              <a:t>树和二叉树的定义</a:t>
            </a:r>
            <a:endParaRPr kumimoji="0" lang="zh-CN" altLang="en-US" sz="2400" b="0" kern="1200" cap="none" spc="0" normalizeH="0" baseline="0" noProof="0" dirty="0">
              <a:solidFill>
                <a:srgbClr val="FEFFFF"/>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案例引入</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树和二叉树的抽象数据类型定义</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二叉树的性质和存储结构</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遍历二叉树和线索二叉树</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ChangeArrowheads="1"/>
          </p:cNvSpPr>
          <p:nvPr/>
        </p:nvSpPr>
        <p:spPr bwMode="auto">
          <a:xfrm>
            <a:off x="428625" y="1100138"/>
            <a:ext cx="8104188" cy="491490"/>
          </a:xfrm>
          <a:prstGeom prst="rect">
            <a:avLst/>
          </a:prstGeom>
          <a:noFill/>
          <a:ln w="38100">
            <a:solidFill>
              <a:srgbClr val="6C4C8F"/>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性质</a:t>
            </a:r>
            <a:r>
              <a:rPr kumimoji="0" lang="en-US" altLang="zh-CN" sz="2600" b="0" i="0" u="none" strike="noStrike" kern="1200" cap="none" spc="0" normalizeH="0" baseline="0" noProof="0" dirty="0">
                <a:ln>
                  <a:noFill/>
                </a:ln>
                <a:solidFill>
                  <a:srgbClr val="FF0000"/>
                </a:solidFill>
                <a:effectLst/>
                <a:uLnTx/>
                <a:uFillTx/>
                <a:latin typeface="+mn-lt"/>
                <a:ea typeface="+mn-ea"/>
                <a:cs typeface="+mn-ea"/>
                <a:sym typeface="+mn-lt"/>
              </a:rPr>
              <a:t>4: </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具有</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个结点的完全二叉树的深度必为</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[log</a:t>
            </a:r>
            <a:r>
              <a:rPr kumimoji="0" lang="en-US" altLang="zh-CN" sz="26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1</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750598" name="Object 6"/>
          <p:cNvGraphicFramePr/>
          <p:nvPr/>
        </p:nvGraphicFramePr>
        <p:xfrm>
          <a:off x="428625" y="1892300"/>
          <a:ext cx="4343400" cy="2501900"/>
        </p:xfrm>
        <a:graphic>
          <a:graphicData uri="http://schemas.openxmlformats.org/presentationml/2006/ole">
            <mc:AlternateContent xmlns:mc="http://schemas.openxmlformats.org/markup-compatibility/2006">
              <mc:Choice xmlns:v="urn:schemas-microsoft-com:vml" Requires="v">
                <p:oleObj spid="_x0000_s2" name="" r:id="rId1" imgW="5076190" imgH="2557145" progId="Visio.Drawing.5">
                  <p:embed/>
                </p:oleObj>
              </mc:Choice>
              <mc:Fallback>
                <p:oleObj name="" r:id="rId1" imgW="5076190" imgH="2557145" progId="Visio.Drawing.5">
                  <p:embed/>
                  <p:pic>
                    <p:nvPicPr>
                      <p:cNvPr id="0" name="图片 3086"/>
                      <p:cNvPicPr/>
                      <p:nvPr/>
                    </p:nvPicPr>
                    <p:blipFill>
                      <a:blip r:embed="rId2"/>
                      <a:stretch>
                        <a:fillRect/>
                      </a:stretch>
                    </p:blipFill>
                    <p:spPr>
                      <a:xfrm>
                        <a:off x="428625" y="1892300"/>
                        <a:ext cx="4343400" cy="2501900"/>
                      </a:xfrm>
                      <a:prstGeom prst="rect">
                        <a:avLst/>
                      </a:prstGeom>
                      <a:solidFill>
                        <a:srgbClr val="A5A5E9"/>
                      </a:solidFill>
                      <a:ln w="9525" cap="flat" cmpd="sng">
                        <a:solidFill>
                          <a:srgbClr val="A78DC2"/>
                        </a:solidFill>
                        <a:prstDash val="solid"/>
                        <a:miter/>
                        <a:headEnd type="none" w="med" len="med"/>
                        <a:tailEnd type="none" w="med" len="med"/>
                      </a:ln>
                    </p:spPr>
                  </p:pic>
                </p:oleObj>
              </mc:Fallback>
            </mc:AlternateContent>
          </a:graphicData>
        </a:graphic>
      </p:graphicFrame>
      <p:sp>
        <p:nvSpPr>
          <p:cNvPr id="750599" name="AutoShape 7"/>
          <p:cNvSpPr>
            <a:spLocks noChangeArrowheads="1"/>
          </p:cNvSpPr>
          <p:nvPr/>
        </p:nvSpPr>
        <p:spPr bwMode="auto">
          <a:xfrm>
            <a:off x="5127625" y="4025900"/>
            <a:ext cx="609600" cy="304800"/>
          </a:xfrm>
          <a:prstGeom prst="leftArrow">
            <a:avLst>
              <a:gd name="adj1" fmla="val 50000"/>
              <a:gd name="adj2" fmla="val 50000"/>
            </a:avLst>
          </a:prstGeom>
          <a:solidFill>
            <a:srgbClr val="FF0066"/>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0600" name="Text Box 8"/>
          <p:cNvSpPr txBox="1">
            <a:spLocks noChangeArrowheads="1"/>
          </p:cNvSpPr>
          <p:nvPr/>
        </p:nvSpPr>
        <p:spPr bwMode="auto">
          <a:xfrm>
            <a:off x="6094413" y="3952875"/>
            <a:ext cx="946150" cy="460375"/>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k</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层</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0601" name="Rectangle 9"/>
          <p:cNvSpPr>
            <a:spLocks noChangeArrowheads="1"/>
          </p:cNvSpPr>
          <p:nvPr/>
        </p:nvSpPr>
        <p:spPr bwMode="auto">
          <a:xfrm>
            <a:off x="2790825" y="3873500"/>
            <a:ext cx="609600" cy="520700"/>
          </a:xfrm>
          <a:prstGeom prst="rect">
            <a:avLst/>
          </a:prstGeom>
          <a:noFill/>
          <a:ln w="38100">
            <a:solidFill>
              <a:srgbClr val="FF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0602" name="Text Box 10"/>
          <p:cNvSpPr txBox="1">
            <a:spLocks noChangeArrowheads="1"/>
          </p:cNvSpPr>
          <p:nvPr/>
        </p:nvSpPr>
        <p:spPr bwMode="auto">
          <a:xfrm>
            <a:off x="2911475" y="5245100"/>
            <a:ext cx="352425" cy="460375"/>
          </a:xfrm>
          <a:prstGeom prst="rect">
            <a:avLst/>
          </a:prstGeom>
          <a:solidFill>
            <a:srgbClr val="A5A5E9"/>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n</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0603" name="AutoShape 11"/>
          <p:cNvSpPr>
            <a:spLocks noChangeArrowheads="1"/>
          </p:cNvSpPr>
          <p:nvPr/>
        </p:nvSpPr>
        <p:spPr bwMode="auto">
          <a:xfrm>
            <a:off x="2867025" y="4559300"/>
            <a:ext cx="457200" cy="609600"/>
          </a:xfrm>
          <a:prstGeom prst="upArrow">
            <a:avLst>
              <a:gd name="adj1" fmla="val 50000"/>
              <a:gd name="adj2" fmla="val 33321"/>
            </a:avLst>
          </a:prstGeom>
          <a:solidFill>
            <a:srgbClr val="FF0066"/>
          </a:solidFill>
          <a:ln>
            <a:noFill/>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0604" name="AutoShape 12"/>
          <p:cNvSpPr>
            <a:spLocks noChangeArrowheads="1"/>
          </p:cNvSpPr>
          <p:nvPr/>
        </p:nvSpPr>
        <p:spPr bwMode="auto">
          <a:xfrm>
            <a:off x="5127625" y="3340100"/>
            <a:ext cx="609600" cy="304800"/>
          </a:xfrm>
          <a:prstGeom prst="leftArrow">
            <a:avLst>
              <a:gd name="adj1" fmla="val 50000"/>
              <a:gd name="adj2" fmla="val 50000"/>
            </a:avLst>
          </a:prstGeom>
          <a:solidFill>
            <a:srgbClr val="FF0066"/>
          </a:solidFill>
          <a:ln w="9525">
            <a:no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0605" name="Text Box 13"/>
          <p:cNvSpPr txBox="1">
            <a:spLocks noChangeArrowheads="1"/>
          </p:cNvSpPr>
          <p:nvPr/>
        </p:nvSpPr>
        <p:spPr bwMode="auto">
          <a:xfrm>
            <a:off x="6094413" y="3267075"/>
            <a:ext cx="977900" cy="460375"/>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k-1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层</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750606" name="Object 14"/>
          <p:cNvGraphicFramePr/>
          <p:nvPr/>
        </p:nvGraphicFramePr>
        <p:xfrm>
          <a:off x="7466013" y="3287713"/>
          <a:ext cx="1066800" cy="433387"/>
        </p:xfrm>
        <a:graphic>
          <a:graphicData uri="http://schemas.openxmlformats.org/presentationml/2006/ole">
            <mc:AlternateContent xmlns:mc="http://schemas.openxmlformats.org/markup-compatibility/2006">
              <mc:Choice xmlns:v="urn:schemas-microsoft-com:vml" Requires="v">
                <p:oleObj spid="_x0000_s3" name="" r:id="rId3" imgW="469900" imgH="190500" progId="Equation.3">
                  <p:embed/>
                </p:oleObj>
              </mc:Choice>
              <mc:Fallback>
                <p:oleObj name="" r:id="rId3" imgW="469900" imgH="190500" progId="Equation.3">
                  <p:embed/>
                  <p:pic>
                    <p:nvPicPr>
                      <p:cNvPr id="0" name="图片 3085"/>
                      <p:cNvPicPr/>
                      <p:nvPr/>
                    </p:nvPicPr>
                    <p:blipFill>
                      <a:blip r:embed="rId4"/>
                      <a:stretch>
                        <a:fillRect/>
                      </a:stretch>
                    </p:blipFill>
                    <p:spPr>
                      <a:xfrm>
                        <a:off x="7466013" y="3287713"/>
                        <a:ext cx="1066800" cy="433387"/>
                      </a:xfrm>
                      <a:prstGeom prst="rect">
                        <a:avLst/>
                      </a:prstGeom>
                      <a:solidFill>
                        <a:srgbClr val="A5A5E9"/>
                      </a:solidFill>
                      <a:ln w="38100">
                        <a:noFill/>
                        <a:miter/>
                      </a:ln>
                    </p:spPr>
                  </p:pic>
                </p:oleObj>
              </mc:Fallback>
            </mc:AlternateContent>
          </a:graphicData>
        </a:graphic>
      </p:graphicFrame>
      <p:graphicFrame>
        <p:nvGraphicFramePr>
          <p:cNvPr id="750607" name="Object 15"/>
          <p:cNvGraphicFramePr/>
          <p:nvPr/>
        </p:nvGraphicFramePr>
        <p:xfrm>
          <a:off x="7466013" y="3973513"/>
          <a:ext cx="1066800" cy="433387"/>
        </p:xfrm>
        <a:graphic>
          <a:graphicData uri="http://schemas.openxmlformats.org/presentationml/2006/ole">
            <mc:AlternateContent xmlns:mc="http://schemas.openxmlformats.org/markup-compatibility/2006">
              <mc:Choice xmlns:v="urn:schemas-microsoft-com:vml" Requires="v">
                <p:oleObj spid="_x0000_s4" name="" r:id="rId5" imgW="381000" imgH="190500" progId="Equation.3">
                  <p:embed/>
                </p:oleObj>
              </mc:Choice>
              <mc:Fallback>
                <p:oleObj name="" r:id="rId5" imgW="381000" imgH="190500" progId="Equation.3">
                  <p:embed/>
                  <p:pic>
                    <p:nvPicPr>
                      <p:cNvPr id="0" name="图片 3087"/>
                      <p:cNvPicPr/>
                      <p:nvPr/>
                    </p:nvPicPr>
                    <p:blipFill>
                      <a:blip r:embed="rId6"/>
                      <a:stretch>
                        <a:fillRect/>
                      </a:stretch>
                    </p:blipFill>
                    <p:spPr>
                      <a:xfrm>
                        <a:off x="7466013" y="3973513"/>
                        <a:ext cx="1066800" cy="433387"/>
                      </a:xfrm>
                      <a:prstGeom prst="rect">
                        <a:avLst/>
                      </a:prstGeom>
                      <a:solidFill>
                        <a:srgbClr val="A5A5E9"/>
                      </a:solidFill>
                      <a:ln w="38100">
                        <a:noFill/>
                        <a:miter/>
                      </a:ln>
                    </p:spPr>
                  </p:pic>
                </p:oleObj>
              </mc:Fallback>
            </mc:AlternateContent>
          </a:graphicData>
        </a:graphic>
      </p:graphicFrame>
      <p:sp>
        <p:nvSpPr>
          <p:cNvPr id="17" name="矩形 16"/>
          <p:cNvSpPr>
            <a:spLocks noChangeArrowheads="1"/>
          </p:cNvSpPr>
          <p:nvPr/>
        </p:nvSpPr>
        <p:spPr bwMode="auto">
          <a:xfrm>
            <a:off x="3571875" y="4559300"/>
            <a:ext cx="4960938" cy="1386205"/>
          </a:xfrm>
          <a:prstGeom prst="rect">
            <a:avLst/>
          </a:prstGeom>
          <a:solidFill>
            <a:srgbClr val="EBEB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1" u="none" strike="noStrike" kern="1200" cap="none" spc="0" normalizeH="0" baseline="30000" noProof="0" dirty="0">
                <a:ln>
                  <a:noFill/>
                </a:ln>
                <a:solidFill>
                  <a:schemeClr val="tx1"/>
                </a:solidFill>
                <a:effectLst/>
                <a:uLnTx/>
                <a:uFillTx/>
                <a:latin typeface="+mn-lt"/>
                <a:ea typeface="+mn-ea"/>
                <a:cs typeface="+mn-ea"/>
                <a:sym typeface="+mn-lt"/>
              </a:rPr>
              <a:t>k</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1" u="none" strike="noStrike" kern="1200" cap="none" spc="0" normalizeH="0" baseline="30000" noProof="0" dirty="0">
                <a:ln>
                  <a:noFill/>
                </a:ln>
                <a:solidFill>
                  <a:schemeClr val="tx1"/>
                </a:solidFill>
                <a:effectLst/>
                <a:uLnTx/>
                <a:uFillTx/>
                <a:latin typeface="+mn-lt"/>
                <a:ea typeface="+mn-ea"/>
                <a:cs typeface="+mn-ea"/>
                <a:sym typeface="+mn-lt"/>
              </a:rPr>
              <a:t>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或</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2</a:t>
            </a:r>
            <a:r>
              <a:rPr kumimoji="0" lang="en-US" altLang="zh-CN" sz="2800" b="0" i="1" u="none" strike="noStrike" kern="1200" cap="none" spc="0" normalizeH="0" baseline="30000" noProof="0" dirty="0">
                <a:ln>
                  <a:noFill/>
                </a:ln>
                <a:solidFill>
                  <a:schemeClr val="tx1"/>
                </a:solidFill>
                <a:effectLst/>
                <a:uLnTx/>
                <a:uFillTx/>
                <a:latin typeface="+mn-lt"/>
                <a:ea typeface="+mn-ea"/>
                <a:cs typeface="+mn-ea"/>
                <a:sym typeface="+mn-lt"/>
              </a:rPr>
              <a:t>k</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en-US" altLang="zh-CN" sz="2800" b="0" i="1" u="none" strike="noStrike" kern="1200" cap="none" spc="0" normalizeH="0" baseline="30000" noProof="0" dirty="0">
                <a:ln>
                  <a:noFill/>
                </a:ln>
                <a:solidFill>
                  <a:schemeClr val="tx1"/>
                </a:solidFill>
                <a:effectLst/>
                <a:uLnTx/>
                <a:uFillTx/>
                <a:latin typeface="+mn-lt"/>
                <a:ea typeface="+mn-ea"/>
                <a:cs typeface="+mn-ea"/>
                <a:sym typeface="+mn-lt"/>
              </a:rPr>
              <a:t>k</a:t>
            </a:r>
            <a:endParaRPr kumimoji="0" lang="en-US" altLang="zh-CN" sz="2800" b="0" i="1" u="none" strike="noStrike" kern="1200" cap="none" spc="0" normalizeH="0" baseline="3000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k</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log</a:t>
            </a:r>
            <a:r>
              <a:rPr kumimoji="0"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k</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，因为</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k</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是整数</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所以</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k </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rPr>
              <a:t>= </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sym typeface="Symbol" panose="05050102010706020507" pitchFamily="18" charset="2"/>
              </a:rPr>
              <a:t></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rPr>
              <a:t>log</a:t>
            </a:r>
            <a:r>
              <a:rPr kumimoji="0" lang="en-US" altLang="zh-CN" sz="2800" b="0" i="0" u="none" strike="noStrike" kern="1200" cap="none" spc="0" normalizeH="0" baseline="-25000" noProof="0" dirty="0">
                <a:ln>
                  <a:noFill/>
                </a:ln>
                <a:solidFill>
                  <a:schemeClr val="tx1"/>
                </a:solidFill>
                <a:effectLst/>
                <a:uLnTx/>
                <a:uFillTx/>
                <a:latin typeface="Times New Roman" panose="02020603050405020304" pitchFamily="18" charset="0"/>
                <a:ea typeface="仿宋_GB2312" panose="02010609030101010101" pitchFamily="49" charset="-122"/>
                <a:cs typeface="+mn-cs"/>
              </a:rPr>
              <a:t>2</a:t>
            </a:r>
            <a:r>
              <a:rPr kumimoji="0" lang="en-US" altLang="zh-CN" sz="2800" b="0" i="1"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rPr>
              <a:t>n</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sym typeface="Symbol" panose="05050102010706020507" pitchFamily="18" charset="2"/>
              </a:rPr>
              <a:t></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rPr>
              <a:t> + 1</a:t>
            </a:r>
            <a:endPar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16" name="Rectangle 4"/>
          <p:cNvSpPr>
            <a:spLocks noChangeArrowheads="1"/>
          </p:cNvSpPr>
          <p:nvPr/>
        </p:nvSpPr>
        <p:spPr bwMode="auto">
          <a:xfrm>
            <a:off x="820738" y="152400"/>
            <a:ext cx="7358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二叉树的性质和存储结构</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0598"/>
                                        </p:tgtEl>
                                        <p:attrNameLst>
                                          <p:attrName>style.visibility</p:attrName>
                                        </p:attrNameLst>
                                      </p:cBhvr>
                                      <p:to>
                                        <p:strVal val="visible"/>
                                      </p:to>
                                    </p:set>
                                    <p:anim calcmode="lin" valueType="num">
                                      <p:cBhvr additive="base">
                                        <p:cTn id="7" dur="500" fill="hold"/>
                                        <p:tgtEl>
                                          <p:spTgt spid="750598"/>
                                        </p:tgtEl>
                                        <p:attrNameLst>
                                          <p:attrName>ppt_x</p:attrName>
                                        </p:attrNameLst>
                                      </p:cBhvr>
                                      <p:tavLst>
                                        <p:tav tm="0">
                                          <p:val>
                                            <p:strVal val="0-#ppt_w/2"/>
                                          </p:val>
                                        </p:tav>
                                        <p:tav tm="100000">
                                          <p:val>
                                            <p:strVal val="#ppt_x"/>
                                          </p:val>
                                        </p:tav>
                                      </p:tavLst>
                                    </p:anim>
                                    <p:anim calcmode="lin" valueType="num">
                                      <p:cBhvr additive="base">
                                        <p:cTn id="8" dur="500" fill="hold"/>
                                        <p:tgtEl>
                                          <p:spTgt spid="7505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750601"/>
                                        </p:tgtEl>
                                        <p:attrNameLst>
                                          <p:attrName>style.visibility</p:attrName>
                                        </p:attrNameLst>
                                      </p:cBhvr>
                                      <p:to>
                                        <p:strVal val="visible"/>
                                      </p:to>
                                    </p:set>
                                    <p:animEffect transition="in" filter="barn(outHorizontal)">
                                      <p:cBhvr>
                                        <p:cTn id="13" dur="500"/>
                                        <p:tgtEl>
                                          <p:spTgt spid="75060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50602"/>
                                        </p:tgtEl>
                                        <p:attrNameLst>
                                          <p:attrName>style.visibility</p:attrName>
                                        </p:attrNameLst>
                                      </p:cBhvr>
                                      <p:to>
                                        <p:strVal val="visible"/>
                                      </p:to>
                                    </p:set>
                                  </p:childTnLst>
                                </p:cTn>
                              </p:par>
                            </p:childTnLst>
                          </p:cTn>
                        </p:par>
                        <p:par>
                          <p:cTn id="18" fill="hold">
                            <p:stCondLst>
                              <p:cond delay="500"/>
                            </p:stCondLst>
                            <p:childTnLst>
                              <p:par>
                                <p:cTn id="19" presetID="17" presetClass="entr" presetSubtype="4" fill="hold" grpId="0" nodeType="afterEffect">
                                  <p:stCondLst>
                                    <p:cond delay="0"/>
                                  </p:stCondLst>
                                  <p:childTnLst>
                                    <p:set>
                                      <p:cBhvr>
                                        <p:cTn id="20" dur="1" fill="hold">
                                          <p:stCondLst>
                                            <p:cond delay="0"/>
                                          </p:stCondLst>
                                        </p:cTn>
                                        <p:tgtEl>
                                          <p:spTgt spid="750603"/>
                                        </p:tgtEl>
                                        <p:attrNameLst>
                                          <p:attrName>style.visibility</p:attrName>
                                        </p:attrNameLst>
                                      </p:cBhvr>
                                      <p:to>
                                        <p:strVal val="visible"/>
                                      </p:to>
                                    </p:set>
                                    <p:anim calcmode="lin" valueType="num">
                                      <p:cBhvr>
                                        <p:cTn id="21" dur="500" fill="hold"/>
                                        <p:tgtEl>
                                          <p:spTgt spid="750603"/>
                                        </p:tgtEl>
                                        <p:attrNameLst>
                                          <p:attrName>ppt_x</p:attrName>
                                        </p:attrNameLst>
                                      </p:cBhvr>
                                      <p:tavLst>
                                        <p:tav tm="0">
                                          <p:val>
                                            <p:strVal val="#ppt_x"/>
                                          </p:val>
                                        </p:tav>
                                        <p:tav tm="100000">
                                          <p:val>
                                            <p:strVal val="#ppt_x"/>
                                          </p:val>
                                        </p:tav>
                                      </p:tavLst>
                                    </p:anim>
                                    <p:anim calcmode="lin" valueType="num">
                                      <p:cBhvr>
                                        <p:cTn id="22" dur="500" fill="hold"/>
                                        <p:tgtEl>
                                          <p:spTgt spid="750603"/>
                                        </p:tgtEl>
                                        <p:attrNameLst>
                                          <p:attrName>ppt_y</p:attrName>
                                        </p:attrNameLst>
                                      </p:cBhvr>
                                      <p:tavLst>
                                        <p:tav tm="0">
                                          <p:val>
                                            <p:strVal val="#ppt_y+#ppt_h/2"/>
                                          </p:val>
                                        </p:tav>
                                        <p:tav tm="100000">
                                          <p:val>
                                            <p:strVal val="#ppt_y"/>
                                          </p:val>
                                        </p:tav>
                                      </p:tavLst>
                                    </p:anim>
                                    <p:anim calcmode="lin" valueType="num">
                                      <p:cBhvr>
                                        <p:cTn id="23" dur="500" fill="hold"/>
                                        <p:tgtEl>
                                          <p:spTgt spid="750603"/>
                                        </p:tgtEl>
                                        <p:attrNameLst>
                                          <p:attrName>ppt_w</p:attrName>
                                        </p:attrNameLst>
                                      </p:cBhvr>
                                      <p:tavLst>
                                        <p:tav tm="0">
                                          <p:val>
                                            <p:strVal val="#ppt_w"/>
                                          </p:val>
                                        </p:tav>
                                        <p:tav tm="100000">
                                          <p:val>
                                            <p:strVal val="#ppt_w"/>
                                          </p:val>
                                        </p:tav>
                                      </p:tavLst>
                                    </p:anim>
                                    <p:anim calcmode="lin" valueType="num">
                                      <p:cBhvr>
                                        <p:cTn id="24" dur="500" fill="hold"/>
                                        <p:tgtEl>
                                          <p:spTgt spid="75060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50600"/>
                                        </p:tgtEl>
                                        <p:attrNameLst>
                                          <p:attrName>style.visibility</p:attrName>
                                        </p:attrNameLst>
                                      </p:cBhvr>
                                      <p:to>
                                        <p:strVal val="visible"/>
                                      </p:to>
                                    </p:set>
                                  </p:childTnLst>
                                </p:cTn>
                              </p:par>
                            </p:childTnLst>
                          </p:cTn>
                        </p:par>
                        <p:par>
                          <p:cTn id="29" fill="hold">
                            <p:stCondLst>
                              <p:cond delay="500"/>
                            </p:stCondLst>
                            <p:childTnLst>
                              <p:par>
                                <p:cTn id="30" presetID="17" presetClass="entr" presetSubtype="2" fill="hold" grpId="0" nodeType="afterEffect">
                                  <p:stCondLst>
                                    <p:cond delay="0"/>
                                  </p:stCondLst>
                                  <p:childTnLst>
                                    <p:set>
                                      <p:cBhvr>
                                        <p:cTn id="31" dur="1" fill="hold">
                                          <p:stCondLst>
                                            <p:cond delay="0"/>
                                          </p:stCondLst>
                                        </p:cTn>
                                        <p:tgtEl>
                                          <p:spTgt spid="750599"/>
                                        </p:tgtEl>
                                        <p:attrNameLst>
                                          <p:attrName>style.visibility</p:attrName>
                                        </p:attrNameLst>
                                      </p:cBhvr>
                                      <p:to>
                                        <p:strVal val="visible"/>
                                      </p:to>
                                    </p:set>
                                    <p:anim calcmode="lin" valueType="num">
                                      <p:cBhvr>
                                        <p:cTn id="32" dur="500" fill="hold"/>
                                        <p:tgtEl>
                                          <p:spTgt spid="750599"/>
                                        </p:tgtEl>
                                        <p:attrNameLst>
                                          <p:attrName>ppt_x</p:attrName>
                                        </p:attrNameLst>
                                      </p:cBhvr>
                                      <p:tavLst>
                                        <p:tav tm="0">
                                          <p:val>
                                            <p:strVal val="#ppt_x+#ppt_w/2"/>
                                          </p:val>
                                        </p:tav>
                                        <p:tav tm="100000">
                                          <p:val>
                                            <p:strVal val="#ppt_x"/>
                                          </p:val>
                                        </p:tav>
                                      </p:tavLst>
                                    </p:anim>
                                    <p:anim calcmode="lin" valueType="num">
                                      <p:cBhvr>
                                        <p:cTn id="33" dur="500" fill="hold"/>
                                        <p:tgtEl>
                                          <p:spTgt spid="750599"/>
                                        </p:tgtEl>
                                        <p:attrNameLst>
                                          <p:attrName>ppt_y</p:attrName>
                                        </p:attrNameLst>
                                      </p:cBhvr>
                                      <p:tavLst>
                                        <p:tav tm="0">
                                          <p:val>
                                            <p:strVal val="#ppt_y"/>
                                          </p:val>
                                        </p:tav>
                                        <p:tav tm="100000">
                                          <p:val>
                                            <p:strVal val="#ppt_y"/>
                                          </p:val>
                                        </p:tav>
                                      </p:tavLst>
                                    </p:anim>
                                    <p:anim calcmode="lin" valueType="num">
                                      <p:cBhvr>
                                        <p:cTn id="34" dur="500" fill="hold"/>
                                        <p:tgtEl>
                                          <p:spTgt spid="750599"/>
                                        </p:tgtEl>
                                        <p:attrNameLst>
                                          <p:attrName>ppt_w</p:attrName>
                                        </p:attrNameLst>
                                      </p:cBhvr>
                                      <p:tavLst>
                                        <p:tav tm="0">
                                          <p:val>
                                            <p:fltVal val="0"/>
                                          </p:val>
                                        </p:tav>
                                        <p:tav tm="100000">
                                          <p:val>
                                            <p:strVal val="#ppt_w"/>
                                          </p:val>
                                        </p:tav>
                                      </p:tavLst>
                                    </p:anim>
                                    <p:anim calcmode="lin" valueType="num">
                                      <p:cBhvr>
                                        <p:cTn id="35" dur="500" fill="hold"/>
                                        <p:tgtEl>
                                          <p:spTgt spid="750599"/>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750607"/>
                                        </p:tgtEl>
                                        <p:attrNameLst>
                                          <p:attrName>style.visibility</p:attrName>
                                        </p:attrNameLst>
                                      </p:cBhvr>
                                      <p:to>
                                        <p:strVal val="visible"/>
                                      </p:to>
                                    </p:set>
                                    <p:anim calcmode="lin" valueType="num">
                                      <p:cBhvr additive="base">
                                        <p:cTn id="40" dur="500" fill="hold"/>
                                        <p:tgtEl>
                                          <p:spTgt spid="750607"/>
                                        </p:tgtEl>
                                        <p:attrNameLst>
                                          <p:attrName>ppt_x</p:attrName>
                                        </p:attrNameLst>
                                      </p:cBhvr>
                                      <p:tavLst>
                                        <p:tav tm="0">
                                          <p:val>
                                            <p:strVal val="1+#ppt_w/2"/>
                                          </p:val>
                                        </p:tav>
                                        <p:tav tm="100000">
                                          <p:val>
                                            <p:strVal val="#ppt_x"/>
                                          </p:val>
                                        </p:tav>
                                      </p:tavLst>
                                    </p:anim>
                                    <p:anim calcmode="lin" valueType="num">
                                      <p:cBhvr additive="base">
                                        <p:cTn id="41" dur="500" fill="hold"/>
                                        <p:tgtEl>
                                          <p:spTgt spid="7506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7" name="whoosh.wav"/>
                                        </p:tgtEl>
                                      </p:cMediaNode>
                                    </p:audio>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750605"/>
                                        </p:tgtEl>
                                        <p:attrNameLst>
                                          <p:attrName>style.visibility</p:attrName>
                                        </p:attrNameLst>
                                      </p:cBhvr>
                                      <p:to>
                                        <p:strVal val="visible"/>
                                      </p:to>
                                    </p:set>
                                  </p:childTnLst>
                                </p:cTn>
                              </p:par>
                            </p:childTnLst>
                          </p:cTn>
                        </p:par>
                        <p:par>
                          <p:cTn id="46" fill="hold">
                            <p:stCondLst>
                              <p:cond delay="500"/>
                            </p:stCondLst>
                            <p:childTnLst>
                              <p:par>
                                <p:cTn id="47" presetID="17" presetClass="entr" presetSubtype="2" fill="hold" grpId="0" nodeType="afterEffect">
                                  <p:stCondLst>
                                    <p:cond delay="0"/>
                                  </p:stCondLst>
                                  <p:childTnLst>
                                    <p:set>
                                      <p:cBhvr>
                                        <p:cTn id="48" dur="1" fill="hold">
                                          <p:stCondLst>
                                            <p:cond delay="0"/>
                                          </p:stCondLst>
                                        </p:cTn>
                                        <p:tgtEl>
                                          <p:spTgt spid="750604"/>
                                        </p:tgtEl>
                                        <p:attrNameLst>
                                          <p:attrName>style.visibility</p:attrName>
                                        </p:attrNameLst>
                                      </p:cBhvr>
                                      <p:to>
                                        <p:strVal val="visible"/>
                                      </p:to>
                                    </p:set>
                                    <p:anim calcmode="lin" valueType="num">
                                      <p:cBhvr>
                                        <p:cTn id="49" dur="500" fill="hold"/>
                                        <p:tgtEl>
                                          <p:spTgt spid="750604"/>
                                        </p:tgtEl>
                                        <p:attrNameLst>
                                          <p:attrName>ppt_x</p:attrName>
                                        </p:attrNameLst>
                                      </p:cBhvr>
                                      <p:tavLst>
                                        <p:tav tm="0">
                                          <p:val>
                                            <p:strVal val="#ppt_x+#ppt_w/2"/>
                                          </p:val>
                                        </p:tav>
                                        <p:tav tm="100000">
                                          <p:val>
                                            <p:strVal val="#ppt_x"/>
                                          </p:val>
                                        </p:tav>
                                      </p:tavLst>
                                    </p:anim>
                                    <p:anim calcmode="lin" valueType="num">
                                      <p:cBhvr>
                                        <p:cTn id="50" dur="500" fill="hold"/>
                                        <p:tgtEl>
                                          <p:spTgt spid="750604"/>
                                        </p:tgtEl>
                                        <p:attrNameLst>
                                          <p:attrName>ppt_y</p:attrName>
                                        </p:attrNameLst>
                                      </p:cBhvr>
                                      <p:tavLst>
                                        <p:tav tm="0">
                                          <p:val>
                                            <p:strVal val="#ppt_y"/>
                                          </p:val>
                                        </p:tav>
                                        <p:tav tm="100000">
                                          <p:val>
                                            <p:strVal val="#ppt_y"/>
                                          </p:val>
                                        </p:tav>
                                      </p:tavLst>
                                    </p:anim>
                                    <p:anim calcmode="lin" valueType="num">
                                      <p:cBhvr>
                                        <p:cTn id="51" dur="500" fill="hold"/>
                                        <p:tgtEl>
                                          <p:spTgt spid="750604"/>
                                        </p:tgtEl>
                                        <p:attrNameLst>
                                          <p:attrName>ppt_w</p:attrName>
                                        </p:attrNameLst>
                                      </p:cBhvr>
                                      <p:tavLst>
                                        <p:tav tm="0">
                                          <p:val>
                                            <p:fltVal val="0"/>
                                          </p:val>
                                        </p:tav>
                                        <p:tav tm="100000">
                                          <p:val>
                                            <p:strVal val="#ppt_w"/>
                                          </p:val>
                                        </p:tav>
                                      </p:tavLst>
                                    </p:anim>
                                    <p:anim calcmode="lin" valueType="num">
                                      <p:cBhvr>
                                        <p:cTn id="52" dur="500" fill="hold"/>
                                        <p:tgtEl>
                                          <p:spTgt spid="750604"/>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750606"/>
                                        </p:tgtEl>
                                        <p:attrNameLst>
                                          <p:attrName>style.visibility</p:attrName>
                                        </p:attrNameLst>
                                      </p:cBhvr>
                                      <p:to>
                                        <p:strVal val="visible"/>
                                      </p:to>
                                    </p:set>
                                    <p:anim calcmode="lin" valueType="num">
                                      <p:cBhvr additive="base">
                                        <p:cTn id="57" dur="500" fill="hold"/>
                                        <p:tgtEl>
                                          <p:spTgt spid="750606"/>
                                        </p:tgtEl>
                                        <p:attrNameLst>
                                          <p:attrName>ppt_x</p:attrName>
                                        </p:attrNameLst>
                                      </p:cBhvr>
                                      <p:tavLst>
                                        <p:tav tm="0">
                                          <p:val>
                                            <p:strVal val="1+#ppt_w/2"/>
                                          </p:val>
                                        </p:tav>
                                        <p:tav tm="100000">
                                          <p:val>
                                            <p:strVal val="#ppt_x"/>
                                          </p:val>
                                        </p:tav>
                                      </p:tavLst>
                                    </p:anim>
                                    <p:anim calcmode="lin" valueType="num">
                                      <p:cBhvr additive="base">
                                        <p:cTn id="58" dur="500" fill="hold"/>
                                        <p:tgtEl>
                                          <p:spTgt spid="75060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5"/>
                                            </p:cond>
                                          </p:stCondLst>
                                          <p:endCondLst>
                                            <p:cond evt="onStopAudio" delay="0">
                                              <p:tgtEl>
                                                <p:sldTgt/>
                                              </p:tgtEl>
                                            </p:cond>
                                          </p:endCondLst>
                                        </p:cTn>
                                        <p:tgtEl>
                                          <p:sndTgt r:embed="rId7" name="whoosh.wav"/>
                                        </p:tgtEl>
                                      </p:cMediaNode>
                                    </p:audio>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bg/>
                                          </p:spTgt>
                                        </p:tgtEl>
                                        <p:attrNameLst>
                                          <p:attrName>style.visibility</p:attrName>
                                        </p:attrNameLst>
                                      </p:cBhvr>
                                      <p:to>
                                        <p:strVal val="visible"/>
                                      </p:to>
                                    </p:set>
                                    <p:animEffect transition="in" filter="fade">
                                      <p:cBhvr>
                                        <p:cTn id="63" dur="2000"/>
                                        <p:tgtEl>
                                          <p:spTgt spid="17">
                                            <p:bg/>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2000"/>
                                        <p:tgtEl>
                                          <p:spTgt spid="1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xEl>
                                              <p:pRg st="1" end="1"/>
                                            </p:txEl>
                                          </p:spTgt>
                                        </p:tgtEl>
                                        <p:attrNameLst>
                                          <p:attrName>style.visibility</p:attrName>
                                        </p:attrNameLst>
                                      </p:cBhvr>
                                      <p:to>
                                        <p:strVal val="visible"/>
                                      </p:to>
                                    </p:set>
                                    <p:animEffect transition="in" filter="fade">
                                      <p:cBhvr>
                                        <p:cTn id="73" dur="2000"/>
                                        <p:tgtEl>
                                          <p:spTgt spid="1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7">
                                            <p:txEl>
                                              <p:pRg st="2" end="2"/>
                                            </p:txEl>
                                          </p:spTgt>
                                        </p:tgtEl>
                                        <p:attrNameLst>
                                          <p:attrName>style.visibility</p:attrName>
                                        </p:attrNameLst>
                                      </p:cBhvr>
                                      <p:to>
                                        <p:strVal val="visible"/>
                                      </p:to>
                                    </p:set>
                                    <p:animEffect transition="in" filter="fade">
                                      <p:cBhvr>
                                        <p:cTn id="78" dur="20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9" grpId="0" animBg="1"/>
      <p:bldP spid="750600" grpId="0" bldLvl="0" animBg="1"/>
      <p:bldP spid="750601" grpId="0" animBg="1"/>
      <p:bldP spid="750602" grpId="0" bldLvl="0" animBg="1"/>
      <p:bldP spid="750603" grpId="0" animBg="1"/>
      <p:bldP spid="750604" grpId="0" animBg="1"/>
      <p:bldP spid="750605" grpId="0" bldLvl="0" animBg="1"/>
      <p:bldP spid="17" grpId="0" animBg="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820738" y="152400"/>
            <a:ext cx="73580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二叉树的性质和存储结构</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39939" name="椭圆 6"/>
          <p:cNvSpPr/>
          <p:nvPr/>
        </p:nvSpPr>
        <p:spPr>
          <a:xfrm>
            <a:off x="979488" y="5352132"/>
            <a:ext cx="95250"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9940" name="椭圆 6"/>
          <p:cNvSpPr/>
          <p:nvPr/>
        </p:nvSpPr>
        <p:spPr>
          <a:xfrm>
            <a:off x="309563" y="5361657"/>
            <a:ext cx="95250"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9941" name="椭圆 11"/>
          <p:cNvSpPr/>
          <p:nvPr/>
        </p:nvSpPr>
        <p:spPr>
          <a:xfrm>
            <a:off x="304800" y="2994695"/>
            <a:ext cx="96838"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8" name="矩形 7"/>
          <p:cNvSpPr>
            <a:spLocks noChangeArrowheads="1"/>
          </p:cNvSpPr>
          <p:nvPr/>
        </p:nvSpPr>
        <p:spPr bwMode="auto">
          <a:xfrm>
            <a:off x="-36512" y="3836107"/>
            <a:ext cx="9140825" cy="165601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marL="0" marR="0" lvl="0" indent="0" algn="just" defTabSz="914400" rtl="0" eaLnBrk="1" fontAlgn="base" latinLnBrk="0" hangingPunct="1">
              <a:lnSpc>
                <a:spcPct val="130000"/>
              </a:lnSpc>
              <a:spcBef>
                <a:spcPts val="600"/>
              </a:spcBef>
              <a:spcAft>
                <a:spcPts val="600"/>
              </a:spcAft>
              <a:buClrTx/>
              <a:buSzTx/>
              <a:buFontTx/>
              <a:buNone/>
              <a:defRPr/>
            </a:pP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39943" name="圆角矩形 15"/>
          <p:cNvSpPr/>
          <p:nvPr/>
        </p:nvSpPr>
        <p:spPr>
          <a:xfrm>
            <a:off x="334963" y="3845632"/>
            <a:ext cx="492125" cy="1671600"/>
          </a:xfrm>
          <a:custGeom>
            <a:avLst/>
            <a:gdLst>
              <a:gd name="txL" fmla="*/ 0 w 738285"/>
              <a:gd name="txT" fmla="*/ 0 h 4248500"/>
              <a:gd name="txR" fmla="*/ 738285 w 738285"/>
              <a:gd name="txB" fmla="*/ 4248500 h 4248500"/>
            </a:gdLst>
            <a:ahLst/>
            <a:cxnLst>
              <a:cxn ang="0">
                <a:pos x="1562" y="1452"/>
              </a:cxn>
              <a:cxn ang="0">
                <a:pos x="217" y="1"/>
              </a:cxn>
              <a:cxn ang="0">
                <a:pos x="10915" y="1"/>
              </a:cxn>
              <a:cxn ang="0">
                <a:pos x="12786" y="1074"/>
              </a:cxn>
              <a:cxn ang="0">
                <a:pos x="12786" y="41150"/>
              </a:cxn>
              <a:cxn ang="0">
                <a:pos x="10915" y="42223"/>
              </a:cxn>
              <a:cxn ang="0">
                <a:pos x="629" y="42223"/>
              </a:cxn>
              <a:cxn ang="0">
                <a:pos x="1562" y="41150"/>
              </a:cxn>
              <a:cxn ang="0">
                <a:pos x="1562" y="1452"/>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0070C0"/>
          </a:solidFill>
          <a:ln w="9525">
            <a:noFill/>
          </a:ln>
        </p:spPr>
        <p:txBody>
          <a:bodyPr/>
          <a:lstStyle/>
          <a:p>
            <a:endParaRPr lang="zh-CN" altLang="en-US"/>
          </a:p>
        </p:txBody>
      </p:sp>
      <p:sp>
        <p:nvSpPr>
          <p:cNvPr id="39944" name="椭圆 11"/>
          <p:cNvSpPr/>
          <p:nvPr/>
        </p:nvSpPr>
        <p:spPr>
          <a:xfrm>
            <a:off x="974725" y="2985170"/>
            <a:ext cx="96838"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39945" name="圆角矩形 15"/>
          <p:cNvSpPr/>
          <p:nvPr/>
        </p:nvSpPr>
        <p:spPr>
          <a:xfrm>
            <a:off x="1004888" y="3836107"/>
            <a:ext cx="492125" cy="1671600"/>
          </a:xfrm>
          <a:custGeom>
            <a:avLst/>
            <a:gdLst>
              <a:gd name="txL" fmla="*/ 0 w 738285"/>
              <a:gd name="txT" fmla="*/ 0 h 4248500"/>
              <a:gd name="txR" fmla="*/ 738285 w 738285"/>
              <a:gd name="txB" fmla="*/ 4248500 h 4248500"/>
            </a:gdLst>
            <a:ahLst/>
            <a:cxnLst>
              <a:cxn ang="0">
                <a:pos x="1562" y="1452"/>
              </a:cxn>
              <a:cxn ang="0">
                <a:pos x="217" y="1"/>
              </a:cxn>
              <a:cxn ang="0">
                <a:pos x="10915" y="1"/>
              </a:cxn>
              <a:cxn ang="0">
                <a:pos x="12786" y="1074"/>
              </a:cxn>
              <a:cxn ang="0">
                <a:pos x="12786" y="41150"/>
              </a:cxn>
              <a:cxn ang="0">
                <a:pos x="10915" y="42223"/>
              </a:cxn>
              <a:cxn ang="0">
                <a:pos x="629" y="42223"/>
              </a:cxn>
              <a:cxn ang="0">
                <a:pos x="1562" y="41150"/>
              </a:cxn>
              <a:cxn ang="0">
                <a:pos x="1562" y="1452"/>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alpha val="100000"/>
            </a:srgbClr>
          </a:solidFill>
          <a:ln w="9525">
            <a:noFill/>
          </a:ln>
        </p:spPr>
        <p:txBody>
          <a:bodyPr/>
          <a:lstStyle/>
          <a:p>
            <a:endParaRPr lang="zh-CN" altLang="en-US"/>
          </a:p>
        </p:txBody>
      </p:sp>
      <p:sp>
        <p:nvSpPr>
          <p:cNvPr id="39938" name="Rectangle 4"/>
          <p:cNvSpPr>
            <a:spLocks noChangeArrowheads="1"/>
          </p:cNvSpPr>
          <p:nvPr/>
        </p:nvSpPr>
        <p:spPr bwMode="auto">
          <a:xfrm>
            <a:off x="1689099" y="4012194"/>
            <a:ext cx="7145338" cy="1593850"/>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lIns="92075" tIns="46038" rIns="92075" bIns="46038"/>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C00000"/>
                </a:solidFill>
                <a:effectLst/>
                <a:uLnTx/>
                <a:uFillTx/>
                <a:latin typeface="+mn-lt"/>
                <a:ea typeface="+mn-ea"/>
                <a:cs typeface="+mn-ea"/>
                <a:sym typeface="+mn-lt"/>
              </a:rPr>
              <a:t>性质</a:t>
            </a:r>
            <a:r>
              <a:rPr kumimoji="0" lang="en-US" altLang="zh-CN" sz="2400" b="0" i="0" u="none" strike="noStrike" kern="1200" cap="none" spc="0" normalizeH="0" baseline="0" noProof="0" dirty="0">
                <a:ln>
                  <a:noFill/>
                </a:ln>
                <a:solidFill>
                  <a:srgbClr val="C00000"/>
                </a:solidFill>
                <a:effectLst/>
                <a:uLnTx/>
                <a:uFillTx/>
                <a:latin typeface="+mn-lt"/>
                <a:ea typeface="+mn-ea"/>
                <a:cs typeface="+mn-ea"/>
                <a:sym typeface="+mn-lt"/>
              </a:rPr>
              <a:t>5: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对完全二叉树，若从上至下、从左至右编号，则编号为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的结点，其左孩子编号必为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2i</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，其右孩子编号必为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2i</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；其双亲的编号必为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TW"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2" name="Object 6"/>
          <p:cNvGraphicFramePr/>
          <p:nvPr/>
        </p:nvGraphicFramePr>
        <p:xfrm>
          <a:off x="4283968" y="1074570"/>
          <a:ext cx="4343400" cy="2501900"/>
        </p:xfrm>
        <a:graphic>
          <a:graphicData uri="http://schemas.openxmlformats.org/presentationml/2006/ole">
            <mc:AlternateContent xmlns:mc="http://schemas.openxmlformats.org/markup-compatibility/2006">
              <mc:Choice xmlns:v="urn:schemas-microsoft-com:vml" Requires="v">
                <p:oleObj spid="_x0000_s3" name="Visio" r:id="rId1" imgW="5076190" imgH="2557145" progId="Visio.Drawing.11">
                  <p:embed/>
                </p:oleObj>
              </mc:Choice>
              <mc:Fallback>
                <p:oleObj name="Visio" r:id="rId1" imgW="5076190" imgH="2557145" progId="Visio.Drawing.11">
                  <p:embed/>
                  <p:pic>
                    <p:nvPicPr>
                      <p:cNvPr id="0" name="Object 6"/>
                      <p:cNvPicPr/>
                      <p:nvPr/>
                    </p:nvPicPr>
                    <p:blipFill>
                      <a:blip r:embed="rId2"/>
                      <a:stretch>
                        <a:fillRect/>
                      </a:stretch>
                    </p:blipFill>
                    <p:spPr>
                      <a:xfrm>
                        <a:off x="4283968" y="1074570"/>
                        <a:ext cx="4343400" cy="2501900"/>
                      </a:xfrm>
                      <a:prstGeom prst="rect">
                        <a:avLst/>
                      </a:prstGeom>
                      <a:solidFill>
                        <a:srgbClr val="A5A5E9"/>
                      </a:solidFill>
                      <a:ln w="9525" cap="flat" cmpd="sng">
                        <a:solidFill>
                          <a:srgbClr val="A78DC2"/>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设二叉树只有度数为</a:t>
            </a:r>
            <a:r>
              <a:rPr lang="en-US" altLang="zh-CN" sz="2600">
                <a:solidFill>
                  <a:srgbClr val="000000"/>
                </a:solidFill>
                <a:latin typeface="微软雅黑" panose="020B0503020204020204" pitchFamily="34" charset="-122"/>
                <a:ea typeface="微软雅黑" panose="020B0503020204020204" pitchFamily="34" charset="-122"/>
              </a:rPr>
              <a:t>0</a:t>
            </a:r>
            <a:r>
              <a:rPr lang="zh-CN" altLang="en-US" sz="2600">
                <a:solidFill>
                  <a:srgbClr val="000000"/>
                </a:solidFill>
                <a:latin typeface="微软雅黑" panose="020B0503020204020204" pitchFamily="34" charset="-122"/>
                <a:ea typeface="微软雅黑" panose="020B0503020204020204" pitchFamily="34" charset="-122"/>
              </a:rPr>
              <a:t>和</a:t>
            </a:r>
            <a:r>
              <a:rPr lang="en-US" altLang="zh-CN" sz="2600">
                <a:solidFill>
                  <a:srgbClr val="000000"/>
                </a:solidFill>
                <a:latin typeface="微软雅黑" panose="020B0503020204020204" pitchFamily="34" charset="-122"/>
                <a:ea typeface="微软雅黑" panose="020B0503020204020204" pitchFamily="34" charset="-122"/>
              </a:rPr>
              <a:t>2</a:t>
            </a:r>
            <a:r>
              <a:rPr lang="zh-CN" altLang="en-US" sz="2600">
                <a:solidFill>
                  <a:srgbClr val="000000"/>
                </a:solidFill>
                <a:latin typeface="微软雅黑" panose="020B0503020204020204" pitchFamily="34" charset="-122"/>
                <a:ea typeface="微软雅黑" panose="020B0503020204020204" pitchFamily="34" charset="-122"/>
              </a:rPr>
              <a:t>的结点，其结点个数为</a:t>
            </a:r>
            <a:r>
              <a:rPr lang="en-US" altLang="zh-CN" sz="2600">
                <a:solidFill>
                  <a:srgbClr val="000000"/>
                </a:solidFill>
                <a:latin typeface="微软雅黑" panose="020B0503020204020204" pitchFamily="34" charset="-122"/>
                <a:ea typeface="微软雅黑" panose="020B0503020204020204" pitchFamily="34" charset="-122"/>
              </a:rPr>
              <a:t>15</a:t>
            </a:r>
            <a:r>
              <a:rPr lang="zh-CN" altLang="en-US" sz="2600">
                <a:solidFill>
                  <a:srgbClr val="000000"/>
                </a:solidFill>
                <a:latin typeface="微软雅黑" panose="020B0503020204020204" pitchFamily="34" charset="-122"/>
                <a:ea typeface="微软雅黑" panose="020B0503020204020204" pitchFamily="34" charset="-122"/>
              </a:rPr>
              <a:t>，则该二叉树的最大深度为（</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4</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5</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8</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9</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C32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文本框 3"/>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一棵</a:t>
            </a:r>
            <a:r>
              <a:rPr lang="en-US" altLang="zh-CN" sz="2600">
                <a:solidFill>
                  <a:srgbClr val="000000"/>
                </a:solidFill>
                <a:latin typeface="微软雅黑" panose="020B0503020204020204" pitchFamily="34" charset="-122"/>
                <a:ea typeface="微软雅黑" panose="020B0503020204020204" pitchFamily="34" charset="-122"/>
              </a:rPr>
              <a:t>124</a:t>
            </a:r>
            <a:r>
              <a:rPr lang="zh-CN" altLang="en-US" sz="2600">
                <a:solidFill>
                  <a:srgbClr val="000000"/>
                </a:solidFill>
                <a:latin typeface="微软雅黑" panose="020B0503020204020204" pitchFamily="34" charset="-122"/>
                <a:ea typeface="微软雅黑" panose="020B0503020204020204" pitchFamily="34" charset="-122"/>
              </a:rPr>
              <a:t>个叶子结点的完全二叉树，最多有（</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）个结点。</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247</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248</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249</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250</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7"/>
            </p:custDataLst>
          </p:nvPr>
        </p:nvSpPr>
        <p:spPr>
          <a:xfrm>
            <a:off x="1114425" y="37071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圆角矩形 12"/>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8" name="组合 17"/>
          <p:cNvGrpSpPr/>
          <p:nvPr>
            <p:custDataLst>
              <p:tags r:id="rId11"/>
            </p:custDataLst>
          </p:nvPr>
        </p:nvGrpSpPr>
        <p:grpSpPr>
          <a:xfrm>
            <a:off x="0" y="0"/>
            <a:ext cx="9144000" cy="635000"/>
            <a:chOff x="0" y="0"/>
            <a:chExt cx="14400" cy="1000"/>
          </a:xfrm>
        </p:grpSpPr>
        <p:sp>
          <p:nvSpPr>
            <p:cNvPr id="14"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7"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 name="图片 2" descr="tmpC32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圆角矩形 1"/>
          <p:cNvSpPr/>
          <p:nvPr/>
        </p:nvSpPr>
        <p:spPr>
          <a:xfrm>
            <a:off x="354013" y="2205038"/>
            <a:ext cx="8229600" cy="4319587"/>
          </a:xfrm>
          <a:prstGeom prst="roundRect">
            <a:avLst>
              <a:gd name="adj" fmla="val 2556"/>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 name="Rectangle 5"/>
          <p:cNvSpPr>
            <a:spLocks noChangeArrowheads="1"/>
          </p:cNvSpPr>
          <p:nvPr/>
        </p:nvSpPr>
        <p:spPr bwMode="auto">
          <a:xfrm>
            <a:off x="860425" y="207963"/>
            <a:ext cx="4676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二叉树的顺序存储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pic>
        <p:nvPicPr>
          <p:cNvPr id="40964" name="Picture 6"/>
          <p:cNvPicPr>
            <a:picLocks noChangeAspect="1"/>
          </p:cNvPicPr>
          <p:nvPr/>
        </p:nvPicPr>
        <p:blipFill>
          <a:blip r:embed="rId1">
            <a:clrChange>
              <a:clrFrom>
                <a:srgbClr val="FFFFFF"/>
              </a:clrFrom>
              <a:clrTo>
                <a:srgbClr val="FFFFFF">
                  <a:alpha val="0"/>
                </a:srgbClr>
              </a:clrTo>
            </a:clrChange>
          </a:blip>
          <a:srcRect r="55173" b="8536"/>
          <a:stretch>
            <a:fillRect/>
          </a:stretch>
        </p:blipFill>
        <p:spPr>
          <a:xfrm>
            <a:off x="1516063" y="2503488"/>
            <a:ext cx="5905500" cy="3657600"/>
          </a:xfrm>
          <a:prstGeom prst="rect">
            <a:avLst/>
          </a:prstGeom>
          <a:noFill/>
          <a:ln w="9525">
            <a:noFill/>
          </a:ln>
        </p:spPr>
      </p:pic>
      <p:sp>
        <p:nvSpPr>
          <p:cNvPr id="751623" name="Rectangle 7"/>
          <p:cNvSpPr>
            <a:spLocks noChangeArrowheads="1"/>
          </p:cNvSpPr>
          <p:nvPr/>
        </p:nvSpPr>
        <p:spPr bwMode="auto">
          <a:xfrm>
            <a:off x="354013" y="1150938"/>
            <a:ext cx="8229600" cy="948412"/>
          </a:xfrm>
          <a:prstGeom prst="roundRect">
            <a:avLst>
              <a:gd name="adj" fmla="val 10237"/>
            </a:avLst>
          </a:prstGeom>
          <a:solidFill>
            <a:schemeClr val="accent1">
              <a:lumMod val="60000"/>
              <a:lumOff val="40000"/>
            </a:schemeClr>
          </a:solidFill>
          <a:ln w="38100">
            <a:noFill/>
            <a:miter lim="800000"/>
          </a:ln>
          <a:effectLst/>
        </p:spPr>
        <p:txBody>
          <a:bodyPr>
            <a:spAutoFit/>
          </a:bodyPr>
          <a:lstStyle/>
          <a:p>
            <a:pPr marL="0" marR="0" lvl="0" indent="0" algn="l" defTabSz="914400" rtl="0" eaLnBrk="1" fontAlgn="base" latinLnBrk="0" hangingPunct="1">
              <a:lnSpc>
                <a:spcPct val="100000"/>
              </a:lnSpc>
              <a:spcBef>
                <a:spcPct val="20000"/>
              </a:spcBef>
              <a:spcAft>
                <a:spcPts val="0"/>
              </a:spcAft>
              <a:buClrTx/>
              <a:buSzTx/>
              <a:buFontTx/>
              <a:buNone/>
              <a:defRPr/>
            </a:pPr>
            <a:r>
              <a:rPr kumimoji="1" lang="zh-CN" altLang="en-US" sz="2600" b="0" noProof="0" dirty="0">
                <a:ln>
                  <a:noFill/>
                </a:ln>
                <a:solidFill>
                  <a:schemeClr val="bg1"/>
                </a:solidFill>
                <a:effectLst/>
                <a:uLnTx/>
                <a:uFillTx/>
                <a:latin typeface="+mn-lt"/>
                <a:ea typeface="+mn-ea"/>
                <a:cs typeface="+mn-ea"/>
                <a:sym typeface="+mn-lt"/>
              </a:rPr>
              <a:t>实现：按</a:t>
            </a:r>
            <a:r>
              <a:rPr kumimoji="1" lang="zh-CN" altLang="en-US" sz="2600" b="0" noProof="0" dirty="0">
                <a:ln>
                  <a:noFill/>
                </a:ln>
                <a:solidFill>
                  <a:srgbClr val="FFFF00"/>
                </a:solidFill>
                <a:effectLst/>
                <a:uLnTx/>
                <a:uFillTx/>
                <a:latin typeface="+mn-lt"/>
                <a:ea typeface="+mn-ea"/>
                <a:cs typeface="+mn-ea"/>
                <a:sym typeface="+mn-lt"/>
              </a:rPr>
              <a:t>满二叉树</a:t>
            </a:r>
            <a:r>
              <a:rPr kumimoji="1" lang="zh-CN" altLang="en-US" sz="2600" b="0" noProof="0" dirty="0">
                <a:ln>
                  <a:noFill/>
                </a:ln>
                <a:solidFill>
                  <a:schemeClr val="bg1"/>
                </a:solidFill>
                <a:effectLst/>
                <a:uLnTx/>
                <a:uFillTx/>
                <a:latin typeface="+mn-lt"/>
                <a:ea typeface="+mn-ea"/>
                <a:cs typeface="+mn-ea"/>
                <a:sym typeface="+mn-lt"/>
              </a:rPr>
              <a:t>的结点层次编号，依次存放二叉树中的数据元素。</a:t>
            </a:r>
            <a:endParaRPr kumimoji="1" lang="zh-CN" altLang="en-US" sz="26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p:cover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4"/>
          <p:cNvGrpSpPr/>
          <p:nvPr/>
        </p:nvGrpSpPr>
        <p:grpSpPr>
          <a:xfrm>
            <a:off x="460375" y="1016000"/>
            <a:ext cx="4265613" cy="750888"/>
            <a:chOff x="2290" y="2127"/>
            <a:chExt cx="2614" cy="440"/>
          </a:xfrm>
        </p:grpSpPr>
        <p:grpSp>
          <p:nvGrpSpPr>
            <p:cNvPr id="42012" name="Group 5"/>
            <p:cNvGrpSpPr/>
            <p:nvPr/>
          </p:nvGrpSpPr>
          <p:grpSpPr>
            <a:xfrm>
              <a:off x="2290" y="2312"/>
              <a:ext cx="2614" cy="255"/>
              <a:chOff x="2512" y="2312"/>
              <a:chExt cx="2614" cy="255"/>
            </a:xfrm>
          </p:grpSpPr>
          <p:sp>
            <p:nvSpPr>
              <p:cNvPr id="41988" name="Rectangle 6"/>
              <p:cNvSpPr>
                <a:spLocks noChangeArrowheads="1"/>
              </p:cNvSpPr>
              <p:nvPr/>
            </p:nvSpPr>
            <p:spPr bwMode="auto">
              <a:xfrm>
                <a:off x="2512" y="2321"/>
                <a:ext cx="2614" cy="233"/>
              </a:xfrm>
              <a:prstGeom prst="rect">
                <a:avLst/>
              </a:prstGeom>
              <a:solidFill>
                <a:schemeClr val="accent1">
                  <a:lumMod val="20000"/>
                  <a:lumOff val="80000"/>
                </a:schemeClr>
              </a:solidFill>
              <a:ln w="9525">
                <a:solidFill>
                  <a:schemeClr val="tx1"/>
                </a:solidFill>
                <a:miter lim="800000"/>
              </a:ln>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    b    c    d    e    </a:t>
                </a:r>
                <a:r>
                  <a:rPr kumimoji="0" lang="en-US" altLang="zh-CN" sz="2000" b="0" i="0" u="none" strike="noStrike" kern="1200" cap="none" spc="0" normalizeH="0" baseline="0" noProof="0" dirty="0">
                    <a:ln>
                      <a:noFill/>
                    </a:ln>
                    <a:solidFill>
                      <a:srgbClr val="FF0000"/>
                    </a:solidFill>
                    <a:effectLst/>
                    <a:uLnTx/>
                    <a:uFillTx/>
                    <a:latin typeface="+mn-lt"/>
                    <a:ea typeface="+mn-ea"/>
                    <a:cs typeface="+mn-ea"/>
                    <a:sym typeface="+mn-lt"/>
                  </a:rPr>
                  <a:t>0    0    0    0</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f     g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1989" name="Line 7"/>
              <p:cNvSpPr>
                <a:spLocks noChangeShapeType="1"/>
              </p:cNvSpPr>
              <p:nvPr/>
            </p:nvSpPr>
            <p:spPr bwMode="auto">
              <a:xfrm>
                <a:off x="2723" y="2312"/>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 name="Line 8"/>
              <p:cNvSpPr>
                <a:spLocks noChangeShapeType="1"/>
              </p:cNvSpPr>
              <p:nvPr/>
            </p:nvSpPr>
            <p:spPr bwMode="auto">
              <a:xfrm>
                <a:off x="2960"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Line 9"/>
              <p:cNvSpPr>
                <a:spLocks noChangeShapeType="1"/>
              </p:cNvSpPr>
              <p:nvPr/>
            </p:nvSpPr>
            <p:spPr bwMode="auto">
              <a:xfrm>
                <a:off x="3197"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Line 10"/>
              <p:cNvSpPr>
                <a:spLocks noChangeShapeType="1"/>
              </p:cNvSpPr>
              <p:nvPr/>
            </p:nvSpPr>
            <p:spPr bwMode="auto">
              <a:xfrm>
                <a:off x="3434"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Line 11"/>
              <p:cNvSpPr>
                <a:spLocks noChangeShapeType="1"/>
              </p:cNvSpPr>
              <p:nvPr/>
            </p:nvSpPr>
            <p:spPr bwMode="auto">
              <a:xfrm>
                <a:off x="3671"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 name="Line 12"/>
              <p:cNvSpPr>
                <a:spLocks noChangeShapeType="1"/>
              </p:cNvSpPr>
              <p:nvPr/>
            </p:nvSpPr>
            <p:spPr bwMode="auto">
              <a:xfrm>
                <a:off x="3908"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Line 13"/>
              <p:cNvSpPr>
                <a:spLocks noChangeShapeType="1"/>
              </p:cNvSpPr>
              <p:nvPr/>
            </p:nvSpPr>
            <p:spPr bwMode="auto">
              <a:xfrm>
                <a:off x="4145"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Line 14"/>
              <p:cNvSpPr>
                <a:spLocks noChangeShapeType="1"/>
              </p:cNvSpPr>
              <p:nvPr/>
            </p:nvSpPr>
            <p:spPr bwMode="auto">
              <a:xfrm>
                <a:off x="4382"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Line 15"/>
              <p:cNvSpPr>
                <a:spLocks noChangeShapeType="1"/>
              </p:cNvSpPr>
              <p:nvPr/>
            </p:nvSpPr>
            <p:spPr bwMode="auto">
              <a:xfrm>
                <a:off x="4619"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Line 16"/>
              <p:cNvSpPr>
                <a:spLocks noChangeShapeType="1"/>
              </p:cNvSpPr>
              <p:nvPr/>
            </p:nvSpPr>
            <p:spPr bwMode="auto">
              <a:xfrm>
                <a:off x="4832" y="2312"/>
                <a:ext cx="0" cy="2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2" name="Text Box 17"/>
            <p:cNvSpPr txBox="1">
              <a:spLocks noChangeArrowheads="1"/>
            </p:cNvSpPr>
            <p:nvPr/>
          </p:nvSpPr>
          <p:spPr bwMode="auto">
            <a:xfrm>
              <a:off x="2309" y="2127"/>
              <a:ext cx="25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0    1   2    3    4    5    6    7    8    9   10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846886" name="Rectangle 38"/>
          <p:cNvSpPr>
            <a:spLocks noChangeArrowheads="1"/>
          </p:cNvSpPr>
          <p:nvPr/>
        </p:nvSpPr>
        <p:spPr bwMode="auto">
          <a:xfrm>
            <a:off x="498475" y="4954588"/>
            <a:ext cx="8231188" cy="1388745"/>
          </a:xfrm>
          <a:prstGeom prst="rect">
            <a:avLst/>
          </a:prstGeom>
          <a:solidFill>
            <a:srgbClr val="E2D9EB"/>
          </a:solidFill>
          <a:ln w="38100">
            <a:solidFill>
              <a:schemeClr val="bg2">
                <a:lumMod val="60000"/>
                <a:lumOff val="40000"/>
              </a:schemeClr>
            </a:solidFill>
            <a:miter lim="800000"/>
          </a:ln>
          <a:effectLst/>
        </p:spPr>
        <p:txBody>
          <a:bodyPr>
            <a:spAutoFit/>
          </a:bodyPr>
          <a:lstStyle/>
          <a:p>
            <a:pPr marL="0" marR="0" lvl="0" indent="0" algn="l" defTabSz="914400" rtl="0" eaLnBrk="1" fontAlgn="base" latinLnBrk="0" hangingPunct="1">
              <a:lnSpc>
                <a:spcPct val="100000"/>
              </a:lnSpc>
              <a:spcBef>
                <a:spcPct val="2000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特点：</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结点间关系蕴含在其存储位置中</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2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浪费空间，适于存</a:t>
            </a: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满二叉树和完全二叉树</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7" name="Group 47"/>
          <p:cNvGrpSpPr/>
          <p:nvPr/>
        </p:nvGrpSpPr>
        <p:grpSpPr>
          <a:xfrm>
            <a:off x="5080000" y="2060575"/>
            <a:ext cx="3543300" cy="2598738"/>
            <a:chOff x="3094" y="489"/>
            <a:chExt cx="2232" cy="1637"/>
          </a:xfrm>
        </p:grpSpPr>
        <p:pic>
          <p:nvPicPr>
            <p:cNvPr id="42010" name="Picture 45"/>
            <p:cNvPicPr>
              <a:picLocks noChangeAspect="1"/>
            </p:cNvPicPr>
            <p:nvPr/>
          </p:nvPicPr>
          <p:blipFill>
            <a:blip r:embed="rId1"/>
            <a:stretch>
              <a:fillRect/>
            </a:stretch>
          </p:blipFill>
          <p:spPr>
            <a:xfrm>
              <a:off x="3094" y="489"/>
              <a:ext cx="2232" cy="1632"/>
            </a:xfrm>
            <a:prstGeom prst="rect">
              <a:avLst/>
            </a:prstGeom>
            <a:noFill/>
            <a:ln w="9525">
              <a:noFill/>
            </a:ln>
          </p:spPr>
        </p:pic>
        <p:sp>
          <p:nvSpPr>
            <p:cNvPr id="42023" name="Text Box 46"/>
            <p:cNvSpPr txBox="1">
              <a:spLocks noChangeArrowheads="1"/>
            </p:cNvSpPr>
            <p:nvPr/>
          </p:nvSpPr>
          <p:spPr bwMode="auto">
            <a:xfrm>
              <a:off x="3334" y="1761"/>
              <a:ext cx="12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chemeClr val="accent6">
                      <a:lumMod val="75000"/>
                    </a:schemeClr>
                  </a:solidFill>
                  <a:effectLst/>
                  <a:uLnTx/>
                  <a:uFillTx/>
                  <a:latin typeface="+mn-lt"/>
                  <a:ea typeface="+mn-ea"/>
                  <a:cs typeface="+mn-ea"/>
                  <a:sym typeface="+mn-lt"/>
                </a:rPr>
                <a:t> </a:t>
              </a:r>
              <a:r>
                <a:rPr kumimoji="0" lang="zh-CN" altLang="en-US" sz="3200" b="0" i="0" u="none" strike="noStrike" kern="1200" cap="none" spc="0" normalizeH="0" baseline="0" noProof="0" dirty="0">
                  <a:ln>
                    <a:noFill/>
                  </a:ln>
                  <a:solidFill>
                    <a:schemeClr val="accent6">
                      <a:lumMod val="75000"/>
                    </a:schemeClr>
                  </a:solidFill>
                  <a:effectLst/>
                  <a:uLnTx/>
                  <a:uFillTx/>
                  <a:latin typeface="+mn-lt"/>
                  <a:ea typeface="+mn-ea"/>
                  <a:cs typeface="+mn-ea"/>
                  <a:sym typeface="+mn-lt"/>
                </a:rPr>
                <a:t>单支树</a:t>
              </a:r>
              <a:endParaRPr kumimoji="0" lang="zh-CN" altLang="en-US" sz="1900" b="0" i="0" u="none" strike="noStrike" kern="1200" cap="none" spc="0" normalizeH="0" baseline="0" noProof="0" dirty="0">
                <a:ln>
                  <a:noFill/>
                </a:ln>
                <a:solidFill>
                  <a:schemeClr val="accent6">
                    <a:lumMod val="75000"/>
                  </a:schemeClr>
                </a:solidFill>
                <a:effectLst/>
                <a:uLnTx/>
                <a:uFillTx/>
                <a:latin typeface="+mn-lt"/>
                <a:ea typeface="+mn-ea"/>
                <a:cs typeface="+mn-ea"/>
                <a:sym typeface="+mn-lt"/>
              </a:endParaRPr>
            </a:p>
          </p:txBody>
        </p:sp>
      </p:grpSp>
      <p:sp>
        <p:nvSpPr>
          <p:cNvPr id="42024" name="Rectangle 48"/>
          <p:cNvSpPr>
            <a:spLocks noChangeArrowheads="1"/>
          </p:cNvSpPr>
          <p:nvPr/>
        </p:nvSpPr>
        <p:spPr bwMode="auto">
          <a:xfrm>
            <a:off x="860425" y="215900"/>
            <a:ext cx="4676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二叉树的顺序存储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41990" name="Group 18"/>
          <p:cNvGrpSpPr/>
          <p:nvPr/>
        </p:nvGrpSpPr>
        <p:grpSpPr>
          <a:xfrm>
            <a:off x="479425" y="1962150"/>
            <a:ext cx="3438525" cy="2638425"/>
            <a:chOff x="534" y="1635"/>
            <a:chExt cx="1896" cy="1600"/>
          </a:xfrm>
        </p:grpSpPr>
        <p:grpSp>
          <p:nvGrpSpPr>
            <p:cNvPr id="41991" name="Group 19"/>
            <p:cNvGrpSpPr/>
            <p:nvPr/>
          </p:nvGrpSpPr>
          <p:grpSpPr>
            <a:xfrm>
              <a:off x="808" y="1635"/>
              <a:ext cx="1239" cy="1600"/>
              <a:chOff x="3964" y="227"/>
              <a:chExt cx="1239" cy="1600"/>
            </a:xfrm>
          </p:grpSpPr>
          <p:sp>
            <p:nvSpPr>
              <p:cNvPr id="41997" name="Oval 20"/>
              <p:cNvSpPr/>
              <p:nvPr/>
            </p:nvSpPr>
            <p:spPr>
              <a:xfrm>
                <a:off x="4552" y="227"/>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a</a:t>
                </a:r>
                <a:endParaRPr lang="en-US" altLang="zh-CN" sz="2000" dirty="0">
                  <a:ea typeface="宋体" panose="02010600030101010101" pitchFamily="2" charset="-122"/>
                </a:endParaRPr>
              </a:p>
            </p:txBody>
          </p:sp>
          <p:sp>
            <p:nvSpPr>
              <p:cNvPr id="41998" name="Oval 21"/>
              <p:cNvSpPr/>
              <p:nvPr/>
            </p:nvSpPr>
            <p:spPr>
              <a:xfrm>
                <a:off x="4249" y="617"/>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b</a:t>
                </a:r>
                <a:endParaRPr lang="en-US" altLang="zh-CN" sz="2000" dirty="0">
                  <a:ea typeface="宋体" panose="02010600030101010101" pitchFamily="2" charset="-122"/>
                </a:endParaRPr>
              </a:p>
            </p:txBody>
          </p:sp>
          <p:sp>
            <p:nvSpPr>
              <p:cNvPr id="41999" name="Oval 22"/>
              <p:cNvSpPr/>
              <p:nvPr/>
            </p:nvSpPr>
            <p:spPr>
              <a:xfrm>
                <a:off x="4874" y="627"/>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c</a:t>
                </a:r>
                <a:endParaRPr lang="en-US" altLang="zh-CN" sz="2000" dirty="0">
                  <a:ea typeface="宋体" panose="02010600030101010101" pitchFamily="2" charset="-122"/>
                </a:endParaRPr>
              </a:p>
            </p:txBody>
          </p:sp>
          <p:sp>
            <p:nvSpPr>
              <p:cNvPr id="42000" name="Oval 23"/>
              <p:cNvSpPr/>
              <p:nvPr/>
            </p:nvSpPr>
            <p:spPr>
              <a:xfrm>
                <a:off x="3964" y="1068"/>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d</a:t>
                </a:r>
                <a:endParaRPr lang="en-US" altLang="zh-CN" sz="2000" dirty="0">
                  <a:ea typeface="宋体" panose="02010600030101010101" pitchFamily="2" charset="-122"/>
                </a:endParaRPr>
              </a:p>
            </p:txBody>
          </p:sp>
          <p:sp>
            <p:nvSpPr>
              <p:cNvPr id="42001" name="Oval 24"/>
              <p:cNvSpPr/>
              <p:nvPr/>
            </p:nvSpPr>
            <p:spPr>
              <a:xfrm>
                <a:off x="4568" y="1068"/>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e</a:t>
                </a:r>
                <a:endParaRPr lang="en-US" altLang="zh-CN" sz="2000" dirty="0">
                  <a:ea typeface="宋体" panose="02010600030101010101" pitchFamily="2" charset="-122"/>
                </a:endParaRPr>
              </a:p>
            </p:txBody>
          </p:sp>
          <p:sp>
            <p:nvSpPr>
              <p:cNvPr id="42002" name="Oval 25"/>
              <p:cNvSpPr/>
              <p:nvPr/>
            </p:nvSpPr>
            <p:spPr>
              <a:xfrm>
                <a:off x="4318" y="1535"/>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f</a:t>
                </a:r>
                <a:endParaRPr lang="en-US" altLang="zh-CN" sz="2000" dirty="0">
                  <a:ea typeface="宋体" panose="02010600030101010101" pitchFamily="2" charset="-122"/>
                </a:endParaRPr>
              </a:p>
            </p:txBody>
          </p:sp>
          <p:sp>
            <p:nvSpPr>
              <p:cNvPr id="42003" name="Oval 26"/>
              <p:cNvSpPr/>
              <p:nvPr/>
            </p:nvSpPr>
            <p:spPr>
              <a:xfrm>
                <a:off x="4913" y="1535"/>
                <a:ext cx="290" cy="292"/>
              </a:xfrm>
              <a:prstGeom prst="ellipse">
                <a:avLst/>
              </a:prstGeom>
              <a:noFill/>
              <a:ln w="9525" cap="flat" cmpd="sng">
                <a:solidFill>
                  <a:schemeClr val="tx1"/>
                </a:solidFill>
                <a:prstDash val="solid"/>
                <a:headEnd type="none" w="med" len="med"/>
                <a:tailEnd type="none" w="med" len="med"/>
              </a:ln>
            </p:spPr>
            <p:txBody>
              <a:bodyPr wrap="none"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dirty="0">
                    <a:ea typeface="宋体" panose="02010600030101010101" pitchFamily="2" charset="-122"/>
                  </a:rPr>
                  <a:t>g</a:t>
                </a:r>
                <a:endParaRPr lang="en-US" altLang="zh-CN" sz="2000" dirty="0">
                  <a:ea typeface="宋体" panose="02010600030101010101" pitchFamily="2" charset="-122"/>
                </a:endParaRPr>
              </a:p>
            </p:txBody>
          </p:sp>
          <p:sp>
            <p:nvSpPr>
              <p:cNvPr id="42004" name="Line 27"/>
              <p:cNvSpPr/>
              <p:nvPr/>
            </p:nvSpPr>
            <p:spPr>
              <a:xfrm flipH="1">
                <a:off x="4501" y="500"/>
                <a:ext cx="111" cy="189"/>
              </a:xfrm>
              <a:prstGeom prst="line">
                <a:avLst/>
              </a:prstGeom>
              <a:ln w="9525" cap="flat" cmpd="sng">
                <a:solidFill>
                  <a:schemeClr val="tx1"/>
                </a:solidFill>
                <a:prstDash val="solid"/>
                <a:headEnd type="none" w="med" len="med"/>
                <a:tailEnd type="none" w="med" len="med"/>
              </a:ln>
            </p:spPr>
          </p:sp>
          <p:sp>
            <p:nvSpPr>
              <p:cNvPr id="42005" name="Line 28"/>
              <p:cNvSpPr/>
              <p:nvPr/>
            </p:nvSpPr>
            <p:spPr>
              <a:xfrm flipH="1">
                <a:off x="4189" y="900"/>
                <a:ext cx="146" cy="211"/>
              </a:xfrm>
              <a:prstGeom prst="line">
                <a:avLst/>
              </a:prstGeom>
              <a:ln w="9525" cap="flat" cmpd="sng">
                <a:solidFill>
                  <a:schemeClr val="tx1"/>
                </a:solidFill>
                <a:prstDash val="solid"/>
                <a:headEnd type="none" w="med" len="med"/>
                <a:tailEnd type="none" w="med" len="med"/>
              </a:ln>
            </p:spPr>
          </p:sp>
          <p:sp>
            <p:nvSpPr>
              <p:cNvPr id="42006" name="Line 29"/>
              <p:cNvSpPr/>
              <p:nvPr/>
            </p:nvSpPr>
            <p:spPr>
              <a:xfrm>
                <a:off x="4812" y="456"/>
                <a:ext cx="133" cy="188"/>
              </a:xfrm>
              <a:prstGeom prst="line">
                <a:avLst/>
              </a:prstGeom>
              <a:ln w="9525" cap="flat" cmpd="sng">
                <a:solidFill>
                  <a:schemeClr val="tx1"/>
                </a:solidFill>
                <a:prstDash val="solid"/>
                <a:headEnd type="none" w="med" len="med"/>
                <a:tailEnd type="none" w="med" len="med"/>
              </a:ln>
            </p:spPr>
          </p:sp>
          <p:sp>
            <p:nvSpPr>
              <p:cNvPr id="42007" name="Line 30"/>
              <p:cNvSpPr/>
              <p:nvPr/>
            </p:nvSpPr>
            <p:spPr>
              <a:xfrm>
                <a:off x="4467" y="878"/>
                <a:ext cx="178" cy="222"/>
              </a:xfrm>
              <a:prstGeom prst="line">
                <a:avLst/>
              </a:prstGeom>
              <a:ln w="9525" cap="flat" cmpd="sng">
                <a:solidFill>
                  <a:schemeClr val="tx1"/>
                </a:solidFill>
                <a:prstDash val="solid"/>
                <a:headEnd type="none" w="med" len="med"/>
                <a:tailEnd type="none" w="med" len="med"/>
              </a:ln>
            </p:spPr>
          </p:sp>
          <p:sp>
            <p:nvSpPr>
              <p:cNvPr id="42008" name="Line 31"/>
              <p:cNvSpPr/>
              <p:nvPr/>
            </p:nvSpPr>
            <p:spPr>
              <a:xfrm>
                <a:off x="4801" y="1300"/>
                <a:ext cx="189" cy="278"/>
              </a:xfrm>
              <a:prstGeom prst="line">
                <a:avLst/>
              </a:prstGeom>
              <a:ln w="9525" cap="flat" cmpd="sng">
                <a:solidFill>
                  <a:schemeClr val="tx1"/>
                </a:solidFill>
                <a:prstDash val="solid"/>
                <a:headEnd type="none" w="med" len="med"/>
                <a:tailEnd type="none" w="med" len="med"/>
              </a:ln>
            </p:spPr>
          </p:sp>
          <p:sp>
            <p:nvSpPr>
              <p:cNvPr id="42009" name="Line 32"/>
              <p:cNvSpPr/>
              <p:nvPr/>
            </p:nvSpPr>
            <p:spPr>
              <a:xfrm flipH="1">
                <a:off x="4545" y="1355"/>
                <a:ext cx="111" cy="200"/>
              </a:xfrm>
              <a:prstGeom prst="line">
                <a:avLst/>
              </a:prstGeom>
              <a:ln w="9525" cap="flat" cmpd="sng">
                <a:solidFill>
                  <a:schemeClr val="tx1"/>
                </a:solidFill>
                <a:prstDash val="solid"/>
                <a:headEnd type="none" w="med" len="med"/>
                <a:tailEnd type="none" w="med" len="med"/>
              </a:ln>
            </p:spPr>
          </p:sp>
        </p:grpSp>
        <p:grpSp>
          <p:nvGrpSpPr>
            <p:cNvPr id="41992" name="Group 33"/>
            <p:cNvGrpSpPr/>
            <p:nvPr/>
          </p:nvGrpSpPr>
          <p:grpSpPr>
            <a:xfrm>
              <a:off x="534" y="2482"/>
              <a:ext cx="1896" cy="733"/>
              <a:chOff x="0" y="2985"/>
              <a:chExt cx="1896" cy="733"/>
            </a:xfrm>
          </p:grpSpPr>
          <p:sp>
            <p:nvSpPr>
              <p:cNvPr id="41993" name="Oval 34"/>
              <p:cNvSpPr/>
              <p:nvPr/>
            </p:nvSpPr>
            <p:spPr>
              <a:xfrm>
                <a:off x="1244" y="3000"/>
                <a:ext cx="267" cy="266"/>
              </a:xfrm>
              <a:prstGeom prst="ellipse">
                <a:avLst/>
              </a:prstGeom>
              <a:noFill/>
              <a:ln w="28575" cap="flat" cmpd="sng">
                <a:solidFill>
                  <a:srgbClr val="FF00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b="1" dirty="0">
                  <a:ea typeface="仿宋_GB2312" panose="02010609030101010101" pitchFamily="49" charset="-122"/>
                </a:endParaRPr>
              </a:p>
            </p:txBody>
          </p:sp>
          <p:sp>
            <p:nvSpPr>
              <p:cNvPr id="41994" name="Oval 35"/>
              <p:cNvSpPr/>
              <p:nvPr/>
            </p:nvSpPr>
            <p:spPr>
              <a:xfrm>
                <a:off x="1629" y="2985"/>
                <a:ext cx="267" cy="266"/>
              </a:xfrm>
              <a:prstGeom prst="ellipse">
                <a:avLst/>
              </a:prstGeom>
              <a:noFill/>
              <a:ln w="28575" cap="flat" cmpd="sng">
                <a:solidFill>
                  <a:srgbClr val="FF00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b="1" dirty="0">
                  <a:ea typeface="仿宋_GB2312" panose="02010609030101010101" pitchFamily="49" charset="-122"/>
                </a:endParaRPr>
              </a:p>
            </p:txBody>
          </p:sp>
          <p:sp>
            <p:nvSpPr>
              <p:cNvPr id="41995" name="Oval 36"/>
              <p:cNvSpPr/>
              <p:nvPr/>
            </p:nvSpPr>
            <p:spPr>
              <a:xfrm>
                <a:off x="0" y="3452"/>
                <a:ext cx="267" cy="266"/>
              </a:xfrm>
              <a:prstGeom prst="ellipse">
                <a:avLst/>
              </a:prstGeom>
              <a:noFill/>
              <a:ln w="28575" cap="flat" cmpd="sng">
                <a:solidFill>
                  <a:srgbClr val="FF00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b="1" dirty="0">
                  <a:ea typeface="仿宋_GB2312" panose="02010609030101010101" pitchFamily="49" charset="-122"/>
                </a:endParaRPr>
              </a:p>
            </p:txBody>
          </p:sp>
          <p:sp>
            <p:nvSpPr>
              <p:cNvPr id="41996" name="Oval 37"/>
              <p:cNvSpPr/>
              <p:nvPr/>
            </p:nvSpPr>
            <p:spPr>
              <a:xfrm>
                <a:off x="328" y="3440"/>
                <a:ext cx="267" cy="266"/>
              </a:xfrm>
              <a:prstGeom prst="ellipse">
                <a:avLst/>
              </a:prstGeom>
              <a:noFill/>
              <a:ln w="28575" cap="flat" cmpd="sng">
                <a:solidFill>
                  <a:srgbClr val="FF0000"/>
                </a:solidFill>
                <a:prstDash val="solid"/>
                <a:headEnd type="none" w="med" len="med"/>
                <a:tailEnd type="none" w="med" len="med"/>
              </a:ln>
            </p:spPr>
            <p:txBody>
              <a:bodyPr wrap="none"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b="1" dirty="0">
                  <a:ea typeface="仿宋_GB2312" panose="0201060903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46886"/>
                                        </p:tgtEl>
                                        <p:attrNameLst>
                                          <p:attrName>style.visibility</p:attrName>
                                        </p:attrNameLst>
                                      </p:cBhvr>
                                      <p:to>
                                        <p:strVal val="visible"/>
                                      </p:to>
                                    </p:set>
                                    <p:animEffect transition="in" filter="box(in)">
                                      <p:cBhvr>
                                        <p:cTn id="12" dur="500"/>
                                        <p:tgtEl>
                                          <p:spTgt spid="846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8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Rectangle 7"/>
          <p:cNvSpPr>
            <a:spLocks noChangeArrowheads="1"/>
          </p:cNvSpPr>
          <p:nvPr/>
        </p:nvSpPr>
        <p:spPr bwMode="auto">
          <a:xfrm>
            <a:off x="571500" y="2243138"/>
            <a:ext cx="3810000" cy="25781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8"/>
          <p:cNvGrpSpPr/>
          <p:nvPr/>
        </p:nvGrpSpPr>
        <p:grpSpPr>
          <a:xfrm>
            <a:off x="1893888" y="2962275"/>
            <a:ext cx="971550" cy="930275"/>
            <a:chOff x="977" y="2949"/>
            <a:chExt cx="612" cy="586"/>
          </a:xfrm>
        </p:grpSpPr>
        <p:sp>
          <p:nvSpPr>
            <p:cNvPr id="43012" name="Freeform 9"/>
            <p:cNvSpPr>
              <a:spLocks noChangeArrowheads="1"/>
            </p:cNvSpPr>
            <p:nvPr/>
          </p:nvSpPr>
          <p:spPr bwMode="auto">
            <a:xfrm>
              <a:off x="977" y="2949"/>
              <a:ext cx="612" cy="586"/>
            </a:xfrm>
            <a:custGeom>
              <a:avLst/>
              <a:gdLst>
                <a:gd name="T0" fmla="*/ 0 w 1086"/>
                <a:gd name="T1" fmla="*/ 520 h 1040"/>
                <a:gd name="T2" fmla="*/ 1 w 1086"/>
                <a:gd name="T3" fmla="*/ 461 h 1040"/>
                <a:gd name="T4" fmla="*/ 13 w 1086"/>
                <a:gd name="T5" fmla="*/ 401 h 1040"/>
                <a:gd name="T6" fmla="*/ 32 w 1086"/>
                <a:gd name="T7" fmla="*/ 342 h 1040"/>
                <a:gd name="T8" fmla="*/ 57 w 1086"/>
                <a:gd name="T9" fmla="*/ 286 h 1040"/>
                <a:gd name="T10" fmla="*/ 88 w 1086"/>
                <a:gd name="T11" fmla="*/ 234 h 1040"/>
                <a:gd name="T12" fmla="*/ 126 w 1086"/>
                <a:gd name="T13" fmla="*/ 186 h 1040"/>
                <a:gd name="T14" fmla="*/ 169 w 1086"/>
                <a:gd name="T15" fmla="*/ 142 h 1040"/>
                <a:gd name="T16" fmla="*/ 218 w 1086"/>
                <a:gd name="T17" fmla="*/ 102 h 1040"/>
                <a:gd name="T18" fmla="*/ 270 w 1086"/>
                <a:gd name="T19" fmla="*/ 69 h 1040"/>
                <a:gd name="T20" fmla="*/ 328 w 1086"/>
                <a:gd name="T21" fmla="*/ 42 h 1040"/>
                <a:gd name="T22" fmla="*/ 387 w 1086"/>
                <a:gd name="T23" fmla="*/ 21 h 1040"/>
                <a:gd name="T24" fmla="*/ 449 w 1086"/>
                <a:gd name="T25" fmla="*/ 8 h 1040"/>
                <a:gd name="T26" fmla="*/ 512 w 1086"/>
                <a:gd name="T27" fmla="*/ 0 h 1040"/>
                <a:gd name="T28" fmla="*/ 576 w 1086"/>
                <a:gd name="T29" fmla="*/ 0 h 1040"/>
                <a:gd name="T30" fmla="*/ 637 w 1086"/>
                <a:gd name="T31" fmla="*/ 8 h 1040"/>
                <a:gd name="T32" fmla="*/ 698 w 1086"/>
                <a:gd name="T33" fmla="*/ 21 h 1040"/>
                <a:gd name="T34" fmla="*/ 758 w 1086"/>
                <a:gd name="T35" fmla="*/ 42 h 1040"/>
                <a:gd name="T36" fmla="*/ 816 w 1086"/>
                <a:gd name="T37" fmla="*/ 69 h 1040"/>
                <a:gd name="T38" fmla="*/ 867 w 1086"/>
                <a:gd name="T39" fmla="*/ 102 h 1040"/>
                <a:gd name="T40" fmla="*/ 917 w 1086"/>
                <a:gd name="T41" fmla="*/ 142 h 1040"/>
                <a:gd name="T42" fmla="*/ 960 w 1086"/>
                <a:gd name="T43" fmla="*/ 186 h 1040"/>
                <a:gd name="T44" fmla="*/ 998 w 1086"/>
                <a:gd name="T45" fmla="*/ 234 h 1040"/>
                <a:gd name="T46" fmla="*/ 1029 w 1086"/>
                <a:gd name="T47" fmla="*/ 286 h 1040"/>
                <a:gd name="T48" fmla="*/ 1054 w 1086"/>
                <a:gd name="T49" fmla="*/ 342 h 1040"/>
                <a:gd name="T50" fmla="*/ 1073 w 1086"/>
                <a:gd name="T51" fmla="*/ 401 h 1040"/>
                <a:gd name="T52" fmla="*/ 1084 w 1086"/>
                <a:gd name="T53" fmla="*/ 461 h 1040"/>
                <a:gd name="T54" fmla="*/ 1086 w 1086"/>
                <a:gd name="T55" fmla="*/ 520 h 1040"/>
                <a:gd name="T56" fmla="*/ 1084 w 1086"/>
                <a:gd name="T57" fmla="*/ 582 h 1040"/>
                <a:gd name="T58" fmla="*/ 1073 w 1086"/>
                <a:gd name="T59" fmla="*/ 641 h 1040"/>
                <a:gd name="T60" fmla="*/ 1054 w 1086"/>
                <a:gd name="T61" fmla="*/ 699 h 1040"/>
                <a:gd name="T62" fmla="*/ 1029 w 1086"/>
                <a:gd name="T63" fmla="*/ 754 h 1040"/>
                <a:gd name="T64" fmla="*/ 998 w 1086"/>
                <a:gd name="T65" fmla="*/ 808 h 1040"/>
                <a:gd name="T66" fmla="*/ 960 w 1086"/>
                <a:gd name="T67" fmla="*/ 856 h 1040"/>
                <a:gd name="T68" fmla="*/ 917 w 1086"/>
                <a:gd name="T69" fmla="*/ 900 h 1040"/>
                <a:gd name="T70" fmla="*/ 867 w 1086"/>
                <a:gd name="T71" fmla="*/ 939 h 1040"/>
                <a:gd name="T72" fmla="*/ 816 w 1086"/>
                <a:gd name="T73" fmla="*/ 971 h 1040"/>
                <a:gd name="T74" fmla="*/ 758 w 1086"/>
                <a:gd name="T75" fmla="*/ 1000 h 1040"/>
                <a:gd name="T76" fmla="*/ 698 w 1086"/>
                <a:gd name="T77" fmla="*/ 1019 h 1040"/>
                <a:gd name="T78" fmla="*/ 637 w 1086"/>
                <a:gd name="T79" fmla="*/ 1035 h 1040"/>
                <a:gd name="T80" fmla="*/ 576 w 1086"/>
                <a:gd name="T81" fmla="*/ 1040 h 1040"/>
                <a:gd name="T82" fmla="*/ 512 w 1086"/>
                <a:gd name="T83" fmla="*/ 1040 h 1040"/>
                <a:gd name="T84" fmla="*/ 449 w 1086"/>
                <a:gd name="T85" fmla="*/ 1035 h 1040"/>
                <a:gd name="T86" fmla="*/ 387 w 1086"/>
                <a:gd name="T87" fmla="*/ 1019 h 1040"/>
                <a:gd name="T88" fmla="*/ 328 w 1086"/>
                <a:gd name="T89" fmla="*/ 1000 h 1040"/>
                <a:gd name="T90" fmla="*/ 270 w 1086"/>
                <a:gd name="T91" fmla="*/ 971 h 1040"/>
                <a:gd name="T92" fmla="*/ 218 w 1086"/>
                <a:gd name="T93" fmla="*/ 939 h 1040"/>
                <a:gd name="T94" fmla="*/ 169 w 1086"/>
                <a:gd name="T95" fmla="*/ 900 h 1040"/>
                <a:gd name="T96" fmla="*/ 126 w 1086"/>
                <a:gd name="T97" fmla="*/ 856 h 1040"/>
                <a:gd name="T98" fmla="*/ 88 w 1086"/>
                <a:gd name="T99" fmla="*/ 808 h 1040"/>
                <a:gd name="T100" fmla="*/ 57 w 1086"/>
                <a:gd name="T101" fmla="*/ 754 h 1040"/>
                <a:gd name="T102" fmla="*/ 32 w 1086"/>
                <a:gd name="T103" fmla="*/ 699 h 1040"/>
                <a:gd name="T104" fmla="*/ 13 w 1086"/>
                <a:gd name="T105" fmla="*/ 641 h 1040"/>
                <a:gd name="T106" fmla="*/ 1 w 1086"/>
                <a:gd name="T107" fmla="*/ 582 h 1040"/>
                <a:gd name="T108" fmla="*/ 0 w 1086"/>
                <a:gd name="T109" fmla="*/ 52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6" h="1040">
                  <a:moveTo>
                    <a:pt x="0" y="520"/>
                  </a:moveTo>
                  <a:lnTo>
                    <a:pt x="1" y="461"/>
                  </a:lnTo>
                  <a:lnTo>
                    <a:pt x="13" y="401"/>
                  </a:lnTo>
                  <a:lnTo>
                    <a:pt x="32" y="342"/>
                  </a:lnTo>
                  <a:lnTo>
                    <a:pt x="57" y="286"/>
                  </a:lnTo>
                  <a:lnTo>
                    <a:pt x="88" y="234"/>
                  </a:lnTo>
                  <a:lnTo>
                    <a:pt x="126" y="186"/>
                  </a:lnTo>
                  <a:lnTo>
                    <a:pt x="169" y="142"/>
                  </a:lnTo>
                  <a:lnTo>
                    <a:pt x="218" y="102"/>
                  </a:lnTo>
                  <a:lnTo>
                    <a:pt x="270" y="69"/>
                  </a:lnTo>
                  <a:lnTo>
                    <a:pt x="328" y="42"/>
                  </a:lnTo>
                  <a:lnTo>
                    <a:pt x="387" y="21"/>
                  </a:lnTo>
                  <a:lnTo>
                    <a:pt x="449" y="8"/>
                  </a:lnTo>
                  <a:lnTo>
                    <a:pt x="512" y="0"/>
                  </a:lnTo>
                  <a:lnTo>
                    <a:pt x="576" y="0"/>
                  </a:lnTo>
                  <a:lnTo>
                    <a:pt x="637" y="8"/>
                  </a:lnTo>
                  <a:lnTo>
                    <a:pt x="698" y="21"/>
                  </a:lnTo>
                  <a:lnTo>
                    <a:pt x="758" y="42"/>
                  </a:lnTo>
                  <a:lnTo>
                    <a:pt x="816" y="69"/>
                  </a:lnTo>
                  <a:lnTo>
                    <a:pt x="867" y="102"/>
                  </a:lnTo>
                  <a:lnTo>
                    <a:pt x="917" y="142"/>
                  </a:lnTo>
                  <a:lnTo>
                    <a:pt x="960" y="186"/>
                  </a:lnTo>
                  <a:lnTo>
                    <a:pt x="998" y="234"/>
                  </a:lnTo>
                  <a:lnTo>
                    <a:pt x="1029" y="286"/>
                  </a:lnTo>
                  <a:lnTo>
                    <a:pt x="1054" y="342"/>
                  </a:lnTo>
                  <a:lnTo>
                    <a:pt x="1073" y="401"/>
                  </a:lnTo>
                  <a:lnTo>
                    <a:pt x="1084" y="461"/>
                  </a:lnTo>
                  <a:lnTo>
                    <a:pt x="1086" y="520"/>
                  </a:lnTo>
                  <a:lnTo>
                    <a:pt x="1084" y="582"/>
                  </a:lnTo>
                  <a:lnTo>
                    <a:pt x="1073" y="641"/>
                  </a:lnTo>
                  <a:lnTo>
                    <a:pt x="1054" y="699"/>
                  </a:lnTo>
                  <a:lnTo>
                    <a:pt x="1029" y="754"/>
                  </a:lnTo>
                  <a:lnTo>
                    <a:pt x="998" y="808"/>
                  </a:lnTo>
                  <a:lnTo>
                    <a:pt x="960" y="856"/>
                  </a:lnTo>
                  <a:lnTo>
                    <a:pt x="917" y="900"/>
                  </a:lnTo>
                  <a:lnTo>
                    <a:pt x="867" y="939"/>
                  </a:lnTo>
                  <a:lnTo>
                    <a:pt x="816" y="971"/>
                  </a:lnTo>
                  <a:lnTo>
                    <a:pt x="758" y="1000"/>
                  </a:lnTo>
                  <a:lnTo>
                    <a:pt x="698" y="1019"/>
                  </a:lnTo>
                  <a:lnTo>
                    <a:pt x="637" y="1035"/>
                  </a:lnTo>
                  <a:lnTo>
                    <a:pt x="576" y="1040"/>
                  </a:lnTo>
                  <a:lnTo>
                    <a:pt x="512" y="1040"/>
                  </a:lnTo>
                  <a:lnTo>
                    <a:pt x="449" y="1035"/>
                  </a:lnTo>
                  <a:lnTo>
                    <a:pt x="387" y="1019"/>
                  </a:lnTo>
                  <a:lnTo>
                    <a:pt x="328" y="1000"/>
                  </a:lnTo>
                  <a:lnTo>
                    <a:pt x="270" y="971"/>
                  </a:lnTo>
                  <a:lnTo>
                    <a:pt x="218" y="939"/>
                  </a:lnTo>
                  <a:lnTo>
                    <a:pt x="169" y="900"/>
                  </a:lnTo>
                  <a:lnTo>
                    <a:pt x="126" y="856"/>
                  </a:lnTo>
                  <a:lnTo>
                    <a:pt x="88" y="808"/>
                  </a:lnTo>
                  <a:lnTo>
                    <a:pt x="57" y="754"/>
                  </a:lnTo>
                  <a:lnTo>
                    <a:pt x="32" y="699"/>
                  </a:lnTo>
                  <a:lnTo>
                    <a:pt x="13" y="641"/>
                  </a:lnTo>
                  <a:lnTo>
                    <a:pt x="1" y="582"/>
                  </a:lnTo>
                  <a:lnTo>
                    <a:pt x="0" y="520"/>
                  </a:lnTo>
                  <a:close/>
                </a:path>
              </a:pathLst>
            </a:custGeom>
            <a:solidFill>
              <a:srgbClr val="FFFFFF"/>
            </a:solidFill>
            <a:ln w="9525">
              <a:solidFill>
                <a:srgbClr val="000000"/>
              </a:solidFill>
              <a:round/>
            </a:ln>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013" name="Rectangle 10"/>
            <p:cNvSpPr>
              <a:spLocks noChangeArrowheads="1"/>
            </p:cNvSpPr>
            <p:nvPr/>
          </p:nvSpPr>
          <p:spPr bwMode="auto">
            <a:xfrm>
              <a:off x="1035" y="3122"/>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000000"/>
                  </a:solidFill>
                  <a:effectLst/>
                  <a:uLnTx/>
                  <a:uFillTx/>
                  <a:latin typeface="+mn-lt"/>
                  <a:ea typeface="+mn-ea"/>
                  <a:cs typeface="+mn-ea"/>
                  <a:sym typeface="+mn-lt"/>
                </a:rPr>
                <a:t>DATA</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752651" name="Rectangle 11"/>
          <p:cNvSpPr>
            <a:spLocks noChangeArrowheads="1"/>
          </p:cNvSpPr>
          <p:nvPr/>
        </p:nvSpPr>
        <p:spPr bwMode="auto">
          <a:xfrm>
            <a:off x="1943100" y="2319338"/>
            <a:ext cx="10255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rPr>
              <a:t>PARENT</a:t>
            </a:r>
            <a:endPar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52652" name="Rectangle 12"/>
          <p:cNvSpPr>
            <a:spLocks noChangeArrowheads="1"/>
          </p:cNvSpPr>
          <p:nvPr/>
        </p:nvSpPr>
        <p:spPr bwMode="auto">
          <a:xfrm>
            <a:off x="1096963" y="4467225"/>
            <a:ext cx="100266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rPr>
              <a:t>LCHILD</a:t>
            </a:r>
            <a:endPar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52653" name="Rectangle 13"/>
          <p:cNvSpPr>
            <a:spLocks noChangeArrowheads="1"/>
          </p:cNvSpPr>
          <p:nvPr/>
        </p:nvSpPr>
        <p:spPr bwMode="auto">
          <a:xfrm>
            <a:off x="2832100" y="4414838"/>
            <a:ext cx="10166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rPr>
              <a:t>RCHILD</a:t>
            </a:r>
            <a:endParaRPr kumimoji="0" lang="en-US" altLang="zh-CN" sz="2000" b="1" i="0" u="none" strike="noStrike" kern="1200" cap="none" spc="0" normalizeH="0" baseline="0" noProof="0" dirty="0">
              <a:ln>
                <a:noFill/>
              </a:ln>
              <a:solidFill>
                <a:srgbClr val="FFFF00"/>
              </a:solidFill>
              <a:effectLst/>
              <a:uLnTx/>
              <a:uFillTx/>
              <a:latin typeface="+mn-lt"/>
              <a:ea typeface="+mn-ea"/>
              <a:cs typeface="+mn-ea"/>
              <a:sym typeface="+mn-lt"/>
            </a:endParaRPr>
          </a:p>
        </p:txBody>
      </p:sp>
      <p:sp>
        <p:nvSpPr>
          <p:cNvPr id="752654" name="Line 14"/>
          <p:cNvSpPr>
            <a:spLocks noChangeShapeType="1"/>
          </p:cNvSpPr>
          <p:nvPr/>
        </p:nvSpPr>
        <p:spPr bwMode="auto">
          <a:xfrm flipH="1">
            <a:off x="1554163" y="3865563"/>
            <a:ext cx="541338" cy="611188"/>
          </a:xfrm>
          <a:prstGeom prst="line">
            <a:avLst/>
          </a:prstGeom>
          <a:noFill/>
          <a:ln w="9525">
            <a:solidFill>
              <a:srgbClr val="FFFF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2655" name="Line 15"/>
          <p:cNvSpPr>
            <a:spLocks noChangeShapeType="1"/>
          </p:cNvSpPr>
          <p:nvPr/>
        </p:nvSpPr>
        <p:spPr bwMode="auto">
          <a:xfrm>
            <a:off x="2590800" y="3843338"/>
            <a:ext cx="647700" cy="611188"/>
          </a:xfrm>
          <a:prstGeom prst="line">
            <a:avLst/>
          </a:prstGeom>
          <a:noFill/>
          <a:ln w="9525">
            <a:solidFill>
              <a:srgbClr val="FFFF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752656" name="Object 16"/>
          <p:cNvGraphicFramePr/>
          <p:nvPr/>
        </p:nvGraphicFramePr>
        <p:xfrm>
          <a:off x="4716463" y="3232150"/>
          <a:ext cx="3194050" cy="673100"/>
        </p:xfrm>
        <a:graphic>
          <a:graphicData uri="http://schemas.openxmlformats.org/presentationml/2006/ole">
            <mc:AlternateContent xmlns:mc="http://schemas.openxmlformats.org/markup-compatibility/2006">
              <mc:Choice xmlns:v="urn:schemas-microsoft-com:vml" Requires="v">
                <p:oleObj spid="_x0000_s3" name="" r:id="rId1" imgW="2736850" imgH="575945" progId="Visio.Drawing.5">
                  <p:embed/>
                </p:oleObj>
              </mc:Choice>
              <mc:Fallback>
                <p:oleObj name="" r:id="rId1" imgW="2736850" imgH="575945" progId="Visio.Drawing.5">
                  <p:embed/>
                  <p:pic>
                    <p:nvPicPr>
                      <p:cNvPr id="0" name="图片 3089"/>
                      <p:cNvPicPr/>
                      <p:nvPr/>
                    </p:nvPicPr>
                    <p:blipFill>
                      <a:blip r:embed="rId2"/>
                      <a:stretch>
                        <a:fillRect/>
                      </a:stretch>
                    </p:blipFill>
                    <p:spPr>
                      <a:xfrm>
                        <a:off x="4716463" y="3232150"/>
                        <a:ext cx="3194050" cy="673100"/>
                      </a:xfrm>
                      <a:prstGeom prst="rect">
                        <a:avLst/>
                      </a:prstGeom>
                      <a:noFill/>
                      <a:ln w="38100">
                        <a:noFill/>
                        <a:miter/>
                      </a:ln>
                    </p:spPr>
                  </p:pic>
                </p:oleObj>
              </mc:Fallback>
            </mc:AlternateContent>
          </a:graphicData>
        </a:graphic>
      </p:graphicFrame>
      <p:graphicFrame>
        <p:nvGraphicFramePr>
          <p:cNvPr id="752657" name="Object 17"/>
          <p:cNvGraphicFramePr/>
          <p:nvPr/>
        </p:nvGraphicFramePr>
        <p:xfrm>
          <a:off x="4716463" y="4154488"/>
          <a:ext cx="4094162" cy="649287"/>
        </p:xfrm>
        <a:graphic>
          <a:graphicData uri="http://schemas.openxmlformats.org/presentationml/2006/ole">
            <mc:AlternateContent xmlns:mc="http://schemas.openxmlformats.org/markup-compatibility/2006">
              <mc:Choice xmlns:v="urn:schemas-microsoft-com:vml" Requires="v">
                <p:oleObj spid="_x0000_s4" name="" r:id="rId3" imgW="3636010" imgH="575945" progId="Visio.Drawing.5">
                  <p:embed/>
                </p:oleObj>
              </mc:Choice>
              <mc:Fallback>
                <p:oleObj name="" r:id="rId3" imgW="3636010" imgH="575945" progId="Visio.Drawing.5">
                  <p:embed/>
                  <p:pic>
                    <p:nvPicPr>
                      <p:cNvPr id="0" name="图片 3088"/>
                      <p:cNvPicPr/>
                      <p:nvPr/>
                    </p:nvPicPr>
                    <p:blipFill>
                      <a:blip r:embed="rId4"/>
                      <a:stretch>
                        <a:fillRect/>
                      </a:stretch>
                    </p:blipFill>
                    <p:spPr>
                      <a:xfrm>
                        <a:off x="4716463" y="4154488"/>
                        <a:ext cx="4094162" cy="649287"/>
                      </a:xfrm>
                      <a:prstGeom prst="rect">
                        <a:avLst/>
                      </a:prstGeom>
                      <a:noFill/>
                      <a:ln w="38100">
                        <a:noFill/>
                        <a:miter/>
                      </a:ln>
                    </p:spPr>
                  </p:pic>
                </p:oleObj>
              </mc:Fallback>
            </mc:AlternateContent>
          </a:graphicData>
        </a:graphic>
      </p:graphicFrame>
      <p:sp>
        <p:nvSpPr>
          <p:cNvPr id="752658" name="Line 18"/>
          <p:cNvSpPr>
            <a:spLocks noChangeShapeType="1"/>
          </p:cNvSpPr>
          <p:nvPr/>
        </p:nvSpPr>
        <p:spPr bwMode="auto">
          <a:xfrm flipV="1">
            <a:off x="2409825" y="2581275"/>
            <a:ext cx="0" cy="381000"/>
          </a:xfrm>
          <a:prstGeom prst="line">
            <a:avLst/>
          </a:prstGeom>
          <a:noFill/>
          <a:ln w="9525">
            <a:solidFill>
              <a:srgbClr val="FFFF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022" name="Rectangle 19"/>
          <p:cNvSpPr>
            <a:spLocks noChangeArrowheads="1"/>
          </p:cNvSpPr>
          <p:nvPr/>
        </p:nvSpPr>
        <p:spPr bwMode="auto">
          <a:xfrm>
            <a:off x="827088" y="215900"/>
            <a:ext cx="46767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二叉树的链式存储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2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752654"/>
                                        </p:tgtEl>
                                        <p:attrNameLst>
                                          <p:attrName>style.visibility</p:attrName>
                                        </p:attrNameLst>
                                      </p:cBhvr>
                                      <p:to>
                                        <p:strVal val="visible"/>
                                      </p:to>
                                    </p:set>
                                    <p:animEffect transition="in" filter="barn(outHorizontal)">
                                      <p:cBhvr>
                                        <p:cTn id="15" dur="500"/>
                                        <p:tgtEl>
                                          <p:spTgt spid="75265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7526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752655"/>
                                        </p:tgtEl>
                                        <p:attrNameLst>
                                          <p:attrName>style.visibility</p:attrName>
                                        </p:attrNameLst>
                                      </p:cBhvr>
                                      <p:to>
                                        <p:strVal val="visible"/>
                                      </p:to>
                                    </p:set>
                                    <p:animEffect transition="in" filter="barn(outHorizontal)">
                                      <p:cBhvr>
                                        <p:cTn id="23" dur="500"/>
                                        <p:tgtEl>
                                          <p:spTgt spid="752655"/>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752653">
                                            <p:txEl>
                                              <p:pRg st="0" end="0"/>
                                            </p:txEl>
                                          </p:spTgt>
                                        </p:tgtEl>
                                        <p:attrNameLst>
                                          <p:attrName>style.visibility</p:attrName>
                                        </p:attrNameLst>
                                      </p:cBhvr>
                                      <p:to>
                                        <p:strVal val="visible"/>
                                      </p:to>
                                    </p:set>
                                  </p:childTnLst>
                                </p:cTn>
                              </p:par>
                            </p:childTnLst>
                          </p:cTn>
                        </p:par>
                        <p:par>
                          <p:cTn id="27" fill="hold">
                            <p:stCondLst>
                              <p:cond delay="1000"/>
                            </p:stCondLst>
                            <p:childTnLst>
                              <p:par>
                                <p:cTn id="28" presetID="2" presetClass="entr" presetSubtype="2" fill="hold" nodeType="afterEffect">
                                  <p:stCondLst>
                                    <p:cond delay="0"/>
                                  </p:stCondLst>
                                  <p:childTnLst>
                                    <p:set>
                                      <p:cBhvr>
                                        <p:cTn id="29" dur="1" fill="hold">
                                          <p:stCondLst>
                                            <p:cond delay="0"/>
                                          </p:stCondLst>
                                        </p:cTn>
                                        <p:tgtEl>
                                          <p:spTgt spid="752656"/>
                                        </p:tgtEl>
                                        <p:attrNameLst>
                                          <p:attrName>style.visibility</p:attrName>
                                        </p:attrNameLst>
                                      </p:cBhvr>
                                      <p:to>
                                        <p:strVal val="visible"/>
                                      </p:to>
                                    </p:set>
                                    <p:anim calcmode="lin" valueType="num">
                                      <p:cBhvr additive="base">
                                        <p:cTn id="30" dur="500" fill="hold"/>
                                        <p:tgtEl>
                                          <p:spTgt spid="752656"/>
                                        </p:tgtEl>
                                        <p:attrNameLst>
                                          <p:attrName>ppt_x</p:attrName>
                                        </p:attrNameLst>
                                      </p:cBhvr>
                                      <p:tavLst>
                                        <p:tav tm="0">
                                          <p:val>
                                            <p:strVal val="1+#ppt_w/2"/>
                                          </p:val>
                                        </p:tav>
                                        <p:tav tm="100000">
                                          <p:val>
                                            <p:strVal val="#ppt_x"/>
                                          </p:val>
                                        </p:tav>
                                      </p:tavLst>
                                    </p:anim>
                                    <p:anim calcmode="lin" valueType="num">
                                      <p:cBhvr additive="base">
                                        <p:cTn id="31" dur="500" fill="hold"/>
                                        <p:tgtEl>
                                          <p:spTgt spid="75265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4" fill="hold" nodeType="clickEffect">
                                  <p:stCondLst>
                                    <p:cond delay="0"/>
                                  </p:stCondLst>
                                  <p:childTnLst>
                                    <p:set>
                                      <p:cBhvr>
                                        <p:cTn id="35" dur="1" fill="hold">
                                          <p:stCondLst>
                                            <p:cond delay="0"/>
                                          </p:stCondLst>
                                        </p:cTn>
                                        <p:tgtEl>
                                          <p:spTgt spid="752658"/>
                                        </p:tgtEl>
                                        <p:attrNameLst>
                                          <p:attrName>style.visibility</p:attrName>
                                        </p:attrNameLst>
                                      </p:cBhvr>
                                      <p:to>
                                        <p:strVal val="visible"/>
                                      </p:to>
                                    </p:set>
                                    <p:anim calcmode="lin" valueType="num">
                                      <p:cBhvr>
                                        <p:cTn id="36" dur="500" fill="hold"/>
                                        <p:tgtEl>
                                          <p:spTgt spid="752658"/>
                                        </p:tgtEl>
                                        <p:attrNameLst>
                                          <p:attrName>ppt_x</p:attrName>
                                        </p:attrNameLst>
                                      </p:cBhvr>
                                      <p:tavLst>
                                        <p:tav tm="0">
                                          <p:val>
                                            <p:strVal val="#ppt_x"/>
                                          </p:val>
                                        </p:tav>
                                        <p:tav tm="100000">
                                          <p:val>
                                            <p:strVal val="#ppt_x"/>
                                          </p:val>
                                        </p:tav>
                                      </p:tavLst>
                                    </p:anim>
                                    <p:anim calcmode="lin" valueType="num">
                                      <p:cBhvr>
                                        <p:cTn id="37" dur="500" fill="hold"/>
                                        <p:tgtEl>
                                          <p:spTgt spid="752658"/>
                                        </p:tgtEl>
                                        <p:attrNameLst>
                                          <p:attrName>ppt_y</p:attrName>
                                        </p:attrNameLst>
                                      </p:cBhvr>
                                      <p:tavLst>
                                        <p:tav tm="0">
                                          <p:val>
                                            <p:strVal val="#ppt_y+#ppt_h/2"/>
                                          </p:val>
                                        </p:tav>
                                        <p:tav tm="100000">
                                          <p:val>
                                            <p:strVal val="#ppt_y"/>
                                          </p:val>
                                        </p:tav>
                                      </p:tavLst>
                                    </p:anim>
                                    <p:anim calcmode="lin" valueType="num">
                                      <p:cBhvr>
                                        <p:cTn id="38" dur="500" fill="hold"/>
                                        <p:tgtEl>
                                          <p:spTgt spid="752658"/>
                                        </p:tgtEl>
                                        <p:attrNameLst>
                                          <p:attrName>ppt_w</p:attrName>
                                        </p:attrNameLst>
                                      </p:cBhvr>
                                      <p:tavLst>
                                        <p:tav tm="0">
                                          <p:val>
                                            <p:strVal val="#ppt_w"/>
                                          </p:val>
                                        </p:tav>
                                        <p:tav tm="100000">
                                          <p:val>
                                            <p:strVal val="#ppt_w"/>
                                          </p:val>
                                        </p:tav>
                                      </p:tavLst>
                                    </p:anim>
                                    <p:anim calcmode="lin" valueType="num">
                                      <p:cBhvr>
                                        <p:cTn id="39" dur="500" fill="hold"/>
                                        <p:tgtEl>
                                          <p:spTgt spid="752658"/>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7526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752657"/>
                                        </p:tgtEl>
                                        <p:attrNameLst>
                                          <p:attrName>style.visibility</p:attrName>
                                        </p:attrNameLst>
                                      </p:cBhvr>
                                      <p:to>
                                        <p:strVal val="visible"/>
                                      </p:to>
                                    </p:set>
                                    <p:anim calcmode="lin" valueType="num">
                                      <p:cBhvr additive="base">
                                        <p:cTn id="47" dur="500" fill="hold"/>
                                        <p:tgtEl>
                                          <p:spTgt spid="752657"/>
                                        </p:tgtEl>
                                        <p:attrNameLst>
                                          <p:attrName>ppt_x</p:attrName>
                                        </p:attrNameLst>
                                      </p:cBhvr>
                                      <p:tavLst>
                                        <p:tav tm="0">
                                          <p:val>
                                            <p:strVal val="1+#ppt_w/2"/>
                                          </p:val>
                                        </p:tav>
                                        <p:tav tm="100000">
                                          <p:val>
                                            <p:strVal val="#ppt_x"/>
                                          </p:val>
                                        </p:tav>
                                      </p:tavLst>
                                    </p:anim>
                                    <p:anim calcmode="lin" valueType="num">
                                      <p:cBhvr additive="base">
                                        <p:cTn id="48" dur="500" fill="hold"/>
                                        <p:tgtEl>
                                          <p:spTgt spid="7526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7" grpId="0" animBg="1"/>
      <p:bldP spid="752651" grpId="0"/>
      <p:bldP spid="752652" grpId="0"/>
      <p:bldP spid="752653" grpId="0" advAuto="100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2"/>
          <p:cNvSpPr/>
          <p:nvPr/>
        </p:nvSpPr>
        <p:spPr>
          <a:xfrm>
            <a:off x="0" y="4724400"/>
            <a:ext cx="9144000" cy="2016125"/>
          </a:xfrm>
          <a:prstGeom prst="rect">
            <a:avLst/>
          </a:prstGeom>
          <a:solidFill>
            <a:srgbClr val="A5A5E9"/>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grpSp>
        <p:nvGrpSpPr>
          <p:cNvPr id="44035" name="Group 4"/>
          <p:cNvGrpSpPr/>
          <p:nvPr/>
        </p:nvGrpSpPr>
        <p:grpSpPr>
          <a:xfrm>
            <a:off x="1101725" y="1519238"/>
            <a:ext cx="1622425" cy="2654300"/>
            <a:chOff x="703" y="2015"/>
            <a:chExt cx="1022" cy="1672"/>
          </a:xfrm>
        </p:grpSpPr>
        <p:sp>
          <p:nvSpPr>
            <p:cNvPr id="2" name="Oval 5"/>
            <p:cNvSpPr>
              <a:spLocks noChangeArrowheads="1"/>
            </p:cNvSpPr>
            <p:nvPr/>
          </p:nvSpPr>
          <p:spPr bwMode="auto">
            <a:xfrm>
              <a:off x="1222" y="2015"/>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Oval 6"/>
            <p:cNvSpPr>
              <a:spLocks noChangeArrowheads="1"/>
            </p:cNvSpPr>
            <p:nvPr/>
          </p:nvSpPr>
          <p:spPr bwMode="auto">
            <a:xfrm>
              <a:off x="974" y="2367"/>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37" name="Oval 7"/>
            <p:cNvSpPr>
              <a:spLocks noChangeArrowheads="1"/>
            </p:cNvSpPr>
            <p:nvPr/>
          </p:nvSpPr>
          <p:spPr bwMode="auto">
            <a:xfrm>
              <a:off x="703" y="2729"/>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38" name="Oval 8"/>
            <p:cNvSpPr>
              <a:spLocks noChangeArrowheads="1"/>
            </p:cNvSpPr>
            <p:nvPr/>
          </p:nvSpPr>
          <p:spPr bwMode="auto">
            <a:xfrm>
              <a:off x="1215" y="2729"/>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 name="Oval 9"/>
            <p:cNvSpPr>
              <a:spLocks noChangeArrowheads="1"/>
            </p:cNvSpPr>
            <p:nvPr/>
          </p:nvSpPr>
          <p:spPr bwMode="auto">
            <a:xfrm>
              <a:off x="1015" y="3051"/>
              <a:ext cx="255" cy="235"/>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0" name="Oval 10"/>
            <p:cNvSpPr>
              <a:spLocks noChangeArrowheads="1"/>
            </p:cNvSpPr>
            <p:nvPr/>
          </p:nvSpPr>
          <p:spPr bwMode="auto">
            <a:xfrm>
              <a:off x="1470" y="3051"/>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1" name="Oval 11"/>
            <p:cNvSpPr>
              <a:spLocks noChangeArrowheads="1"/>
            </p:cNvSpPr>
            <p:nvPr/>
          </p:nvSpPr>
          <p:spPr bwMode="auto">
            <a:xfrm>
              <a:off x="1225" y="3463"/>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2" name="Line 12"/>
            <p:cNvSpPr>
              <a:spLocks noChangeShapeType="1"/>
            </p:cNvSpPr>
            <p:nvPr/>
          </p:nvSpPr>
          <p:spPr bwMode="auto">
            <a:xfrm flipH="1">
              <a:off x="1156" y="2200"/>
              <a:ext cx="111" cy="1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3" name="Line 13"/>
            <p:cNvSpPr>
              <a:spLocks noChangeShapeType="1"/>
            </p:cNvSpPr>
            <p:nvPr/>
          </p:nvSpPr>
          <p:spPr bwMode="auto">
            <a:xfrm flipH="1">
              <a:off x="911" y="2566"/>
              <a:ext cx="122"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4" name="Line 14"/>
            <p:cNvSpPr>
              <a:spLocks noChangeShapeType="1"/>
            </p:cNvSpPr>
            <p:nvPr/>
          </p:nvSpPr>
          <p:spPr bwMode="auto">
            <a:xfrm>
              <a:off x="1189" y="2566"/>
              <a:ext cx="133"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5" name="Line 15"/>
            <p:cNvSpPr>
              <a:spLocks noChangeShapeType="1"/>
            </p:cNvSpPr>
            <p:nvPr/>
          </p:nvSpPr>
          <p:spPr bwMode="auto">
            <a:xfrm flipH="1">
              <a:off x="1211" y="2955"/>
              <a:ext cx="78" cy="1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Line 16"/>
            <p:cNvSpPr>
              <a:spLocks noChangeShapeType="1"/>
            </p:cNvSpPr>
            <p:nvPr/>
          </p:nvSpPr>
          <p:spPr bwMode="auto">
            <a:xfrm>
              <a:off x="1411" y="2933"/>
              <a:ext cx="112" cy="1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47" name="Line 17"/>
            <p:cNvSpPr>
              <a:spLocks noChangeShapeType="1"/>
            </p:cNvSpPr>
            <p:nvPr/>
          </p:nvSpPr>
          <p:spPr bwMode="auto">
            <a:xfrm>
              <a:off x="1178" y="3277"/>
              <a:ext cx="133"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36" name="Group 19"/>
          <p:cNvGrpSpPr/>
          <p:nvPr/>
        </p:nvGrpSpPr>
        <p:grpSpPr>
          <a:xfrm>
            <a:off x="4416425" y="949325"/>
            <a:ext cx="3530600" cy="3686175"/>
            <a:chOff x="2962" y="1354"/>
            <a:chExt cx="2224" cy="2650"/>
          </a:xfrm>
        </p:grpSpPr>
        <p:grpSp>
          <p:nvGrpSpPr>
            <p:cNvPr id="44039" name="Group 20"/>
            <p:cNvGrpSpPr/>
            <p:nvPr/>
          </p:nvGrpSpPr>
          <p:grpSpPr>
            <a:xfrm>
              <a:off x="2963" y="1796"/>
              <a:ext cx="2223" cy="2150"/>
              <a:chOff x="2540" y="1809"/>
              <a:chExt cx="2223" cy="2150"/>
            </a:xfrm>
          </p:grpSpPr>
          <p:grpSp>
            <p:nvGrpSpPr>
              <p:cNvPr id="44057" name="Group 21"/>
              <p:cNvGrpSpPr/>
              <p:nvPr/>
            </p:nvGrpSpPr>
            <p:grpSpPr>
              <a:xfrm>
                <a:off x="3289" y="1809"/>
                <a:ext cx="778" cy="256"/>
                <a:chOff x="1700" y="2033"/>
                <a:chExt cx="778" cy="256"/>
              </a:xfrm>
            </p:grpSpPr>
            <p:sp>
              <p:nvSpPr>
                <p:cNvPr id="44051" name="Rectangle 22"/>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52" name="Line 23"/>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53" name="Line 24"/>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58" name="Group 25"/>
              <p:cNvGrpSpPr/>
              <p:nvPr/>
            </p:nvGrpSpPr>
            <p:grpSpPr>
              <a:xfrm>
                <a:off x="2819" y="2217"/>
                <a:ext cx="778" cy="256"/>
                <a:chOff x="1700" y="2033"/>
                <a:chExt cx="778" cy="256"/>
              </a:xfrm>
            </p:grpSpPr>
            <p:sp>
              <p:nvSpPr>
                <p:cNvPr id="44055" name="Rectangle 26"/>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56" name="Line 27"/>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 name="Line 28"/>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59" name="Group 29"/>
              <p:cNvGrpSpPr/>
              <p:nvPr/>
            </p:nvGrpSpPr>
            <p:grpSpPr>
              <a:xfrm>
                <a:off x="2540" y="2717"/>
                <a:ext cx="778" cy="256"/>
                <a:chOff x="1700" y="2033"/>
                <a:chExt cx="778" cy="256"/>
              </a:xfrm>
            </p:grpSpPr>
            <p:sp>
              <p:nvSpPr>
                <p:cNvPr id="7" name="Rectangle 30"/>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Line 31"/>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Line 32"/>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60" name="Group 33"/>
              <p:cNvGrpSpPr/>
              <p:nvPr/>
            </p:nvGrpSpPr>
            <p:grpSpPr>
              <a:xfrm>
                <a:off x="3497" y="2716"/>
                <a:ext cx="778" cy="256"/>
                <a:chOff x="1700" y="2033"/>
                <a:chExt cx="778" cy="256"/>
              </a:xfrm>
            </p:grpSpPr>
            <p:sp>
              <p:nvSpPr>
                <p:cNvPr id="10" name="Rectangle 34"/>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64" name="Line 35"/>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65" name="Line 36"/>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61" name="Group 37"/>
              <p:cNvGrpSpPr/>
              <p:nvPr/>
            </p:nvGrpSpPr>
            <p:grpSpPr>
              <a:xfrm>
                <a:off x="3052" y="3226"/>
                <a:ext cx="778" cy="256"/>
                <a:chOff x="1700" y="2033"/>
                <a:chExt cx="778" cy="256"/>
              </a:xfrm>
            </p:grpSpPr>
            <p:sp>
              <p:nvSpPr>
                <p:cNvPr id="44067" name="Rectangle 38"/>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68" name="Line 39"/>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69" name="Line 40"/>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62" name="Group 41"/>
              <p:cNvGrpSpPr/>
              <p:nvPr/>
            </p:nvGrpSpPr>
            <p:grpSpPr>
              <a:xfrm>
                <a:off x="3985" y="3216"/>
                <a:ext cx="778" cy="256"/>
                <a:chOff x="1700" y="2033"/>
                <a:chExt cx="778" cy="256"/>
              </a:xfrm>
            </p:grpSpPr>
            <p:sp>
              <p:nvSpPr>
                <p:cNvPr id="44071" name="Rectangle 42"/>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72" name="Line 43"/>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73" name="Line 44"/>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4063" name="Group 45"/>
              <p:cNvGrpSpPr/>
              <p:nvPr/>
            </p:nvGrpSpPr>
            <p:grpSpPr>
              <a:xfrm>
                <a:off x="3517" y="3703"/>
                <a:ext cx="778" cy="256"/>
                <a:chOff x="1700" y="2033"/>
                <a:chExt cx="778" cy="256"/>
              </a:xfrm>
            </p:grpSpPr>
            <p:sp>
              <p:nvSpPr>
                <p:cNvPr id="44075" name="Rectangle 46"/>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76" name="Line 47"/>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77" name="Line 48"/>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44078" name="Line 49"/>
            <p:cNvSpPr>
              <a:spLocks noChangeShapeType="1"/>
            </p:cNvSpPr>
            <p:nvPr/>
          </p:nvSpPr>
          <p:spPr bwMode="auto">
            <a:xfrm flipH="1">
              <a:off x="3657" y="1975"/>
              <a:ext cx="144" cy="233"/>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79" name="Line 50"/>
            <p:cNvSpPr>
              <a:spLocks noChangeShapeType="1"/>
            </p:cNvSpPr>
            <p:nvPr/>
          </p:nvSpPr>
          <p:spPr bwMode="auto">
            <a:xfrm flipH="1">
              <a:off x="3257" y="2409"/>
              <a:ext cx="111" cy="29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80" name="Line 51"/>
            <p:cNvSpPr>
              <a:spLocks noChangeShapeType="1"/>
            </p:cNvSpPr>
            <p:nvPr/>
          </p:nvSpPr>
          <p:spPr bwMode="auto">
            <a:xfrm>
              <a:off x="3924" y="2375"/>
              <a:ext cx="322" cy="332"/>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81" name="Line 52"/>
            <p:cNvSpPr>
              <a:spLocks noChangeShapeType="1"/>
            </p:cNvSpPr>
            <p:nvPr/>
          </p:nvSpPr>
          <p:spPr bwMode="auto">
            <a:xfrm flipH="1">
              <a:off x="3857" y="2852"/>
              <a:ext cx="178"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82" name="Line 53"/>
            <p:cNvSpPr>
              <a:spLocks noChangeShapeType="1"/>
            </p:cNvSpPr>
            <p:nvPr/>
          </p:nvSpPr>
          <p:spPr bwMode="auto">
            <a:xfrm>
              <a:off x="4557" y="2852"/>
              <a:ext cx="200"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83" name="Line 54"/>
            <p:cNvSpPr>
              <a:spLocks noChangeShapeType="1"/>
            </p:cNvSpPr>
            <p:nvPr/>
          </p:nvSpPr>
          <p:spPr bwMode="auto">
            <a:xfrm>
              <a:off x="4090" y="3408"/>
              <a:ext cx="200" cy="28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4046" name="Group 55"/>
            <p:cNvGrpSpPr/>
            <p:nvPr/>
          </p:nvGrpSpPr>
          <p:grpSpPr>
            <a:xfrm>
              <a:off x="3868" y="1354"/>
              <a:ext cx="211" cy="444"/>
              <a:chOff x="3445" y="1367"/>
              <a:chExt cx="211" cy="444"/>
            </a:xfrm>
          </p:grpSpPr>
          <p:sp>
            <p:nvSpPr>
              <p:cNvPr id="44085" name="Freeform 56"/>
              <p:cNvSpPr>
                <a:spLocks noChangeArrowheads="1"/>
              </p:cNvSpPr>
              <p:nvPr/>
            </p:nvSpPr>
            <p:spPr bwMode="auto">
              <a:xfrm>
                <a:off x="3445" y="1367"/>
                <a:ext cx="72" cy="223"/>
              </a:xfrm>
              <a:custGeom>
                <a:avLst/>
                <a:gdLst>
                  <a:gd name="T0" fmla="*/ 33 w 94"/>
                  <a:gd name="T1" fmla="*/ 0 h 233"/>
                  <a:gd name="T2" fmla="*/ 89 w 94"/>
                  <a:gd name="T3" fmla="*/ 111 h 233"/>
                  <a:gd name="T4" fmla="*/ 0 w 94"/>
                  <a:gd name="T5" fmla="*/ 233 h 233"/>
                </a:gdLst>
                <a:ahLst/>
                <a:cxnLst>
                  <a:cxn ang="0">
                    <a:pos x="T0" y="T1"/>
                  </a:cxn>
                  <a:cxn ang="0">
                    <a:pos x="T2" y="T3"/>
                  </a:cxn>
                  <a:cxn ang="0">
                    <a:pos x="T4" y="T5"/>
                  </a:cxn>
                </a:cxnLst>
                <a:rect l="0" t="0" r="r" b="b"/>
                <a:pathLst>
                  <a:path w="94" h="233">
                    <a:moveTo>
                      <a:pt x="33" y="0"/>
                    </a:moveTo>
                    <a:cubicBezTo>
                      <a:pt x="63" y="36"/>
                      <a:pt x="94" y="72"/>
                      <a:pt x="89" y="111"/>
                    </a:cubicBezTo>
                    <a:cubicBezTo>
                      <a:pt x="84" y="150"/>
                      <a:pt x="19" y="218"/>
                      <a:pt x="0" y="233"/>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86" name="Line 57"/>
              <p:cNvSpPr>
                <a:spLocks noChangeShapeType="1"/>
              </p:cNvSpPr>
              <p:nvPr/>
            </p:nvSpPr>
            <p:spPr bwMode="auto">
              <a:xfrm>
                <a:off x="3456" y="1590"/>
                <a:ext cx="200" cy="221"/>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44087" name="Text Box 58"/>
            <p:cNvSpPr txBox="1">
              <a:spLocks noChangeArrowheads="1"/>
            </p:cNvSpPr>
            <p:nvPr/>
          </p:nvSpPr>
          <p:spPr bwMode="auto">
            <a:xfrm>
              <a:off x="4222" y="1767"/>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88" name="Text Box 59"/>
            <p:cNvSpPr txBox="1">
              <a:spLocks noChangeArrowheads="1"/>
            </p:cNvSpPr>
            <p:nvPr/>
          </p:nvSpPr>
          <p:spPr bwMode="auto">
            <a:xfrm>
              <a:off x="2962" y="2666"/>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89" name="Text Box 60"/>
            <p:cNvSpPr txBox="1">
              <a:spLocks noChangeArrowheads="1"/>
            </p:cNvSpPr>
            <p:nvPr/>
          </p:nvSpPr>
          <p:spPr bwMode="auto">
            <a:xfrm>
              <a:off x="3502" y="2666"/>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90" name="Text Box 61"/>
            <p:cNvSpPr txBox="1">
              <a:spLocks noChangeArrowheads="1"/>
            </p:cNvSpPr>
            <p:nvPr/>
          </p:nvSpPr>
          <p:spPr bwMode="auto">
            <a:xfrm>
              <a:off x="3490" y="3182"/>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91" name="Text Box 62"/>
            <p:cNvSpPr txBox="1">
              <a:spLocks noChangeArrowheads="1"/>
            </p:cNvSpPr>
            <p:nvPr/>
          </p:nvSpPr>
          <p:spPr bwMode="auto">
            <a:xfrm>
              <a:off x="4414" y="3171"/>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92" name="Text Box 63"/>
            <p:cNvSpPr txBox="1">
              <a:spLocks noChangeArrowheads="1"/>
            </p:cNvSpPr>
            <p:nvPr/>
          </p:nvSpPr>
          <p:spPr bwMode="auto">
            <a:xfrm>
              <a:off x="4942" y="3171"/>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93" name="Text Box 64"/>
            <p:cNvSpPr txBox="1">
              <a:spLocks noChangeArrowheads="1"/>
            </p:cNvSpPr>
            <p:nvPr/>
          </p:nvSpPr>
          <p:spPr bwMode="auto">
            <a:xfrm>
              <a:off x="3946" y="3675"/>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4094" name="Text Box 65"/>
            <p:cNvSpPr txBox="1">
              <a:spLocks noChangeArrowheads="1"/>
            </p:cNvSpPr>
            <p:nvPr/>
          </p:nvSpPr>
          <p:spPr bwMode="auto">
            <a:xfrm>
              <a:off x="4474" y="3662"/>
              <a:ext cx="2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grpSp>
      <p:sp>
        <p:nvSpPr>
          <p:cNvPr id="44095" name="Rectangle 68"/>
          <p:cNvSpPr>
            <a:spLocks noChangeArrowheads="1"/>
          </p:cNvSpPr>
          <p:nvPr/>
        </p:nvSpPr>
        <p:spPr bwMode="auto">
          <a:xfrm>
            <a:off x="808038" y="228600"/>
            <a:ext cx="319563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二叉链表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05285" name="Text Box 69"/>
          <p:cNvSpPr txBox="1">
            <a:spLocks noChangeArrowheads="1"/>
          </p:cNvSpPr>
          <p:nvPr/>
        </p:nvSpPr>
        <p:spPr bwMode="auto">
          <a:xfrm>
            <a:off x="682625" y="4751388"/>
            <a:ext cx="7469188" cy="1917065"/>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5000"/>
              </a:lnSpc>
              <a:spcBef>
                <a:spcPct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BiNode</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5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TElemType</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data;</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5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BiNode</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左右孩子指针</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5000"/>
              </a:lnSpc>
              <a:spcBef>
                <a:spcPts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200" b="0" i="0" u="none" strike="noStrike" kern="1200" cap="none" spc="0" normalizeH="0" baseline="0" noProof="0" dirty="0" err="1">
                <a:ln>
                  <a:noFill/>
                </a:ln>
                <a:solidFill>
                  <a:srgbClr val="FF3300"/>
                </a:solidFill>
                <a:effectLst/>
                <a:uLnTx/>
                <a:uFillTx/>
                <a:latin typeface="+mn-lt"/>
                <a:ea typeface="+mn-ea"/>
                <a:cs typeface="+mn-ea"/>
                <a:sym typeface="+mn-lt"/>
              </a:rPr>
              <a:t>BiNode</a:t>
            </a:r>
            <a:r>
              <a:rPr kumimoji="0" lang="en-US" altLang="zh-CN" sz="22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200" b="0" i="0" u="none" strike="noStrike" kern="1200" cap="none" spc="0" normalizeH="0" baseline="0" noProof="0" dirty="0" err="1">
                <a:ln>
                  <a:noFill/>
                </a:ln>
                <a:solidFill>
                  <a:srgbClr val="FF3300"/>
                </a:solidFill>
                <a:effectLst/>
                <a:uLnTx/>
                <a:uFillTx/>
                <a:latin typeface="+mn-lt"/>
                <a:ea typeface="+mn-ea"/>
                <a:cs typeface="+mn-ea"/>
                <a:sym typeface="+mn-lt"/>
              </a:rPr>
              <a:t>BiTree</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1000"/>
                                        <p:tgtEl>
                                          <p:spTgt spid="49154"/>
                                        </p:tgtEl>
                                      </p:cBhvr>
                                    </p:animEffect>
                                    <p:anim calcmode="lin" valueType="num">
                                      <p:cBhvr>
                                        <p:cTn id="8" dur="1000" fill="hold"/>
                                        <p:tgtEl>
                                          <p:spTgt spid="49154"/>
                                        </p:tgtEl>
                                        <p:attrNameLst>
                                          <p:attrName>ppt_x</p:attrName>
                                        </p:attrNameLst>
                                      </p:cBhvr>
                                      <p:tavLst>
                                        <p:tav tm="0">
                                          <p:val>
                                            <p:strVal val="#ppt_x"/>
                                          </p:val>
                                        </p:tav>
                                        <p:tav tm="100000">
                                          <p:val>
                                            <p:strVal val="#ppt_x"/>
                                          </p:val>
                                        </p:tav>
                                      </p:tavLst>
                                    </p:anim>
                                    <p:anim calcmode="lin" valueType="num">
                                      <p:cBhvr>
                                        <p:cTn id="9" dur="1000" fill="hold"/>
                                        <p:tgtEl>
                                          <p:spTgt spid="491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05285"/>
                                        </p:tgtEl>
                                        <p:attrNameLst>
                                          <p:attrName>style.visibility</p:attrName>
                                        </p:attrNameLst>
                                      </p:cBhvr>
                                      <p:to>
                                        <p:strVal val="visible"/>
                                      </p:to>
                                    </p:set>
                                    <p:anim calcmode="lin" valueType="num">
                                      <p:cBhvr additive="base">
                                        <p:cTn id="14" dur="500" fill="hold"/>
                                        <p:tgtEl>
                                          <p:spTgt spid="905285"/>
                                        </p:tgtEl>
                                        <p:attrNameLst>
                                          <p:attrName>ppt_x</p:attrName>
                                        </p:attrNameLst>
                                      </p:cBhvr>
                                      <p:tavLst>
                                        <p:tav tm="0">
                                          <p:val>
                                            <p:strVal val="0-#ppt_w/2"/>
                                          </p:val>
                                        </p:tav>
                                        <p:tav tm="100000">
                                          <p:val>
                                            <p:strVal val="#ppt_x"/>
                                          </p:val>
                                        </p:tav>
                                      </p:tavLst>
                                    </p:anim>
                                    <p:anim calcmode="lin" valueType="num">
                                      <p:cBhvr additive="base">
                                        <p:cTn id="15" dur="500" fill="hold"/>
                                        <p:tgtEl>
                                          <p:spTgt spid="905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nimBg="1"/>
      <p:bldP spid="90528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59"/>
          <p:cNvSpPr/>
          <p:nvPr/>
        </p:nvSpPr>
        <p:spPr>
          <a:xfrm>
            <a:off x="5003800" y="1993900"/>
            <a:ext cx="3995738" cy="3960813"/>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50179" name="矩形 5"/>
          <p:cNvSpPr/>
          <p:nvPr/>
        </p:nvSpPr>
        <p:spPr>
          <a:xfrm>
            <a:off x="120650" y="1989138"/>
            <a:ext cx="4664075" cy="3960812"/>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2" name="圆角矩形 1"/>
          <p:cNvSpPr/>
          <p:nvPr/>
        </p:nvSpPr>
        <p:spPr bwMode="auto">
          <a:xfrm>
            <a:off x="68263" y="1193800"/>
            <a:ext cx="8964613" cy="633413"/>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sp>
        <p:nvSpPr>
          <p:cNvPr id="922628" name="Rectangle 4"/>
          <p:cNvSpPr>
            <a:spLocks noChangeArrowheads="1"/>
          </p:cNvSpPr>
          <p:nvPr/>
        </p:nvSpPr>
        <p:spPr bwMode="auto">
          <a:xfrm>
            <a:off x="195263" y="2252663"/>
            <a:ext cx="4506913"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666750" algn="l"/>
              </a:tabLst>
              <a:defRPr sz="2800" b="1">
                <a:solidFill>
                  <a:schemeClr val="tx1"/>
                </a:solidFill>
                <a:latin typeface="Times New Roman" panose="02020603050405020304" pitchFamily="18" charset="0"/>
                <a:ea typeface="仿宋_GB2312" panose="02010609030101010101" pitchFamily="49" charset="-122"/>
              </a:defRPr>
            </a:lvl1pPr>
            <a:lvl2pPr>
              <a:tabLst>
                <a:tab pos="666750" algn="l"/>
              </a:tabLst>
              <a:defRPr sz="2800" b="1">
                <a:solidFill>
                  <a:schemeClr val="tx1"/>
                </a:solidFill>
                <a:latin typeface="Times New Roman" panose="02020603050405020304" pitchFamily="18" charset="0"/>
                <a:ea typeface="仿宋_GB2312" panose="02010609030101010101" pitchFamily="49" charset="-122"/>
              </a:defRPr>
            </a:lvl2pPr>
            <a:lvl3pPr>
              <a:tabLst>
                <a:tab pos="666750" algn="l"/>
              </a:tabLst>
              <a:defRPr sz="2800" b="1">
                <a:solidFill>
                  <a:schemeClr val="tx1"/>
                </a:solidFill>
                <a:latin typeface="Times New Roman" panose="02020603050405020304" pitchFamily="18" charset="0"/>
                <a:ea typeface="仿宋_GB2312" panose="02010609030101010101" pitchFamily="49" charset="-122"/>
              </a:defRPr>
            </a:lvl3pPr>
            <a:lvl4pPr>
              <a:tabLst>
                <a:tab pos="666750" algn="l"/>
              </a:tabLst>
              <a:defRPr sz="2800" b="1">
                <a:solidFill>
                  <a:schemeClr val="tx1"/>
                </a:solidFill>
                <a:latin typeface="Times New Roman" panose="02020603050405020304" pitchFamily="18" charset="0"/>
                <a:ea typeface="仿宋_GB2312" panose="02010609030101010101" pitchFamily="49" charset="-122"/>
              </a:defRPr>
            </a:lvl4pPr>
            <a:lvl5pPr>
              <a:tabLst>
                <a:tab pos="666750" algn="l"/>
              </a:tabLst>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tabLst>
                <a:tab pos="666750" algn="l"/>
              </a:tabLst>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tabLst>
                <a:tab pos="666750" algn="l"/>
              </a:tabLst>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tabLst>
                <a:tab pos="666750" algn="l"/>
              </a:tabLst>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tabLst>
                <a:tab pos="666750" algn="l"/>
              </a:tabLst>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just" defTabSz="914400" rtl="0" eaLnBrk="0" fontAlgn="base" latinLnBrk="0" hangingPunct="0">
              <a:lnSpc>
                <a:spcPct val="130000"/>
              </a:lnSpc>
              <a:spcBef>
                <a:spcPct val="20000"/>
              </a:spcBef>
              <a:spcAft>
                <a:spcPts val="0"/>
              </a:spcAft>
              <a:buClrTx/>
              <a:buSzTx/>
              <a:buFont typeface="Arial" panose="020B0604020202020204" pitchFamily="34" charset="0"/>
              <a:buNone/>
              <a:tabLst>
                <a:tab pos="666750" algn="l"/>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分析：必有</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2n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个链域。除根结点外，每个结点有且仅有一个双亲，所以只会有</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个结点的链域存放指针，指向非空子女结点。</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22629" name="Rectangle 5"/>
          <p:cNvSpPr>
            <a:spLocks noChangeArrowheads="1"/>
          </p:cNvSpPr>
          <p:nvPr/>
        </p:nvSpPr>
        <p:spPr bwMode="auto">
          <a:xfrm>
            <a:off x="346075" y="4787900"/>
            <a:ext cx="4186555" cy="49149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空指针数目＝</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2n</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rPr>
              <a:t>(n-1)=n+1</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22630" name="Text Box 6"/>
          <p:cNvSpPr txBox="1">
            <a:spLocks noChangeArrowheads="1"/>
          </p:cNvSpPr>
          <p:nvPr/>
        </p:nvSpPr>
        <p:spPr bwMode="auto">
          <a:xfrm>
            <a:off x="68263" y="1248272"/>
            <a:ext cx="8964613" cy="578444"/>
          </a:xfrm>
          <a:prstGeom prst="roundRect">
            <a:avLst/>
          </a:prstGeom>
          <a:noFill/>
          <a:ln w="38100">
            <a:noFill/>
            <a:miter lim="800000"/>
          </a:ln>
          <a:effectLst/>
        </p:spPr>
        <p:txBody>
          <a:bodyPr anchor="ctr">
            <a:spAutoFit/>
          </a:bodyPr>
          <a:lstStyle/>
          <a:p>
            <a:pPr marR="0" defTabSz="914400" eaLnBrk="1" hangingPunct="1">
              <a:spcAft>
                <a:spcPts val="0"/>
              </a:spcAft>
              <a:buClrTx/>
              <a:buSzTx/>
              <a:buFontTx/>
              <a:buNone/>
              <a:defRPr/>
            </a:pPr>
            <a:r>
              <a:rPr kumimoji="1" lang="zh-CN" altLang="en-US" b="0" kern="1200" cap="none" spc="0" normalizeH="0" baseline="0" noProof="0" dirty="0">
                <a:solidFill>
                  <a:schemeClr val="bg1"/>
                </a:solidFill>
                <a:latin typeface="+mn-lt"/>
                <a:ea typeface="+mn-ea"/>
                <a:cs typeface="+mn-ea"/>
                <a:sym typeface="+mn-lt"/>
              </a:rPr>
              <a:t>在</a:t>
            </a:r>
            <a:r>
              <a:rPr kumimoji="1" lang="en-US" altLang="zh-CN" b="0" kern="1200" cap="none" spc="0" normalizeH="0" baseline="0" noProof="0" dirty="0">
                <a:solidFill>
                  <a:schemeClr val="bg1"/>
                </a:solidFill>
                <a:latin typeface="+mn-lt"/>
                <a:ea typeface="+mn-ea"/>
                <a:cs typeface="+mn-ea"/>
                <a:sym typeface="+mn-lt"/>
              </a:rPr>
              <a:t>n</a:t>
            </a:r>
            <a:r>
              <a:rPr kumimoji="1" lang="zh-CN" altLang="zh-CN" b="0" kern="1200" cap="none" spc="0" normalizeH="0" baseline="0" noProof="0" dirty="0">
                <a:solidFill>
                  <a:schemeClr val="bg1"/>
                </a:solidFill>
                <a:latin typeface="+mn-lt"/>
                <a:ea typeface="+mn-ea"/>
                <a:cs typeface="+mn-ea"/>
                <a:sym typeface="+mn-lt"/>
              </a:rPr>
              <a:t>个结点的二叉链表中，</a:t>
            </a:r>
            <a:r>
              <a:rPr kumimoji="1" lang="zh-CN" altLang="en-US" b="0" kern="1200" cap="none" spc="0" normalizeH="0" baseline="0" noProof="0" dirty="0">
                <a:solidFill>
                  <a:schemeClr val="bg1"/>
                </a:solidFill>
                <a:latin typeface="+mn-lt"/>
                <a:ea typeface="+mn-ea"/>
                <a:cs typeface="+mn-ea"/>
                <a:sym typeface="+mn-lt"/>
              </a:rPr>
              <a:t>有</a:t>
            </a:r>
            <a:r>
              <a:rPr kumimoji="1" lang="zh-CN" altLang="en-US" b="0" u="sng" kern="1200" cap="none" spc="0" normalizeH="0" baseline="0" noProof="0" dirty="0">
                <a:solidFill>
                  <a:schemeClr val="bg1"/>
                </a:solidFill>
                <a:latin typeface="+mn-lt"/>
                <a:ea typeface="+mn-ea"/>
                <a:cs typeface="+mn-ea"/>
                <a:sym typeface="+mn-lt"/>
              </a:rPr>
              <a:t>         </a:t>
            </a:r>
            <a:r>
              <a:rPr kumimoji="1" lang="zh-CN" altLang="en-US" b="0" kern="1200" cap="none" spc="0" normalizeH="0" baseline="0" noProof="0" dirty="0">
                <a:solidFill>
                  <a:schemeClr val="bg1"/>
                </a:solidFill>
                <a:latin typeface="+mn-lt"/>
                <a:ea typeface="+mn-ea"/>
                <a:cs typeface="+mn-ea"/>
                <a:sym typeface="+mn-lt"/>
              </a:rPr>
              <a:t>个</a:t>
            </a:r>
            <a:r>
              <a:rPr kumimoji="1" lang="zh-CN" altLang="zh-CN" b="0" kern="1200" cap="none" spc="0" normalizeH="0" baseline="0" noProof="0" dirty="0">
                <a:solidFill>
                  <a:schemeClr val="bg1"/>
                </a:solidFill>
                <a:latin typeface="+mn-lt"/>
                <a:ea typeface="+mn-ea"/>
                <a:cs typeface="+mn-ea"/>
                <a:sym typeface="+mn-lt"/>
              </a:rPr>
              <a:t>空指针域</a:t>
            </a:r>
            <a:endParaRPr kumimoji="1" lang="zh-CN" altLang="en-US" b="0" kern="1200" cap="none" spc="0" normalizeH="0" baseline="0" noProof="0" dirty="0">
              <a:solidFill>
                <a:schemeClr val="bg1"/>
              </a:solidFill>
              <a:latin typeface="+mn-lt"/>
              <a:ea typeface="+mn-ea"/>
              <a:cs typeface="+mn-ea"/>
              <a:sym typeface="+mn-lt"/>
            </a:endParaRPr>
          </a:p>
        </p:txBody>
      </p:sp>
      <p:sp>
        <p:nvSpPr>
          <p:cNvPr id="45061" name="Rectangle 7"/>
          <p:cNvSpPr>
            <a:spLocks noChangeArrowheads="1"/>
          </p:cNvSpPr>
          <p:nvPr/>
        </p:nvSpPr>
        <p:spPr bwMode="auto">
          <a:xfrm>
            <a:off x="900113" y="12065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45065" name="Group 8"/>
          <p:cNvGrpSpPr/>
          <p:nvPr/>
        </p:nvGrpSpPr>
        <p:grpSpPr>
          <a:xfrm>
            <a:off x="5219700" y="2090738"/>
            <a:ext cx="3530600" cy="3686175"/>
            <a:chOff x="2962" y="1354"/>
            <a:chExt cx="2224" cy="2650"/>
          </a:xfrm>
        </p:grpSpPr>
        <p:grpSp>
          <p:nvGrpSpPr>
            <p:cNvPr id="45068" name="Group 9"/>
            <p:cNvGrpSpPr/>
            <p:nvPr/>
          </p:nvGrpSpPr>
          <p:grpSpPr>
            <a:xfrm>
              <a:off x="2963" y="1796"/>
              <a:ext cx="2223" cy="2150"/>
              <a:chOff x="2540" y="1809"/>
              <a:chExt cx="2223" cy="2150"/>
            </a:xfrm>
          </p:grpSpPr>
          <p:grpSp>
            <p:nvGrpSpPr>
              <p:cNvPr id="45086" name="Group 10"/>
              <p:cNvGrpSpPr/>
              <p:nvPr/>
            </p:nvGrpSpPr>
            <p:grpSpPr>
              <a:xfrm>
                <a:off x="3289" y="1809"/>
                <a:ext cx="778" cy="256"/>
                <a:chOff x="1700" y="2033"/>
                <a:chExt cx="778" cy="256"/>
              </a:xfrm>
            </p:grpSpPr>
            <p:sp>
              <p:nvSpPr>
                <p:cNvPr id="3" name="Rectangle 11"/>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66" name="Line 12"/>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Line 13"/>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87" name="Group 14"/>
              <p:cNvGrpSpPr/>
              <p:nvPr/>
            </p:nvGrpSpPr>
            <p:grpSpPr>
              <a:xfrm>
                <a:off x="2819" y="2217"/>
                <a:ext cx="778" cy="256"/>
                <a:chOff x="1700" y="2033"/>
                <a:chExt cx="778" cy="256"/>
              </a:xfrm>
            </p:grpSpPr>
            <p:sp>
              <p:nvSpPr>
                <p:cNvPr id="45069" name="Rectangle 15"/>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0" name="Line 16"/>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1" name="Line 17"/>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88" name="Group 18"/>
              <p:cNvGrpSpPr/>
              <p:nvPr/>
            </p:nvGrpSpPr>
            <p:grpSpPr>
              <a:xfrm>
                <a:off x="2540" y="2717"/>
                <a:ext cx="778" cy="256"/>
                <a:chOff x="1700" y="2033"/>
                <a:chExt cx="778" cy="256"/>
              </a:xfrm>
            </p:grpSpPr>
            <p:sp>
              <p:nvSpPr>
                <p:cNvPr id="45073" name="Rectangle 19"/>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4" name="Line 20"/>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Line 21"/>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89" name="Group 22"/>
              <p:cNvGrpSpPr/>
              <p:nvPr/>
            </p:nvGrpSpPr>
            <p:grpSpPr>
              <a:xfrm>
                <a:off x="3497" y="2716"/>
                <a:ext cx="778" cy="256"/>
                <a:chOff x="1700" y="2033"/>
                <a:chExt cx="778" cy="256"/>
              </a:xfrm>
            </p:grpSpPr>
            <p:sp>
              <p:nvSpPr>
                <p:cNvPr id="45077" name="Rectangle 23"/>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8" name="Line 24"/>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9" name="Line 25"/>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90" name="Group 26"/>
              <p:cNvGrpSpPr/>
              <p:nvPr/>
            </p:nvGrpSpPr>
            <p:grpSpPr>
              <a:xfrm>
                <a:off x="3052" y="3226"/>
                <a:ext cx="778" cy="256"/>
                <a:chOff x="1700" y="2033"/>
                <a:chExt cx="778" cy="256"/>
              </a:xfrm>
            </p:grpSpPr>
            <p:sp>
              <p:nvSpPr>
                <p:cNvPr id="45081" name="Rectangle 27"/>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2" name="Line 28"/>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3" name="Line 29"/>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91" name="Group 30"/>
              <p:cNvGrpSpPr/>
              <p:nvPr/>
            </p:nvGrpSpPr>
            <p:grpSpPr>
              <a:xfrm>
                <a:off x="3985" y="3216"/>
                <a:ext cx="778" cy="256"/>
                <a:chOff x="1700" y="2033"/>
                <a:chExt cx="778" cy="256"/>
              </a:xfrm>
            </p:grpSpPr>
            <p:sp>
              <p:nvSpPr>
                <p:cNvPr id="45085" name="Rectangle 31"/>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 name="Line 32"/>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 name="Line 33"/>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5092" name="Group 34"/>
              <p:cNvGrpSpPr/>
              <p:nvPr/>
            </p:nvGrpSpPr>
            <p:grpSpPr>
              <a:xfrm>
                <a:off x="3517" y="3703"/>
                <a:ext cx="778" cy="256"/>
                <a:chOff x="1700" y="2033"/>
                <a:chExt cx="778" cy="256"/>
              </a:xfrm>
            </p:grpSpPr>
            <p:sp>
              <p:nvSpPr>
                <p:cNvPr id="9" name="Rectangle 35"/>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Line 36"/>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Line 37"/>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8" name="Line 38"/>
            <p:cNvSpPr>
              <a:spLocks noChangeShapeType="1"/>
            </p:cNvSpPr>
            <p:nvPr/>
          </p:nvSpPr>
          <p:spPr bwMode="auto">
            <a:xfrm flipH="1">
              <a:off x="3657" y="1975"/>
              <a:ext cx="144" cy="233"/>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3" name="Line 39"/>
            <p:cNvSpPr>
              <a:spLocks noChangeShapeType="1"/>
            </p:cNvSpPr>
            <p:nvPr/>
          </p:nvSpPr>
          <p:spPr bwMode="auto">
            <a:xfrm flipH="1">
              <a:off x="3257" y="2409"/>
              <a:ext cx="111" cy="29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4" name="Line 40"/>
            <p:cNvSpPr>
              <a:spLocks noChangeShapeType="1"/>
            </p:cNvSpPr>
            <p:nvPr/>
          </p:nvSpPr>
          <p:spPr bwMode="auto">
            <a:xfrm>
              <a:off x="3924" y="2375"/>
              <a:ext cx="322" cy="332"/>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5" name="Line 41"/>
            <p:cNvSpPr>
              <a:spLocks noChangeShapeType="1"/>
            </p:cNvSpPr>
            <p:nvPr/>
          </p:nvSpPr>
          <p:spPr bwMode="auto">
            <a:xfrm flipH="1">
              <a:off x="3857" y="2852"/>
              <a:ext cx="178"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6" name="Line 42"/>
            <p:cNvSpPr>
              <a:spLocks noChangeShapeType="1"/>
            </p:cNvSpPr>
            <p:nvPr/>
          </p:nvSpPr>
          <p:spPr bwMode="auto">
            <a:xfrm>
              <a:off x="4557" y="2852"/>
              <a:ext cx="200"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7" name="Line 43"/>
            <p:cNvSpPr>
              <a:spLocks noChangeShapeType="1"/>
            </p:cNvSpPr>
            <p:nvPr/>
          </p:nvSpPr>
          <p:spPr bwMode="auto">
            <a:xfrm>
              <a:off x="4090" y="3408"/>
              <a:ext cx="200" cy="28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5075" name="Group 44"/>
            <p:cNvGrpSpPr/>
            <p:nvPr/>
          </p:nvGrpSpPr>
          <p:grpSpPr>
            <a:xfrm>
              <a:off x="3868" y="1354"/>
              <a:ext cx="211" cy="444"/>
              <a:chOff x="3445" y="1367"/>
              <a:chExt cx="211" cy="444"/>
            </a:xfrm>
          </p:grpSpPr>
          <p:sp>
            <p:nvSpPr>
              <p:cNvPr id="45099" name="Freeform 45"/>
              <p:cNvSpPr>
                <a:spLocks noChangeArrowheads="1"/>
              </p:cNvSpPr>
              <p:nvPr/>
            </p:nvSpPr>
            <p:spPr bwMode="auto">
              <a:xfrm>
                <a:off x="3445" y="1367"/>
                <a:ext cx="72" cy="223"/>
              </a:xfrm>
              <a:custGeom>
                <a:avLst/>
                <a:gdLst>
                  <a:gd name="T0" fmla="*/ 33 w 94"/>
                  <a:gd name="T1" fmla="*/ 0 h 233"/>
                  <a:gd name="T2" fmla="*/ 89 w 94"/>
                  <a:gd name="T3" fmla="*/ 111 h 233"/>
                  <a:gd name="T4" fmla="*/ 0 w 94"/>
                  <a:gd name="T5" fmla="*/ 233 h 233"/>
                </a:gdLst>
                <a:ahLst/>
                <a:cxnLst>
                  <a:cxn ang="0">
                    <a:pos x="T0" y="T1"/>
                  </a:cxn>
                  <a:cxn ang="0">
                    <a:pos x="T2" y="T3"/>
                  </a:cxn>
                  <a:cxn ang="0">
                    <a:pos x="T4" y="T5"/>
                  </a:cxn>
                </a:cxnLst>
                <a:rect l="0" t="0" r="r" b="b"/>
                <a:pathLst>
                  <a:path w="94" h="233">
                    <a:moveTo>
                      <a:pt x="33" y="0"/>
                    </a:moveTo>
                    <a:cubicBezTo>
                      <a:pt x="63" y="36"/>
                      <a:pt x="94" y="72"/>
                      <a:pt x="89" y="111"/>
                    </a:cubicBezTo>
                    <a:cubicBezTo>
                      <a:pt x="84" y="150"/>
                      <a:pt x="19" y="218"/>
                      <a:pt x="0" y="233"/>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100" name="Line 46"/>
              <p:cNvSpPr>
                <a:spLocks noChangeShapeType="1"/>
              </p:cNvSpPr>
              <p:nvPr/>
            </p:nvSpPr>
            <p:spPr bwMode="auto">
              <a:xfrm>
                <a:off x="3456" y="1590"/>
                <a:ext cx="200" cy="221"/>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45101" name="Text Box 47"/>
            <p:cNvSpPr txBox="1">
              <a:spLocks noChangeArrowheads="1"/>
            </p:cNvSpPr>
            <p:nvPr/>
          </p:nvSpPr>
          <p:spPr bwMode="auto">
            <a:xfrm>
              <a:off x="4222" y="1767"/>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2" name="Text Box 48"/>
            <p:cNvSpPr txBox="1">
              <a:spLocks noChangeArrowheads="1"/>
            </p:cNvSpPr>
            <p:nvPr/>
          </p:nvSpPr>
          <p:spPr bwMode="auto">
            <a:xfrm>
              <a:off x="2962" y="2666"/>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3" name="Text Box 49"/>
            <p:cNvSpPr txBox="1">
              <a:spLocks noChangeArrowheads="1"/>
            </p:cNvSpPr>
            <p:nvPr/>
          </p:nvSpPr>
          <p:spPr bwMode="auto">
            <a:xfrm>
              <a:off x="3502" y="2666"/>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45104" name="Text Box 50"/>
            <p:cNvSpPr txBox="1">
              <a:spLocks noChangeArrowheads="1"/>
            </p:cNvSpPr>
            <p:nvPr/>
          </p:nvSpPr>
          <p:spPr bwMode="auto">
            <a:xfrm>
              <a:off x="3490" y="3182"/>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5" name="Text Box 51"/>
            <p:cNvSpPr txBox="1">
              <a:spLocks noChangeArrowheads="1"/>
            </p:cNvSpPr>
            <p:nvPr/>
          </p:nvSpPr>
          <p:spPr bwMode="auto">
            <a:xfrm>
              <a:off x="4414" y="3171"/>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6" name="Text Box 52"/>
            <p:cNvSpPr txBox="1">
              <a:spLocks noChangeArrowheads="1"/>
            </p:cNvSpPr>
            <p:nvPr/>
          </p:nvSpPr>
          <p:spPr bwMode="auto">
            <a:xfrm>
              <a:off x="4942" y="3171"/>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7" name="Text Box 53"/>
            <p:cNvSpPr txBox="1">
              <a:spLocks noChangeArrowheads="1"/>
            </p:cNvSpPr>
            <p:nvPr/>
          </p:nvSpPr>
          <p:spPr bwMode="auto">
            <a:xfrm>
              <a:off x="3946" y="3675"/>
              <a:ext cx="22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5108" name="Text Box 54"/>
            <p:cNvSpPr txBox="1">
              <a:spLocks noChangeArrowheads="1"/>
            </p:cNvSpPr>
            <p:nvPr/>
          </p:nvSpPr>
          <p:spPr bwMode="auto">
            <a:xfrm>
              <a:off x="4474" y="3662"/>
              <a:ext cx="2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grpSp>
      <p:sp>
        <p:nvSpPr>
          <p:cNvPr id="922679" name="Text Box 55"/>
          <p:cNvSpPr txBox="1">
            <a:spLocks noChangeArrowheads="1"/>
          </p:cNvSpPr>
          <p:nvPr/>
        </p:nvSpPr>
        <p:spPr bwMode="auto">
          <a:xfrm>
            <a:off x="4668838" y="1163638"/>
            <a:ext cx="995363" cy="583565"/>
          </a:xfrm>
          <a:prstGeom prst="rect">
            <a:avLst/>
          </a:prstGeom>
          <a:no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rPr>
              <a:t>n+1</a:t>
            </a:r>
            <a:endParaRPr kumimoji="0" lang="en-US" altLang="zh-CN" sz="3200" b="1" i="0" u="none" strike="noStrike" kern="1200" cap="none" spc="0" normalizeH="0" baseline="0" noProof="0" dirty="0">
              <a:ln>
                <a:noFill/>
              </a:ln>
              <a:solidFill>
                <a:srgbClr val="FF0000"/>
              </a:solidFill>
              <a:effectLst/>
              <a:uLnTx/>
              <a:uFillTx/>
              <a:latin typeface="+mn-lt"/>
              <a:ea typeface="+mn-ea"/>
              <a:cs typeface="+mn-ea"/>
              <a:sym typeface="+mn-lt"/>
            </a:endParaRPr>
          </a:p>
        </p:txBody>
      </p:sp>
      <p:cxnSp>
        <p:nvCxnSpPr>
          <p:cNvPr id="45067" name="直接连接符 3"/>
          <p:cNvCxnSpPr/>
          <p:nvPr/>
        </p:nvCxnSpPr>
        <p:spPr>
          <a:xfrm>
            <a:off x="76200" y="1860550"/>
            <a:ext cx="8956675" cy="0"/>
          </a:xfrm>
          <a:prstGeom prst="line">
            <a:avLst/>
          </a:prstGeom>
          <a:ln w="9525" cap="flat" cmpd="sng">
            <a:solidFill>
              <a:srgbClr val="A78DC2"/>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additive="base">
                                        <p:cTn id="7" dur="500" fill="hold"/>
                                        <p:tgtEl>
                                          <p:spTgt spid="50179"/>
                                        </p:tgtEl>
                                        <p:attrNameLst>
                                          <p:attrName>ppt_x</p:attrName>
                                        </p:attrNameLst>
                                      </p:cBhvr>
                                      <p:tavLst>
                                        <p:tav tm="0">
                                          <p:val>
                                            <p:strVal val="#ppt_x"/>
                                          </p:val>
                                        </p:tav>
                                        <p:tav tm="100000">
                                          <p:val>
                                            <p:strVal val="#ppt_x"/>
                                          </p:val>
                                        </p:tav>
                                      </p:tavLst>
                                    </p:anim>
                                    <p:anim calcmode="lin" valueType="num">
                                      <p:cBhvr additive="base">
                                        <p:cTn id="8" dur="500" fill="hold"/>
                                        <p:tgtEl>
                                          <p:spTgt spid="50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22628">
                                            <p:txEl>
                                              <p:pRg st="0" end="0"/>
                                            </p:txEl>
                                          </p:spTgt>
                                        </p:tgtEl>
                                        <p:attrNameLst>
                                          <p:attrName>style.visibility</p:attrName>
                                        </p:attrNameLst>
                                      </p:cBhvr>
                                      <p:to>
                                        <p:strVal val="visible"/>
                                      </p:to>
                                    </p:set>
                                    <p:animEffect transition="in" filter="wipe(left)">
                                      <p:cBhvr>
                                        <p:cTn id="13" dur="500"/>
                                        <p:tgtEl>
                                          <p:spTgt spid="9226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wd">
                                    <p:tmAbs val="300"/>
                                  </p:iterate>
                                  <p:childTnLst>
                                    <p:set>
                                      <p:cBhvr>
                                        <p:cTn id="17" dur="1" fill="hold">
                                          <p:stCondLst>
                                            <p:cond delay="299"/>
                                          </p:stCondLst>
                                        </p:cTn>
                                        <p:tgtEl>
                                          <p:spTgt spid="9226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22679"/>
                                        </p:tgtEl>
                                        <p:attrNameLst>
                                          <p:attrName>style.visibility</p:attrName>
                                        </p:attrNameLst>
                                      </p:cBhvr>
                                      <p:to>
                                        <p:strVal val="visible"/>
                                      </p:to>
                                    </p:set>
                                    <p:animEffect transition="in" filter="box(in)">
                                      <p:cBhvr>
                                        <p:cTn id="22" dur="500"/>
                                        <p:tgtEl>
                                          <p:spTgt spid="922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nimBg="1"/>
      <p:bldP spid="922628" grpId="0" build="p"/>
      <p:bldP spid="922629" grpId="0" bldLvl="0" animBg="1"/>
      <p:bldP spid="92267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85"/>
          <p:cNvSpPr/>
          <p:nvPr/>
        </p:nvSpPr>
        <p:spPr>
          <a:xfrm>
            <a:off x="0" y="5051425"/>
            <a:ext cx="9144000" cy="1714500"/>
          </a:xfrm>
          <a:prstGeom prst="rect">
            <a:avLst/>
          </a:prstGeom>
          <a:solidFill>
            <a:srgbClr val="A5A5E9"/>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46081" name="日期占位符 1"/>
          <p:cNvSpPr txBox="1">
            <a:spLocks noGrp="1" noChangeArrowheads="1"/>
          </p:cNvSpPr>
          <p:nvPr>
            <p:ph type="dt" sz="half" idx="4294967295"/>
          </p:nvPr>
        </p:nvSpPr>
        <p:spPr bwMode="auto">
          <a:xfrm>
            <a:off x="4724400" y="6240463"/>
            <a:ext cx="4419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                            </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83" name="Rectangle 4"/>
          <p:cNvSpPr>
            <a:spLocks noChangeArrowheads="1"/>
          </p:cNvSpPr>
          <p:nvPr/>
        </p:nvSpPr>
        <p:spPr bwMode="auto">
          <a:xfrm>
            <a:off x="820738" y="217488"/>
            <a:ext cx="319563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三叉链表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46085" name="Group 5"/>
          <p:cNvGrpSpPr/>
          <p:nvPr/>
        </p:nvGrpSpPr>
        <p:grpSpPr>
          <a:xfrm>
            <a:off x="1068388" y="2138363"/>
            <a:ext cx="1622425" cy="2654300"/>
            <a:chOff x="703" y="2015"/>
            <a:chExt cx="1022" cy="1672"/>
          </a:xfrm>
        </p:grpSpPr>
        <p:sp>
          <p:nvSpPr>
            <p:cNvPr id="2" name="Oval 6"/>
            <p:cNvSpPr>
              <a:spLocks noChangeArrowheads="1"/>
            </p:cNvSpPr>
            <p:nvPr/>
          </p:nvSpPr>
          <p:spPr bwMode="auto">
            <a:xfrm>
              <a:off x="1222" y="2015"/>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Oval 7"/>
            <p:cNvSpPr>
              <a:spLocks noChangeArrowheads="1"/>
            </p:cNvSpPr>
            <p:nvPr/>
          </p:nvSpPr>
          <p:spPr bwMode="auto">
            <a:xfrm>
              <a:off x="974" y="2367"/>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Oval 8"/>
            <p:cNvSpPr>
              <a:spLocks noChangeArrowheads="1"/>
            </p:cNvSpPr>
            <p:nvPr/>
          </p:nvSpPr>
          <p:spPr bwMode="auto">
            <a:xfrm>
              <a:off x="703" y="2729"/>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88" name="Oval 9"/>
            <p:cNvSpPr>
              <a:spLocks noChangeArrowheads="1"/>
            </p:cNvSpPr>
            <p:nvPr/>
          </p:nvSpPr>
          <p:spPr bwMode="auto">
            <a:xfrm>
              <a:off x="1215" y="2729"/>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89" name="Oval 10"/>
            <p:cNvSpPr>
              <a:spLocks noChangeArrowheads="1"/>
            </p:cNvSpPr>
            <p:nvPr/>
          </p:nvSpPr>
          <p:spPr bwMode="auto">
            <a:xfrm>
              <a:off x="1015" y="3051"/>
              <a:ext cx="255" cy="235"/>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0" name="Oval 11"/>
            <p:cNvSpPr>
              <a:spLocks noChangeArrowheads="1"/>
            </p:cNvSpPr>
            <p:nvPr/>
          </p:nvSpPr>
          <p:spPr bwMode="auto">
            <a:xfrm>
              <a:off x="1470" y="3051"/>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1" name="Oval 12"/>
            <p:cNvSpPr>
              <a:spLocks noChangeArrowheads="1"/>
            </p:cNvSpPr>
            <p:nvPr/>
          </p:nvSpPr>
          <p:spPr bwMode="auto">
            <a:xfrm>
              <a:off x="1225" y="3463"/>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2" name="Line 13"/>
            <p:cNvSpPr>
              <a:spLocks noChangeShapeType="1"/>
            </p:cNvSpPr>
            <p:nvPr/>
          </p:nvSpPr>
          <p:spPr bwMode="auto">
            <a:xfrm flipH="1">
              <a:off x="1156" y="2200"/>
              <a:ext cx="111" cy="1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Line 14"/>
            <p:cNvSpPr>
              <a:spLocks noChangeShapeType="1"/>
            </p:cNvSpPr>
            <p:nvPr/>
          </p:nvSpPr>
          <p:spPr bwMode="auto">
            <a:xfrm flipH="1">
              <a:off x="911" y="2566"/>
              <a:ext cx="122"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4" name="Line 15"/>
            <p:cNvSpPr>
              <a:spLocks noChangeShapeType="1"/>
            </p:cNvSpPr>
            <p:nvPr/>
          </p:nvSpPr>
          <p:spPr bwMode="auto">
            <a:xfrm>
              <a:off x="1189" y="2566"/>
              <a:ext cx="133"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5" name="Line 16"/>
            <p:cNvSpPr>
              <a:spLocks noChangeShapeType="1"/>
            </p:cNvSpPr>
            <p:nvPr/>
          </p:nvSpPr>
          <p:spPr bwMode="auto">
            <a:xfrm flipH="1">
              <a:off x="1211" y="2955"/>
              <a:ext cx="78" cy="1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6" name="Line 17"/>
            <p:cNvSpPr>
              <a:spLocks noChangeShapeType="1"/>
            </p:cNvSpPr>
            <p:nvPr/>
          </p:nvSpPr>
          <p:spPr bwMode="auto">
            <a:xfrm>
              <a:off x="1411" y="2933"/>
              <a:ext cx="112" cy="1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097" name="Line 18"/>
            <p:cNvSpPr>
              <a:spLocks noChangeShapeType="1"/>
            </p:cNvSpPr>
            <p:nvPr/>
          </p:nvSpPr>
          <p:spPr bwMode="auto">
            <a:xfrm>
              <a:off x="1178" y="3277"/>
              <a:ext cx="133" cy="18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086" name="Group 19"/>
          <p:cNvGrpSpPr/>
          <p:nvPr/>
        </p:nvGrpSpPr>
        <p:grpSpPr>
          <a:xfrm>
            <a:off x="3592513" y="906463"/>
            <a:ext cx="5081587" cy="4132262"/>
            <a:chOff x="1898" y="342"/>
            <a:chExt cx="3201" cy="2603"/>
          </a:xfrm>
        </p:grpSpPr>
        <p:grpSp>
          <p:nvGrpSpPr>
            <p:cNvPr id="46093" name="Group 20"/>
            <p:cNvGrpSpPr/>
            <p:nvPr/>
          </p:nvGrpSpPr>
          <p:grpSpPr>
            <a:xfrm>
              <a:off x="1898" y="662"/>
              <a:ext cx="3201" cy="2253"/>
              <a:chOff x="2307" y="1809"/>
              <a:chExt cx="3201" cy="2253"/>
            </a:xfrm>
          </p:grpSpPr>
          <p:grpSp>
            <p:nvGrpSpPr>
              <p:cNvPr id="46118" name="Group 21"/>
              <p:cNvGrpSpPr/>
              <p:nvPr/>
            </p:nvGrpSpPr>
            <p:grpSpPr>
              <a:xfrm>
                <a:off x="3289" y="1809"/>
                <a:ext cx="1134" cy="257"/>
                <a:chOff x="3289" y="1809"/>
                <a:chExt cx="1134" cy="257"/>
              </a:xfrm>
            </p:grpSpPr>
            <p:sp>
              <p:nvSpPr>
                <p:cNvPr id="46101" name="Rectangle 22"/>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2" name="Line 23"/>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3" name="Line 24"/>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4" name="Line 25"/>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19" name="Group 26"/>
              <p:cNvGrpSpPr/>
              <p:nvPr/>
            </p:nvGrpSpPr>
            <p:grpSpPr>
              <a:xfrm>
                <a:off x="2651" y="2284"/>
                <a:ext cx="1134" cy="257"/>
                <a:chOff x="3289" y="1809"/>
                <a:chExt cx="1134" cy="257"/>
              </a:xfrm>
            </p:grpSpPr>
            <p:sp>
              <p:nvSpPr>
                <p:cNvPr id="6" name="Rectangle 27"/>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B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7" name="Line 28"/>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8" name="Line 29"/>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09" name="Line 30"/>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20" name="Group 31"/>
              <p:cNvGrpSpPr/>
              <p:nvPr/>
            </p:nvGrpSpPr>
            <p:grpSpPr>
              <a:xfrm>
                <a:off x="2307" y="2772"/>
                <a:ext cx="1134" cy="257"/>
                <a:chOff x="3289" y="1809"/>
                <a:chExt cx="1134" cy="257"/>
              </a:xfrm>
            </p:grpSpPr>
            <p:sp>
              <p:nvSpPr>
                <p:cNvPr id="46111" name="Rectangle 32"/>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12" name="Line 33"/>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13" name="Line 34"/>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14" name="Line 35"/>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21" name="Group 36"/>
              <p:cNvGrpSpPr/>
              <p:nvPr/>
            </p:nvGrpSpPr>
            <p:grpSpPr>
              <a:xfrm>
                <a:off x="3752" y="2750"/>
                <a:ext cx="1134" cy="257"/>
                <a:chOff x="3289" y="1809"/>
                <a:chExt cx="1134" cy="257"/>
              </a:xfrm>
            </p:grpSpPr>
            <p:sp>
              <p:nvSpPr>
                <p:cNvPr id="46116" name="Rectangle 37"/>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17" name="Line 38"/>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 name="Line 39"/>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Line 40"/>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22" name="Group 41"/>
              <p:cNvGrpSpPr/>
              <p:nvPr/>
            </p:nvGrpSpPr>
            <p:grpSpPr>
              <a:xfrm>
                <a:off x="3041" y="3272"/>
                <a:ext cx="1134" cy="257"/>
                <a:chOff x="3289" y="1809"/>
                <a:chExt cx="1134" cy="257"/>
              </a:xfrm>
            </p:grpSpPr>
            <p:sp>
              <p:nvSpPr>
                <p:cNvPr id="9" name="Rectangle 42"/>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Line 43"/>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Line 44"/>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Line 45"/>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23" name="Group 46"/>
              <p:cNvGrpSpPr/>
              <p:nvPr/>
            </p:nvGrpSpPr>
            <p:grpSpPr>
              <a:xfrm>
                <a:off x="4374" y="3261"/>
                <a:ext cx="1134" cy="257"/>
                <a:chOff x="3289" y="1809"/>
                <a:chExt cx="1134" cy="257"/>
              </a:xfrm>
            </p:grpSpPr>
            <p:sp>
              <p:nvSpPr>
                <p:cNvPr id="46126" name="Rectangle 47"/>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27" name="Line 48"/>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28" name="Line 49"/>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29" name="Line 50"/>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6124" name="Group 51"/>
              <p:cNvGrpSpPr/>
              <p:nvPr/>
            </p:nvGrpSpPr>
            <p:grpSpPr>
              <a:xfrm>
                <a:off x="3751" y="3805"/>
                <a:ext cx="1134" cy="257"/>
                <a:chOff x="3289" y="1809"/>
                <a:chExt cx="1134" cy="257"/>
              </a:xfrm>
            </p:grpSpPr>
            <p:sp>
              <p:nvSpPr>
                <p:cNvPr id="46131" name="Rectangle 52"/>
                <p:cNvSpPr>
                  <a:spLocks noChangeArrowheads="1"/>
                </p:cNvSpPr>
                <p:nvPr/>
              </p:nvSpPr>
              <p:spPr bwMode="auto">
                <a:xfrm>
                  <a:off x="3289" y="1809"/>
                  <a:ext cx="1134"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2" name="Line 53"/>
                <p:cNvSpPr>
                  <a:spLocks noChangeShapeType="1"/>
                </p:cNvSpPr>
                <p:nvPr/>
              </p:nvSpPr>
              <p:spPr bwMode="auto">
                <a:xfrm>
                  <a:off x="3563" y="1809"/>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3" name="Line 54"/>
                <p:cNvSpPr>
                  <a:spLocks noChangeShapeType="1"/>
                </p:cNvSpPr>
                <p:nvPr/>
              </p:nvSpPr>
              <p:spPr bwMode="auto">
                <a:xfrm>
                  <a:off x="3848" y="1820"/>
                  <a:ext cx="0" cy="2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4" name="Line 55"/>
                <p:cNvSpPr>
                  <a:spLocks noChangeShapeType="1"/>
                </p:cNvSpPr>
                <p:nvPr/>
              </p:nvSpPr>
              <p:spPr bwMode="auto">
                <a:xfrm>
                  <a:off x="4134" y="1811"/>
                  <a:ext cx="0"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46135" name="Line 56"/>
            <p:cNvSpPr>
              <a:spLocks noChangeShapeType="1"/>
            </p:cNvSpPr>
            <p:nvPr/>
          </p:nvSpPr>
          <p:spPr bwMode="auto">
            <a:xfrm flipH="1">
              <a:off x="2736" y="864"/>
              <a:ext cx="278" cy="278"/>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6" name="Line 57"/>
            <p:cNvSpPr>
              <a:spLocks noChangeShapeType="1"/>
            </p:cNvSpPr>
            <p:nvPr/>
          </p:nvSpPr>
          <p:spPr bwMode="auto">
            <a:xfrm flipH="1">
              <a:off x="2236" y="1353"/>
              <a:ext cx="166" cy="278"/>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7" name="Line 58"/>
            <p:cNvSpPr>
              <a:spLocks noChangeShapeType="1"/>
            </p:cNvSpPr>
            <p:nvPr/>
          </p:nvSpPr>
          <p:spPr bwMode="auto">
            <a:xfrm flipH="1">
              <a:off x="3025" y="1786"/>
              <a:ext cx="467" cy="344"/>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8" name="Line 59"/>
            <p:cNvSpPr>
              <a:spLocks noChangeShapeType="1"/>
            </p:cNvSpPr>
            <p:nvPr/>
          </p:nvSpPr>
          <p:spPr bwMode="auto">
            <a:xfrm>
              <a:off x="3236" y="1308"/>
              <a:ext cx="467" cy="300"/>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39" name="Line 60"/>
            <p:cNvSpPr>
              <a:spLocks noChangeShapeType="1"/>
            </p:cNvSpPr>
            <p:nvPr/>
          </p:nvSpPr>
          <p:spPr bwMode="auto">
            <a:xfrm>
              <a:off x="4325" y="1764"/>
              <a:ext cx="144" cy="355"/>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0" name="Line 61"/>
            <p:cNvSpPr>
              <a:spLocks noChangeShapeType="1"/>
            </p:cNvSpPr>
            <p:nvPr/>
          </p:nvSpPr>
          <p:spPr bwMode="auto">
            <a:xfrm>
              <a:off x="3647" y="2286"/>
              <a:ext cx="211" cy="367"/>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1" name="Line 62"/>
            <p:cNvSpPr>
              <a:spLocks noChangeShapeType="1"/>
            </p:cNvSpPr>
            <p:nvPr/>
          </p:nvSpPr>
          <p:spPr bwMode="auto">
            <a:xfrm flipV="1">
              <a:off x="2969" y="908"/>
              <a:ext cx="289" cy="289"/>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2" name="Line 63"/>
            <p:cNvSpPr>
              <a:spLocks noChangeShapeType="1"/>
            </p:cNvSpPr>
            <p:nvPr/>
          </p:nvSpPr>
          <p:spPr bwMode="auto">
            <a:xfrm flipV="1">
              <a:off x="2558" y="1397"/>
              <a:ext cx="156" cy="289"/>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3" name="Line 64"/>
            <p:cNvSpPr>
              <a:spLocks noChangeShapeType="1"/>
            </p:cNvSpPr>
            <p:nvPr/>
          </p:nvSpPr>
          <p:spPr bwMode="auto">
            <a:xfrm flipH="1" flipV="1">
              <a:off x="3380" y="1308"/>
              <a:ext cx="656" cy="356"/>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4" name="Line 65"/>
            <p:cNvSpPr>
              <a:spLocks noChangeShapeType="1"/>
            </p:cNvSpPr>
            <p:nvPr/>
          </p:nvSpPr>
          <p:spPr bwMode="auto">
            <a:xfrm flipV="1">
              <a:off x="3336" y="1864"/>
              <a:ext cx="322" cy="333"/>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5" name="Line 66"/>
            <p:cNvSpPr>
              <a:spLocks noChangeShapeType="1"/>
            </p:cNvSpPr>
            <p:nvPr/>
          </p:nvSpPr>
          <p:spPr bwMode="auto">
            <a:xfrm flipH="1" flipV="1">
              <a:off x="3769" y="2264"/>
              <a:ext cx="267" cy="433"/>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6" name="Line 67"/>
            <p:cNvSpPr>
              <a:spLocks noChangeShapeType="1"/>
            </p:cNvSpPr>
            <p:nvPr/>
          </p:nvSpPr>
          <p:spPr bwMode="auto">
            <a:xfrm flipH="1" flipV="1">
              <a:off x="4481" y="1764"/>
              <a:ext cx="222" cy="400"/>
            </a:xfrm>
            <a:prstGeom prst="line">
              <a:avLst/>
            </a:prstGeom>
            <a:noFill/>
            <a:ln w="28575">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6106" name="Group 68"/>
            <p:cNvGrpSpPr/>
            <p:nvPr/>
          </p:nvGrpSpPr>
          <p:grpSpPr>
            <a:xfrm>
              <a:off x="3380" y="342"/>
              <a:ext cx="212" cy="322"/>
              <a:chOff x="3789" y="1489"/>
              <a:chExt cx="212" cy="322"/>
            </a:xfrm>
          </p:grpSpPr>
          <p:sp>
            <p:nvSpPr>
              <p:cNvPr id="46148" name="Freeform 69"/>
              <p:cNvSpPr>
                <a:spLocks noChangeArrowheads="1"/>
              </p:cNvSpPr>
              <p:nvPr/>
            </p:nvSpPr>
            <p:spPr bwMode="auto">
              <a:xfrm>
                <a:off x="3789" y="1489"/>
                <a:ext cx="152" cy="155"/>
              </a:xfrm>
              <a:custGeom>
                <a:avLst/>
                <a:gdLst>
                  <a:gd name="T0" fmla="*/ 45 w 152"/>
                  <a:gd name="T1" fmla="*/ 0 h 155"/>
                  <a:gd name="T2" fmla="*/ 145 w 152"/>
                  <a:gd name="T3" fmla="*/ 55 h 155"/>
                  <a:gd name="T4" fmla="*/ 0 w 152"/>
                  <a:gd name="T5" fmla="*/ 155 h 155"/>
                </a:gdLst>
                <a:ahLst/>
                <a:cxnLst>
                  <a:cxn ang="0">
                    <a:pos x="T0" y="T1"/>
                  </a:cxn>
                  <a:cxn ang="0">
                    <a:pos x="T2" y="T3"/>
                  </a:cxn>
                  <a:cxn ang="0">
                    <a:pos x="T4" y="T5"/>
                  </a:cxn>
                </a:cxnLst>
                <a:rect l="0" t="0" r="r" b="b"/>
                <a:pathLst>
                  <a:path w="152" h="155">
                    <a:moveTo>
                      <a:pt x="45" y="0"/>
                    </a:moveTo>
                    <a:cubicBezTo>
                      <a:pt x="98" y="14"/>
                      <a:pt x="152" y="29"/>
                      <a:pt x="145" y="55"/>
                    </a:cubicBezTo>
                    <a:cubicBezTo>
                      <a:pt x="138" y="81"/>
                      <a:pt x="24" y="138"/>
                      <a:pt x="0" y="155"/>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49" name="Line 70"/>
              <p:cNvSpPr>
                <a:spLocks noChangeShapeType="1"/>
              </p:cNvSpPr>
              <p:nvPr/>
            </p:nvSpPr>
            <p:spPr bwMode="auto">
              <a:xfrm>
                <a:off x="3789" y="1644"/>
                <a:ext cx="212" cy="167"/>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46150" name="Text Box 71"/>
            <p:cNvSpPr txBox="1">
              <a:spLocks noChangeArrowheads="1"/>
            </p:cNvSpPr>
            <p:nvPr/>
          </p:nvSpPr>
          <p:spPr bwMode="auto">
            <a:xfrm>
              <a:off x="3461" y="65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1" name="Text Box 72"/>
            <p:cNvSpPr txBox="1">
              <a:spLocks noChangeArrowheads="1"/>
            </p:cNvSpPr>
            <p:nvPr/>
          </p:nvSpPr>
          <p:spPr bwMode="auto">
            <a:xfrm>
              <a:off x="3750" y="641"/>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2" name="Text Box 73"/>
            <p:cNvSpPr txBox="1">
              <a:spLocks noChangeArrowheads="1"/>
            </p:cNvSpPr>
            <p:nvPr/>
          </p:nvSpPr>
          <p:spPr bwMode="auto">
            <a:xfrm>
              <a:off x="1938" y="1625"/>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3" name="Text Box 74"/>
            <p:cNvSpPr txBox="1">
              <a:spLocks noChangeArrowheads="1"/>
            </p:cNvSpPr>
            <p:nvPr/>
          </p:nvSpPr>
          <p:spPr bwMode="auto">
            <a:xfrm>
              <a:off x="2778" y="1613"/>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4" name="Text Box 75"/>
            <p:cNvSpPr txBox="1">
              <a:spLocks noChangeArrowheads="1"/>
            </p:cNvSpPr>
            <p:nvPr/>
          </p:nvSpPr>
          <p:spPr bwMode="auto">
            <a:xfrm>
              <a:off x="2634" y="2117"/>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5" name="Text Box 76"/>
            <p:cNvSpPr txBox="1">
              <a:spLocks noChangeArrowheads="1"/>
            </p:cNvSpPr>
            <p:nvPr/>
          </p:nvSpPr>
          <p:spPr bwMode="auto">
            <a:xfrm>
              <a:off x="3954" y="2117"/>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6" name="Text Box 77"/>
            <p:cNvSpPr txBox="1">
              <a:spLocks noChangeArrowheads="1"/>
            </p:cNvSpPr>
            <p:nvPr/>
          </p:nvSpPr>
          <p:spPr bwMode="auto">
            <a:xfrm>
              <a:off x="4842" y="2105"/>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7" name="Text Box 78"/>
            <p:cNvSpPr txBox="1">
              <a:spLocks noChangeArrowheads="1"/>
            </p:cNvSpPr>
            <p:nvPr/>
          </p:nvSpPr>
          <p:spPr bwMode="auto">
            <a:xfrm>
              <a:off x="3354" y="2657"/>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46158" name="Text Box 79"/>
            <p:cNvSpPr txBox="1">
              <a:spLocks noChangeArrowheads="1"/>
            </p:cNvSpPr>
            <p:nvPr/>
          </p:nvSpPr>
          <p:spPr bwMode="auto">
            <a:xfrm>
              <a:off x="4218" y="2633"/>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46087" name="Group 80"/>
          <p:cNvGrpSpPr/>
          <p:nvPr/>
        </p:nvGrpSpPr>
        <p:grpSpPr>
          <a:xfrm>
            <a:off x="563563" y="1387475"/>
            <a:ext cx="3200400" cy="420688"/>
            <a:chOff x="3040" y="717"/>
            <a:chExt cx="1901" cy="265"/>
          </a:xfrm>
        </p:grpSpPr>
        <p:sp>
          <p:nvSpPr>
            <p:cNvPr id="46160" name="Rectangle 81"/>
            <p:cNvSpPr>
              <a:spLocks noChangeArrowheads="1"/>
            </p:cNvSpPr>
            <p:nvPr/>
          </p:nvSpPr>
          <p:spPr bwMode="auto">
            <a:xfrm>
              <a:off x="3040" y="726"/>
              <a:ext cx="1901"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   data   parent  </a:t>
              </a:r>
              <a:r>
                <a:rPr kumimoji="0" lang="en-US" altLang="zh-CN" sz="2000" b="1" i="0" u="none" strike="noStrike" kern="1200" cap="none" spc="0" normalizeH="0" baseline="0" noProof="0" dirty="0" err="1">
                  <a:ln>
                    <a:noFill/>
                  </a:ln>
                  <a:solidFill>
                    <a:schemeClr val="tx1"/>
                  </a:solidFill>
                  <a:effectLst/>
                  <a:uLnTx/>
                  <a:uFillTx/>
                  <a:latin typeface="+mn-lt"/>
                  <a:ea typeface="+mn-ea"/>
                  <a:cs typeface="+mn-ea"/>
                  <a:sym typeface="+mn-lt"/>
                </a:rPr>
                <a:t>rchild</a:t>
              </a:r>
              <a:endPar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6161" name="Line 82"/>
            <p:cNvSpPr>
              <a:spLocks noChangeShapeType="1"/>
            </p:cNvSpPr>
            <p:nvPr/>
          </p:nvSpPr>
          <p:spPr bwMode="auto">
            <a:xfrm>
              <a:off x="3477" y="717"/>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62" name="Line 83"/>
            <p:cNvSpPr>
              <a:spLocks noChangeShapeType="1"/>
            </p:cNvSpPr>
            <p:nvPr/>
          </p:nvSpPr>
          <p:spPr bwMode="auto">
            <a:xfrm>
              <a:off x="3940" y="717"/>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163" name="Line 84"/>
            <p:cNvSpPr>
              <a:spLocks noChangeShapeType="1"/>
            </p:cNvSpPr>
            <p:nvPr/>
          </p:nvSpPr>
          <p:spPr bwMode="auto">
            <a:xfrm>
              <a:off x="4404" y="717"/>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53749" name="Rectangle 85"/>
          <p:cNvSpPr>
            <a:spLocks noChangeArrowheads="1"/>
          </p:cNvSpPr>
          <p:nvPr/>
        </p:nvSpPr>
        <p:spPr bwMode="auto">
          <a:xfrm>
            <a:off x="317500" y="5038725"/>
            <a:ext cx="8647113" cy="1783715"/>
          </a:xfrm>
          <a:prstGeom prst="rect">
            <a:avLst/>
          </a:prstGeom>
          <a:noFill/>
          <a:ln w="9525">
            <a:noFill/>
            <a:miter lim="800000"/>
          </a:ln>
          <a:effectLst/>
        </p:spPr>
        <p:txBody>
          <a:bodyPr>
            <a:spAutoFit/>
          </a:bodyPr>
          <a:lstStyle/>
          <a:p>
            <a:pPr marL="0" marR="0" lvl="0" indent="0" algn="l" defTabSz="914400" rtl="0" eaLnBrk="1" fontAlgn="base" latinLnBrk="0" hangingPunct="1">
              <a:lnSpc>
                <a:spcPct val="125000"/>
              </a:lnSpc>
              <a:spcBef>
                <a:spcPct val="50000"/>
              </a:spcBef>
              <a:spcAft>
                <a:spcPts val="0"/>
              </a:spcAft>
              <a:buClrTx/>
              <a:buSzTx/>
              <a:buFontTx/>
              <a:buNone/>
              <a:defRPr/>
            </a:pP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typedef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TriTNode</a:t>
            </a:r>
            <a:b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b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TelemType</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data;</a:t>
            </a:r>
            <a:b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b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struct</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TriTNode</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a:ln>
                  <a:noFill/>
                </a:ln>
                <a:solidFill>
                  <a:srgbClr val="FF3300"/>
                </a:solidFill>
                <a:effectLst/>
                <a:uLnTx/>
                <a:uFillTx/>
                <a:latin typeface="+mn-lt"/>
                <a:ea typeface="+mn-ea"/>
                <a:cs typeface="+mn-ea"/>
                <a:sym typeface="+mn-lt"/>
              </a:rPr>
              <a:t>*</a:t>
            </a:r>
            <a:r>
              <a:rPr kumimoji="1" lang="en-US" altLang="zh-CN" sz="22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1" lang="en-US" altLang="zh-CN" sz="2200" b="0" i="0" u="none" strike="noStrike" kern="1200" cap="none" spc="0" normalizeH="0" baseline="0" noProof="0" dirty="0">
                <a:ln>
                  <a:noFill/>
                </a:ln>
                <a:solidFill>
                  <a:srgbClr val="FF3300"/>
                </a:solidFill>
                <a:effectLst/>
                <a:uLnTx/>
                <a:uFillTx/>
                <a:latin typeface="+mn-lt"/>
                <a:ea typeface="+mn-ea"/>
                <a:cs typeface="+mn-ea"/>
                <a:sym typeface="+mn-lt"/>
              </a:rPr>
              <a:t>,*parent,*</a:t>
            </a:r>
            <a:r>
              <a:rPr kumimoji="1" lang="en-US" altLang="zh-CN" sz="22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b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b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TriTNode</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TriTree</a:t>
            </a:r>
            <a:r>
              <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1"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cover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圆角矩形 5"/>
          <p:cNvSpPr/>
          <p:nvPr/>
        </p:nvSpPr>
        <p:spPr>
          <a:xfrm>
            <a:off x="341313" y="2413000"/>
            <a:ext cx="8478837" cy="3319463"/>
          </a:xfrm>
          <a:prstGeom prst="roundRect">
            <a:avLst>
              <a:gd name="adj" fmla="val 4806"/>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19461" name="Rectangle 13"/>
          <p:cNvSpPr>
            <a:spLocks noChangeArrowheads="1"/>
          </p:cNvSpPr>
          <p:nvPr/>
        </p:nvSpPr>
        <p:spPr bwMode="auto">
          <a:xfrm>
            <a:off x="341313" y="1052513"/>
            <a:ext cx="858837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0000"/>
              </a:lnSpc>
              <a:spcBef>
                <a:spcPct val="2000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树（</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Tree</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）个结点的有限集，它或为空树（</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0</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）；或为非空树，对于非空树</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9462" name="Rectangle 16"/>
          <p:cNvSpPr>
            <a:spLocks noChangeArrowheads="1"/>
          </p:cNvSpPr>
          <p:nvPr/>
        </p:nvSpPr>
        <p:spPr bwMode="auto">
          <a:xfrm>
            <a:off x="920750" y="223838"/>
            <a:ext cx="24606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树的定义</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矩形 7"/>
          <p:cNvSpPr/>
          <p:nvPr/>
        </p:nvSpPr>
        <p:spPr>
          <a:xfrm>
            <a:off x="538163" y="2713038"/>
            <a:ext cx="765175" cy="423863"/>
          </a:xfrm>
          <a:prstGeom prst="rect">
            <a:avLst/>
          </a:prstGeom>
          <a:solidFill>
            <a:srgbClr val="6C4C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rPr>
              <a:t>1</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9" name="矩形 8"/>
          <p:cNvSpPr/>
          <p:nvPr/>
        </p:nvSpPr>
        <p:spPr>
          <a:xfrm>
            <a:off x="517525" y="3368675"/>
            <a:ext cx="765175" cy="412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rPr>
              <a:t>2</a:t>
            </a:r>
            <a:endParaRPr kumimoji="0" lang="zh-CN" altLang="en-US" sz="2000" b="1"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10" name="Rectangle 13"/>
          <p:cNvSpPr>
            <a:spLocks noChangeArrowheads="1"/>
          </p:cNvSpPr>
          <p:nvPr/>
        </p:nvSpPr>
        <p:spPr bwMode="auto">
          <a:xfrm>
            <a:off x="1476375" y="2581275"/>
            <a:ext cx="7199313" cy="291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ts val="100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有且仅有一个称之为根的结点；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除根结点以外的其余结点可分为</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）个互不相交的有限集</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800" b="0" i="1" u="none" strike="noStrike" kern="1200" cap="none" spc="0" normalizeH="0" baseline="-25000" noProof="0" dirty="0">
                <a:ln>
                  <a:noFill/>
                </a:ln>
                <a:solidFill>
                  <a:schemeClr val="tx1"/>
                </a:solidFill>
                <a:effectLst/>
                <a:uLnTx/>
                <a:uFillTx/>
                <a:latin typeface="+mn-lt"/>
                <a:ea typeface="+mn-ea"/>
                <a:cs typeface="+mn-ea"/>
                <a:sym typeface="+mn-lt"/>
              </a:rPr>
              <a:t>m</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其中每一个集合本身又是一棵树，并且称为根的子树（</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SubTree</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cxnSp>
        <p:nvCxnSpPr>
          <p:cNvPr id="16392" name="直接连接符 3"/>
          <p:cNvCxnSpPr/>
          <p:nvPr/>
        </p:nvCxnSpPr>
        <p:spPr>
          <a:xfrm>
            <a:off x="517525" y="2205038"/>
            <a:ext cx="8158163" cy="0"/>
          </a:xfrm>
          <a:prstGeom prst="line">
            <a:avLst/>
          </a:prstGeom>
          <a:ln w="9525" cap="flat" cmpd="sng">
            <a:solidFill>
              <a:srgbClr val="EBEBEB"/>
            </a:solidFill>
            <a:prstDash val="solid"/>
            <a:headEnd type="none" w="med" len="med"/>
            <a:tailEnd type="none" w="med" len="med"/>
          </a:ln>
        </p:spPr>
      </p:cxnSp>
      <p:cxnSp>
        <p:nvCxnSpPr>
          <p:cNvPr id="16393" name="直接连接符 15"/>
          <p:cNvCxnSpPr/>
          <p:nvPr/>
        </p:nvCxnSpPr>
        <p:spPr>
          <a:xfrm>
            <a:off x="517525" y="6021388"/>
            <a:ext cx="8158163" cy="0"/>
          </a:xfrm>
          <a:prstGeom prst="line">
            <a:avLst/>
          </a:prstGeom>
          <a:ln w="9525" cap="flat" cmpd="sng">
            <a:solidFill>
              <a:srgbClr val="EBEBEB"/>
            </a:solidFill>
            <a:prstDash val="soli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444750" y="4424363"/>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1267" name="矩形: 圆角 15"/>
          <p:cNvSpPr>
            <a:spLocks noChangeArrowheads="1"/>
          </p:cNvSpPr>
          <p:nvPr/>
        </p:nvSpPr>
        <p:spPr bwMode="auto">
          <a:xfrm>
            <a:off x="1500188" y="4424363"/>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anose="02010609030101010101" pitchFamily="49" charset="-122"/>
              </a:defRPr>
            </a:lvl1pPr>
            <a:lvl2pPr marL="742950" indent="-285750">
              <a:defRPr sz="2800">
                <a:solidFill>
                  <a:schemeClr val="tx1"/>
                </a:solidFill>
                <a:latin typeface="Times New Roman" panose="02020603050405020304" pitchFamily="18" charset="0"/>
                <a:ea typeface="仿宋_GB2312" panose="02010609030101010101" pitchFamily="49" charset="-122"/>
              </a:defRPr>
            </a:lvl2pPr>
            <a:lvl3pPr marL="1143000" indent="-228600">
              <a:defRPr sz="2800">
                <a:solidFill>
                  <a:schemeClr val="tx1"/>
                </a:solidFill>
                <a:latin typeface="Times New Roman" panose="02020603050405020304" pitchFamily="18" charset="0"/>
                <a:ea typeface="仿宋_GB2312" panose="02010609030101010101" pitchFamily="49" charset="-122"/>
              </a:defRPr>
            </a:lvl3pPr>
            <a:lvl4pPr marL="1600200" indent="-228600">
              <a:defRPr sz="2800">
                <a:solidFill>
                  <a:schemeClr val="tx1"/>
                </a:solidFill>
                <a:latin typeface="Times New Roman" panose="02020603050405020304" pitchFamily="18" charset="0"/>
                <a:ea typeface="仿宋_GB2312" panose="02010609030101010101" pitchFamily="49" charset="-122"/>
              </a:defRPr>
            </a:lvl4pPr>
            <a:lvl5pPr marL="2057400" indent="-228600">
              <a:defRPr sz="2800">
                <a:solidFill>
                  <a:schemeClr val="tx1"/>
                </a:solidFill>
                <a:latin typeface="Times New Roman" panose="02020603050405020304" pitchFamily="18" charset="0"/>
                <a:ea typeface="仿宋_GB2312" panose="02010609030101010101"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3" name="文本框 12"/>
          <p:cNvSpPr txBox="1"/>
          <p:nvPr/>
        </p:nvSpPr>
        <p:spPr>
          <a:xfrm>
            <a:off x="558800" y="331788"/>
            <a:ext cx="2573338" cy="645160"/>
          </a:xfrm>
          <a:prstGeom prst="rect">
            <a:avLst/>
          </a:prstGeom>
          <a:noFill/>
        </p:spPr>
        <p:txBody>
          <a:bodyPr>
            <a:spAutoFit/>
          </a:bodyPr>
          <a:lstStyle/>
          <a:p>
            <a:pPr marR="0" algn="dist" defTabSz="914400">
              <a:spcAft>
                <a:spcPts val="0"/>
              </a:spcAft>
              <a:buClrTx/>
              <a:buSzTx/>
              <a:buFontTx/>
              <a:buNone/>
              <a:defRPr/>
            </a:pPr>
            <a:r>
              <a:rPr kumimoji="0" lang="zh-CN" altLang="en-US" sz="3600" b="0" kern="1200" cap="none" spc="0" normalizeH="0" baseline="0" noProof="0" dirty="0">
                <a:solidFill>
                  <a:srgbClr val="FEFFFF"/>
                </a:solidFill>
                <a:latin typeface="+mn-lt"/>
                <a:ea typeface="+mn-ea"/>
                <a:cs typeface="+mn-ea"/>
                <a:sym typeface="+mn-lt"/>
              </a:rPr>
              <a:t>目录导航</a:t>
            </a:r>
            <a:endParaRPr kumimoji="0" lang="zh-CN" altLang="en-US" sz="3600" b="0" kern="1200" cap="none" spc="0" normalizeH="0" baseline="0" noProof="0" dirty="0">
              <a:solidFill>
                <a:srgbClr val="FEFFFF"/>
              </a:solidFill>
              <a:latin typeface="+mn-lt"/>
              <a:ea typeface="+mn-ea"/>
              <a:cs typeface="+mn-ea"/>
              <a:sym typeface="+mn-lt"/>
            </a:endParaRPr>
          </a:p>
        </p:txBody>
      </p:sp>
      <p:sp>
        <p:nvSpPr>
          <p:cNvPr id="14" name="文本框 13"/>
          <p:cNvSpPr txBox="1"/>
          <p:nvPr/>
        </p:nvSpPr>
        <p:spPr>
          <a:xfrm>
            <a:off x="1619250" y="2133600"/>
            <a:ext cx="720725" cy="4523105"/>
          </a:xfrm>
          <a:prstGeom prst="rect">
            <a:avLst/>
          </a:prstGeom>
          <a:noFill/>
        </p:spPr>
        <p:txBody>
          <a:bodyPr>
            <a:spAutoFit/>
          </a:bodyPr>
          <a:lstStyle/>
          <a:p>
            <a:pPr marR="0" defTabSz="914400">
              <a:lnSpc>
                <a:spcPct val="150000"/>
              </a:lnSpc>
              <a:spcAft>
                <a:spcPts val="0"/>
              </a:spcAft>
              <a:buClrTx/>
              <a:buSzTx/>
              <a:buFontTx/>
              <a:buNone/>
              <a:defRPr/>
            </a:pPr>
            <a:r>
              <a:rPr kumimoji="0" lang="en-US" altLang="zh-CN" sz="2400" b="0" kern="1200" cap="none" spc="0" normalizeH="0" baseline="0" noProof="0" dirty="0">
                <a:latin typeface="+mn-lt"/>
                <a:ea typeface="+mn-ea"/>
                <a:cs typeface="+mn-ea"/>
                <a:sym typeface="+mn-lt"/>
              </a:rPr>
              <a:t>5.1</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5.2</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5.3</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latin typeface="+mn-lt"/>
                <a:ea typeface="+mn-ea"/>
                <a:cs typeface="+mn-ea"/>
                <a:sym typeface="+mn-lt"/>
              </a:rPr>
              <a:t>5.4</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chemeClr val="bg1"/>
                </a:solidFill>
                <a:latin typeface="+mn-lt"/>
                <a:ea typeface="+mn-ea"/>
                <a:cs typeface="+mn-ea"/>
                <a:sym typeface="+mn-lt"/>
              </a:rPr>
              <a:t>5.5</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5.6</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5.7</a:t>
            </a:r>
            <a:endParaRPr kumimoji="0" lang="en-US" altLang="zh-CN"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en-US" altLang="zh-CN" sz="2400" b="0" kern="1200" cap="none" spc="0" normalizeH="0" baseline="0" noProof="0" dirty="0">
                <a:solidFill>
                  <a:srgbClr val="000000">
                    <a:lumMod val="95000"/>
                    <a:lumOff val="5000"/>
                  </a:srgbClr>
                </a:solidFill>
                <a:latin typeface="+mn-lt"/>
                <a:ea typeface="+mn-ea"/>
                <a:cs typeface="+mn-ea"/>
                <a:sym typeface="+mn-lt"/>
              </a:rPr>
              <a:t>5.8</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15" name="文本框 14"/>
          <p:cNvSpPr txBox="1"/>
          <p:nvPr/>
        </p:nvSpPr>
        <p:spPr>
          <a:xfrm>
            <a:off x="2457450" y="2133600"/>
            <a:ext cx="5186363" cy="4523105"/>
          </a:xfrm>
          <a:prstGeom prst="rect">
            <a:avLst/>
          </a:prstGeom>
          <a:noFill/>
        </p:spPr>
        <p:txBody>
          <a:bodyPr>
            <a:spAutoFit/>
          </a:bodyPr>
          <a:lstStyle/>
          <a:p>
            <a:pPr marR="0" defTabSz="914400">
              <a:lnSpc>
                <a:spcPct val="150000"/>
              </a:lnSpc>
              <a:spcAft>
                <a:spcPts val="0"/>
              </a:spcAft>
              <a:buClrTx/>
              <a:buSzTx/>
              <a:buFont typeface="Arial" panose="020B0604020202020204" pitchFamily="34" charset="0"/>
              <a:buNone/>
              <a:defRPr/>
            </a:pPr>
            <a:r>
              <a:rPr kumimoji="0" lang="zh-CN" altLang="en-US" sz="2400" b="0" kern="1200" cap="none" spc="0" normalizeH="0" baseline="0" noProof="0" dirty="0">
                <a:latin typeface="+mn-lt"/>
                <a:ea typeface="+mn-ea"/>
                <a:cs typeface="+mn-ea"/>
                <a:sym typeface="+mn-lt"/>
              </a:rPr>
              <a:t>树和二叉树的定义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案例引入</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树和二叉树的抽象数据类型定义</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latin typeface="+mn-lt"/>
                <a:ea typeface="+mn-ea"/>
                <a:cs typeface="+mn-ea"/>
                <a:sym typeface="+mn-lt"/>
              </a:rPr>
              <a:t>二叉树的性质和存储结构</a:t>
            </a:r>
            <a:endParaRPr kumimoji="0" lang="zh-CN" altLang="en-US" sz="2400" b="0" kern="1200" cap="none" spc="0" normalizeH="0" baseline="0" noProof="0" dirty="0">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chemeClr val="bg1"/>
                </a:solidFill>
                <a:latin typeface="+mn-lt"/>
                <a:ea typeface="+mn-ea"/>
                <a:cs typeface="+mn-ea"/>
                <a:sym typeface="+mn-lt"/>
              </a:rPr>
              <a:t>遍历二叉树和线索二叉树</a:t>
            </a:r>
            <a:endParaRPr kumimoji="0" lang="zh-CN" altLang="en-US" sz="2400" b="0" kern="1200" cap="none" spc="0" normalizeH="0" baseline="0" noProof="0" dirty="0">
              <a:solidFill>
                <a:schemeClr val="bg1"/>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树和森林</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spcAft>
                <a:spcPts val="0"/>
              </a:spcAft>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哈夫曼树及其应用</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a:p>
            <a:pPr marR="0" defTabSz="914400">
              <a:lnSpc>
                <a:spcPct val="150000"/>
              </a:lnSpc>
              <a:spcBef>
                <a:spcPts val="0"/>
              </a:spcBef>
              <a:buClrTx/>
              <a:buSzTx/>
              <a:buFontTx/>
              <a:buNone/>
              <a:defRPr/>
            </a:pPr>
            <a:r>
              <a:rPr kumimoji="0" lang="zh-CN" altLang="en-US" sz="2400" b="0" kern="1200" cap="none" spc="0" normalizeH="0" baseline="0" noProof="0" dirty="0">
                <a:solidFill>
                  <a:srgbClr val="000000">
                    <a:lumMod val="95000"/>
                    <a:lumOff val="5000"/>
                  </a:srgbClr>
                </a:solidFill>
                <a:latin typeface="+mn-lt"/>
                <a:ea typeface="+mn-ea"/>
                <a:cs typeface="+mn-ea"/>
                <a:sym typeface="+mn-lt"/>
              </a:rPr>
              <a:t>案例分析与实现</a:t>
            </a:r>
            <a:endParaRPr kumimoji="0" lang="zh-CN" altLang="en-US" sz="2400" b="0" kern="1200" cap="none" spc="0" normalizeH="0" baseline="0" noProof="0" dirty="0">
              <a:solidFill>
                <a:srgbClr val="000000">
                  <a:lumMod val="95000"/>
                  <a:lumOff val="5000"/>
                </a:srgbClr>
              </a:solidFill>
              <a:latin typeface="+mn-lt"/>
              <a:ea typeface="+mn-ea"/>
              <a:cs typeface="+mn-ea"/>
              <a:sym typeface="+mn-lt"/>
            </a:endParaRPr>
          </a:p>
        </p:txBody>
      </p:sp>
      <p:sp>
        <p:nvSpPr>
          <p:cNvPr id="2" name="矩形 1"/>
          <p:cNvSpPr/>
          <p:nvPr/>
        </p:nvSpPr>
        <p:spPr>
          <a:xfrm>
            <a:off x="3276600" y="457200"/>
            <a:ext cx="144843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rgbClr val="FEFFFF"/>
              </a:solidFill>
              <a:effectLst/>
              <a:uLnTx/>
              <a:uFillTx/>
              <a:latin typeface="+mn-lt"/>
              <a:ea typeface="+mn-ea"/>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ChangeArrowheads="1"/>
          </p:cNvSpPr>
          <p:nvPr/>
        </p:nvSpPr>
        <p:spPr bwMode="auto">
          <a:xfrm>
            <a:off x="768350" y="153988"/>
            <a:ext cx="6948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遍历二叉树和线索二叉树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48131" name="Group 61"/>
          <p:cNvGrpSpPr/>
          <p:nvPr/>
        </p:nvGrpSpPr>
        <p:grpSpPr>
          <a:xfrm>
            <a:off x="795338" y="2193925"/>
            <a:ext cx="830262" cy="831850"/>
            <a:chOff x="6518563" y="1579415"/>
            <a:chExt cx="831273" cy="831273"/>
          </a:xfrm>
        </p:grpSpPr>
        <p:sp>
          <p:nvSpPr>
            <p:cNvPr id="30" name="Rounded Rectangle 12"/>
            <p:cNvSpPr/>
            <p:nvPr/>
          </p:nvSpPr>
          <p:spPr>
            <a:xfrm>
              <a:off x="6518563" y="1579415"/>
              <a:ext cx="831273" cy="831273"/>
            </a:xfrm>
            <a:prstGeom prst="round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31" name="Group 19"/>
            <p:cNvGrpSpPr/>
            <p:nvPr/>
          </p:nvGrpSpPr>
          <p:grpSpPr>
            <a:xfrm>
              <a:off x="6702027" y="1790527"/>
              <a:ext cx="464344" cy="465138"/>
              <a:chOff x="9145588" y="4435475"/>
              <a:chExt cx="464344" cy="465138"/>
            </a:xfrm>
            <a:solidFill>
              <a:srgbClr val="EEECE1"/>
            </a:solidFill>
          </p:grpSpPr>
          <p:sp>
            <p:nvSpPr>
              <p:cNvPr id="32"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3"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4"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5"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6"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7"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8"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39"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sp>
            <p:nvSpPr>
              <p:cNvPr id="40"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sym typeface="Gill Sans" charset="0"/>
                </a:endParaRPr>
              </a:p>
            </p:txBody>
          </p:sp>
        </p:grpSp>
      </p:grpSp>
      <p:grpSp>
        <p:nvGrpSpPr>
          <p:cNvPr id="48132" name="Group 62"/>
          <p:cNvGrpSpPr/>
          <p:nvPr/>
        </p:nvGrpSpPr>
        <p:grpSpPr>
          <a:xfrm>
            <a:off x="795338" y="3365500"/>
            <a:ext cx="830262" cy="831850"/>
            <a:chOff x="6518563" y="2750124"/>
            <a:chExt cx="831273" cy="831273"/>
          </a:xfrm>
        </p:grpSpPr>
        <p:sp>
          <p:nvSpPr>
            <p:cNvPr id="42" name="Rounded Rectangle 13"/>
            <p:cNvSpPr/>
            <p:nvPr/>
          </p:nvSpPr>
          <p:spPr>
            <a:xfrm>
              <a:off x="6518563" y="2750124"/>
              <a:ext cx="831273" cy="831273"/>
            </a:xfrm>
            <a:prstGeom prst="round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43" name="Group 29"/>
            <p:cNvGrpSpPr/>
            <p:nvPr/>
          </p:nvGrpSpPr>
          <p:grpSpPr>
            <a:xfrm>
              <a:off x="6772671" y="2933191"/>
              <a:ext cx="319088" cy="465138"/>
              <a:chOff x="5441157" y="4440238"/>
              <a:chExt cx="319088" cy="465138"/>
            </a:xfrm>
            <a:solidFill>
              <a:srgbClr val="EEECE1"/>
            </a:solidFill>
          </p:grpSpPr>
          <p:sp>
            <p:nvSpPr>
              <p:cNvPr id="4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4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prstClr val="black">
                      <a:lumMod val="65000"/>
                      <a:lumOff val="35000"/>
                    </a:prstClr>
                  </a:solidFill>
                  <a:effectLst>
                    <a:outerShdw blurRad="38100" dist="38100" dir="2700000" algn="tl">
                      <a:srgbClr val="000000"/>
                    </a:outerShdw>
                  </a:effectLst>
                  <a:uLnTx/>
                  <a:uFillTx/>
                  <a:latin typeface="Gill Sans" charset="0"/>
                  <a:ea typeface="+mn-ea"/>
                  <a:cs typeface="+mn-cs"/>
                  <a:sym typeface="Gill Sans" charset="0"/>
                </a:endParaRPr>
              </a:p>
            </p:txBody>
          </p:sp>
        </p:grpSp>
      </p:grpSp>
      <p:sp>
        <p:nvSpPr>
          <p:cNvPr id="48133" name="TextBox 61"/>
          <p:cNvSpPr txBox="1"/>
          <p:nvPr/>
        </p:nvSpPr>
        <p:spPr>
          <a:xfrm>
            <a:off x="1804988" y="2124075"/>
            <a:ext cx="1461770" cy="489585"/>
          </a:xfrm>
          <a:prstGeom prst="rect">
            <a:avLst/>
          </a:prstGeom>
          <a:noFill/>
          <a:ln w="9525">
            <a:noFill/>
          </a:ln>
        </p:spPr>
        <p:txBody>
          <a:bodyPr wrap="none" lIns="121917" tIns="60958" rIns="121917" bIns="60958">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Aft>
                <a:spcPts val="0"/>
              </a:spcAft>
            </a:pPr>
            <a:r>
              <a:rPr lang="zh-CN" altLang="en-US" b="1" dirty="0">
                <a:solidFill>
                  <a:srgbClr val="595959"/>
                </a:solidFill>
                <a:latin typeface="微软雅黑" panose="020B0503020204020204" pitchFamily="34" charset="-122"/>
              </a:rPr>
              <a:t>遍历定义</a:t>
            </a:r>
            <a:endParaRPr lang="zh-CN" altLang="en-US" b="1" dirty="0">
              <a:solidFill>
                <a:srgbClr val="595959"/>
              </a:solidFill>
              <a:latin typeface="微软雅黑" panose="020B0503020204020204" pitchFamily="34" charset="-122"/>
            </a:endParaRPr>
          </a:p>
        </p:txBody>
      </p:sp>
      <p:sp>
        <p:nvSpPr>
          <p:cNvPr id="48134" name="TextBox 62"/>
          <p:cNvSpPr txBox="1"/>
          <p:nvPr/>
        </p:nvSpPr>
        <p:spPr>
          <a:xfrm>
            <a:off x="1804988" y="2598738"/>
            <a:ext cx="7091362" cy="459105"/>
          </a:xfrm>
          <a:prstGeom prst="rect">
            <a:avLst/>
          </a:prstGeom>
          <a:noFill/>
          <a:ln w="9525">
            <a:noFill/>
          </a:ln>
        </p:spPr>
        <p:txBody>
          <a:bodyPr lIns="121917" tIns="60958" rIns="121917" bIns="60958">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Aft>
                <a:spcPts val="0"/>
              </a:spcAft>
            </a:pPr>
            <a:r>
              <a:rPr lang="zh-CN" altLang="en-US" sz="2200" dirty="0">
                <a:solidFill>
                  <a:srgbClr val="595959"/>
                </a:solidFill>
                <a:latin typeface="微软雅黑" panose="020B0503020204020204" pitchFamily="34" charset="-122"/>
              </a:rPr>
              <a:t>指按某条搜索路线遍访每个结点且不重复（又称周游）。</a:t>
            </a:r>
            <a:endParaRPr lang="zh-CN" altLang="en-US" sz="2200" dirty="0">
              <a:solidFill>
                <a:srgbClr val="595959"/>
              </a:solidFill>
              <a:latin typeface="微软雅黑" panose="020B0503020204020204" pitchFamily="34" charset="-122"/>
            </a:endParaRPr>
          </a:p>
        </p:txBody>
      </p:sp>
      <p:sp>
        <p:nvSpPr>
          <p:cNvPr id="48135" name="TextBox 63"/>
          <p:cNvSpPr txBox="1"/>
          <p:nvPr/>
        </p:nvSpPr>
        <p:spPr>
          <a:xfrm>
            <a:off x="1804988" y="3287713"/>
            <a:ext cx="1461770" cy="489585"/>
          </a:xfrm>
          <a:prstGeom prst="rect">
            <a:avLst/>
          </a:prstGeom>
          <a:noFill/>
          <a:ln w="9525">
            <a:noFill/>
          </a:ln>
        </p:spPr>
        <p:txBody>
          <a:bodyPr wrap="none" lIns="121917" tIns="60958" rIns="121917" bIns="60958">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Aft>
                <a:spcPts val="0"/>
              </a:spcAft>
            </a:pPr>
            <a:r>
              <a:rPr lang="zh-CN" altLang="en-US" b="1" dirty="0">
                <a:solidFill>
                  <a:srgbClr val="595959"/>
                </a:solidFill>
                <a:latin typeface="微软雅黑" panose="020B0503020204020204" pitchFamily="34" charset="-122"/>
              </a:rPr>
              <a:t>遍历用途</a:t>
            </a:r>
            <a:endParaRPr lang="zh-CN" altLang="en-US" b="1" dirty="0">
              <a:solidFill>
                <a:srgbClr val="595959"/>
              </a:solidFill>
              <a:latin typeface="微软雅黑" panose="020B0503020204020204" pitchFamily="34" charset="-122"/>
            </a:endParaRPr>
          </a:p>
        </p:txBody>
      </p:sp>
      <p:sp>
        <p:nvSpPr>
          <p:cNvPr id="48136" name="TextBox 64"/>
          <p:cNvSpPr txBox="1"/>
          <p:nvPr/>
        </p:nvSpPr>
        <p:spPr>
          <a:xfrm>
            <a:off x="1804988" y="3781425"/>
            <a:ext cx="7091362" cy="797560"/>
          </a:xfrm>
          <a:prstGeom prst="rect">
            <a:avLst/>
          </a:prstGeom>
          <a:noFill/>
          <a:ln w="9525">
            <a:noFill/>
          </a:ln>
        </p:spPr>
        <p:txBody>
          <a:bodyPr lIns="121917" tIns="60958" rIns="121917" bIns="60958">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Aft>
                <a:spcPts val="0"/>
              </a:spcAft>
            </a:pPr>
            <a:r>
              <a:rPr lang="zh-CN" altLang="en-US" sz="2200" dirty="0">
                <a:solidFill>
                  <a:srgbClr val="595959"/>
                </a:solidFill>
                <a:latin typeface="微软雅黑" panose="020B0503020204020204" pitchFamily="34" charset="-122"/>
              </a:rPr>
              <a:t>它是树结构插入、删除、修改、查找和排序运算的前提，是二叉树一切运算的基础和核心。 </a:t>
            </a:r>
            <a:endParaRPr lang="en-US" altLang="zh-CN" sz="2200" dirty="0">
              <a:solidFill>
                <a:srgbClr val="595959"/>
              </a:solidFill>
              <a:latin typeface="微软雅黑" panose="020B0503020204020204" pitchFamily="34" charset="-122"/>
            </a:endParaRPr>
          </a:p>
        </p:txBody>
      </p:sp>
      <p:sp>
        <p:nvSpPr>
          <p:cNvPr id="51"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2" name="Rectangle 4"/>
          <p:cNvSpPr>
            <a:spLocks noChangeArrowheads="1"/>
          </p:cNvSpPr>
          <p:nvPr/>
        </p:nvSpPr>
        <p:spPr bwMode="auto">
          <a:xfrm>
            <a:off x="1449388" y="4899025"/>
            <a:ext cx="3810000" cy="762000"/>
          </a:xfrm>
          <a:prstGeom prst="rect">
            <a:avLst/>
          </a:prstGeom>
          <a:noFill/>
          <a:ln w="38100">
            <a:solidFill>
              <a:srgbClr val="FF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49155" name="Object 5"/>
          <p:cNvGraphicFramePr/>
          <p:nvPr/>
        </p:nvGraphicFramePr>
        <p:xfrm>
          <a:off x="3125788" y="2536825"/>
          <a:ext cx="3702050" cy="1801813"/>
        </p:xfrm>
        <a:graphic>
          <a:graphicData uri="http://schemas.openxmlformats.org/presentationml/2006/ole">
            <mc:AlternateContent xmlns:mc="http://schemas.openxmlformats.org/markup-compatibility/2006">
              <mc:Choice xmlns:v="urn:schemas-microsoft-com:vml" Requires="v">
                <p:oleObj spid="_x0000_s2" name="" r:id="rId1" imgW="3702050" imgH="1802765" progId="Visio.Drawing.5">
                  <p:embed/>
                </p:oleObj>
              </mc:Choice>
              <mc:Fallback>
                <p:oleObj name="" r:id="rId1" imgW="3702050" imgH="1802765" progId="Visio.Drawing.5">
                  <p:embed/>
                  <p:pic>
                    <p:nvPicPr>
                      <p:cNvPr id="0" name="图片 3090"/>
                      <p:cNvPicPr/>
                      <p:nvPr/>
                    </p:nvPicPr>
                    <p:blipFill>
                      <a:blip r:embed="rId2"/>
                      <a:stretch>
                        <a:fillRect/>
                      </a:stretch>
                    </p:blipFill>
                    <p:spPr>
                      <a:xfrm>
                        <a:off x="3125788" y="2536825"/>
                        <a:ext cx="3702050" cy="1801813"/>
                      </a:xfrm>
                      <a:prstGeom prst="rect">
                        <a:avLst/>
                      </a:prstGeom>
                      <a:solidFill>
                        <a:srgbClr val="A78DC2"/>
                      </a:solidFill>
                      <a:ln w="38100">
                        <a:noFill/>
                        <a:miter/>
                      </a:ln>
                    </p:spPr>
                  </p:pic>
                </p:oleObj>
              </mc:Fallback>
            </mc:AlternateContent>
          </a:graphicData>
        </a:graphic>
      </p:graphicFrame>
      <p:sp>
        <p:nvSpPr>
          <p:cNvPr id="908294" name="Text Box 6"/>
          <p:cNvSpPr txBox="1">
            <a:spLocks noChangeArrowheads="1"/>
          </p:cNvSpPr>
          <p:nvPr/>
        </p:nvSpPr>
        <p:spPr bwMode="auto">
          <a:xfrm>
            <a:off x="4802188" y="1263650"/>
            <a:ext cx="439420" cy="521970"/>
          </a:xfrm>
          <a:prstGeom prst="rect">
            <a:avLst/>
          </a:prstGeom>
          <a:solidFill>
            <a:srgbClr val="EBEBEB"/>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295" name="Line 7"/>
          <p:cNvSpPr>
            <a:spLocks noChangeShapeType="1"/>
          </p:cNvSpPr>
          <p:nvPr/>
        </p:nvSpPr>
        <p:spPr bwMode="auto">
          <a:xfrm flipH="1">
            <a:off x="5030788" y="1851025"/>
            <a:ext cx="0" cy="60960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296" name="Text Box 8"/>
          <p:cNvSpPr txBox="1">
            <a:spLocks noChangeArrowheads="1"/>
          </p:cNvSpPr>
          <p:nvPr/>
        </p:nvSpPr>
        <p:spPr bwMode="auto">
          <a:xfrm>
            <a:off x="1982788" y="3854450"/>
            <a:ext cx="420370" cy="521970"/>
          </a:xfrm>
          <a:prstGeom prst="rect">
            <a:avLst/>
          </a:prstGeom>
          <a:solidFill>
            <a:srgbClr val="EBEBEB"/>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L</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297" name="Line 9"/>
          <p:cNvSpPr>
            <a:spLocks noChangeShapeType="1"/>
          </p:cNvSpPr>
          <p:nvPr/>
        </p:nvSpPr>
        <p:spPr bwMode="auto">
          <a:xfrm>
            <a:off x="2516188" y="4137025"/>
            <a:ext cx="9906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298" name="Text Box 10"/>
          <p:cNvSpPr txBox="1">
            <a:spLocks noChangeArrowheads="1"/>
          </p:cNvSpPr>
          <p:nvPr/>
        </p:nvSpPr>
        <p:spPr bwMode="auto">
          <a:xfrm>
            <a:off x="7392988" y="3854450"/>
            <a:ext cx="439420" cy="521970"/>
          </a:xfrm>
          <a:prstGeom prst="rect">
            <a:avLst/>
          </a:prstGeom>
          <a:solidFill>
            <a:srgbClr val="EBEBEB"/>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rPr>
              <a:t>R</a:t>
            </a:r>
            <a:endParaRPr kumimoji="0" lang="en-US" altLang="zh-CN" sz="28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08299" name="Line 11"/>
          <p:cNvSpPr>
            <a:spLocks noChangeShapeType="1"/>
          </p:cNvSpPr>
          <p:nvPr/>
        </p:nvSpPr>
        <p:spPr bwMode="auto">
          <a:xfrm flipH="1">
            <a:off x="6554788" y="4060825"/>
            <a:ext cx="7620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0" name="Text Box 12"/>
          <p:cNvSpPr txBox="1">
            <a:spLocks noChangeArrowheads="1"/>
          </p:cNvSpPr>
          <p:nvPr/>
        </p:nvSpPr>
        <p:spPr bwMode="auto">
          <a:xfrm>
            <a:off x="17541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DLR</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1" name="Text Box 13"/>
          <p:cNvSpPr txBox="1">
            <a:spLocks noChangeArrowheads="1"/>
          </p:cNvSpPr>
          <p:nvPr/>
        </p:nvSpPr>
        <p:spPr bwMode="auto">
          <a:xfrm>
            <a:off x="29733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LDR</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2" name="Text Box 14"/>
          <p:cNvSpPr txBox="1">
            <a:spLocks noChangeArrowheads="1"/>
          </p:cNvSpPr>
          <p:nvPr/>
        </p:nvSpPr>
        <p:spPr bwMode="auto">
          <a:xfrm>
            <a:off x="41925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LRD</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3" name="Text Box 15"/>
          <p:cNvSpPr txBox="1">
            <a:spLocks noChangeArrowheads="1"/>
          </p:cNvSpPr>
          <p:nvPr/>
        </p:nvSpPr>
        <p:spPr bwMode="auto">
          <a:xfrm>
            <a:off x="55641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DRL</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4" name="Text Box 16"/>
          <p:cNvSpPr txBox="1">
            <a:spLocks noChangeArrowheads="1"/>
          </p:cNvSpPr>
          <p:nvPr/>
        </p:nvSpPr>
        <p:spPr bwMode="auto">
          <a:xfrm>
            <a:off x="67833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RDL</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8305" name="Text Box 17"/>
          <p:cNvSpPr txBox="1">
            <a:spLocks noChangeArrowheads="1"/>
          </p:cNvSpPr>
          <p:nvPr/>
        </p:nvSpPr>
        <p:spPr bwMode="auto">
          <a:xfrm>
            <a:off x="8002588" y="5000625"/>
            <a:ext cx="933450" cy="521970"/>
          </a:xfrm>
          <a:prstGeom prst="rect">
            <a:avLst/>
          </a:prstGeom>
          <a:solidFill>
            <a:schemeClr val="accent1">
              <a:lumMod val="60000"/>
              <a:lumOff val="40000"/>
            </a:schemeClr>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tx1"/>
                </a:solidFill>
                <a:effectLst/>
                <a:uLnTx/>
                <a:uFillTx/>
                <a:latin typeface="+mn-lt"/>
                <a:ea typeface="+mn-ea"/>
                <a:cs typeface="+mn-ea"/>
                <a:sym typeface="+mn-lt"/>
              </a:rPr>
              <a:t>RLD</a:t>
            </a:r>
            <a:endParaRPr kumimoji="0" lang="en-US" altLang="zh-CN"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4" name="Rectangle 18"/>
          <p:cNvSpPr>
            <a:spLocks noChangeArrowheads="1"/>
          </p:cNvSpPr>
          <p:nvPr/>
        </p:nvSpPr>
        <p:spPr bwMode="auto">
          <a:xfrm>
            <a:off x="887413" y="204788"/>
            <a:ext cx="3543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遍历规则</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08310" name="AutoShape 22"/>
          <p:cNvSpPr>
            <a:spLocks noChangeArrowheads="1"/>
          </p:cNvSpPr>
          <p:nvPr/>
        </p:nvSpPr>
        <p:spPr bwMode="auto">
          <a:xfrm>
            <a:off x="34925" y="3141663"/>
            <a:ext cx="2233613" cy="919163"/>
          </a:xfrm>
          <a:prstGeom prst="cloudCallout">
            <a:avLst>
              <a:gd name="adj1" fmla="val 17154"/>
              <a:gd name="adj2" fmla="val 141380"/>
            </a:avLst>
          </a:prstGeom>
          <a:solidFill>
            <a:srgbClr val="CCCCFF"/>
          </a:solidFill>
          <a:ln>
            <a:noFill/>
          </a:ln>
          <a:extLst>
            <a:ext uri="{91240B29-F687-4F45-9708-019B960494DF}">
              <a14:hiddenLine xmlns:a14="http://schemas.microsoft.com/office/drawing/2010/main" w="9525">
                <a:solidFill>
                  <a:srgbClr val="000000"/>
                </a:solidFill>
                <a:round/>
              </a14:hiddenLine>
            </a:ext>
          </a:extLst>
        </p:spPr>
        <p:txBody>
          <a:bodyPr anchor="ct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ctr"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lang="zh-CN" altLang="en-US" sz="2400" b="0" noProof="0" dirty="0">
                <a:ln>
                  <a:noFill/>
                </a:ln>
                <a:effectLst/>
                <a:uLnTx/>
                <a:uFillTx/>
                <a:latin typeface="+mn-lt"/>
                <a:ea typeface="+mn-ea"/>
                <a:cs typeface="+mn-ea"/>
                <a:sym typeface="+mn-lt"/>
              </a:rPr>
              <a:t>先左后右</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8294"/>
                                        </p:tgtEl>
                                        <p:attrNameLst>
                                          <p:attrName>style.visibility</p:attrName>
                                        </p:attrNameLst>
                                      </p:cBhvr>
                                      <p:to>
                                        <p:strVal val="visible"/>
                                      </p:to>
                                    </p:set>
                                  </p:childTnLst>
                                </p:cTn>
                              </p:par>
                            </p:childTnLst>
                          </p:cTn>
                        </p:par>
                        <p:par>
                          <p:cTn id="7" fill="hold">
                            <p:stCondLst>
                              <p:cond delay="500"/>
                            </p:stCondLst>
                            <p:childTnLst>
                              <p:par>
                                <p:cTn id="8" presetID="17" presetClass="entr" presetSubtype="1" fill="hold" nodeType="afterEffect">
                                  <p:stCondLst>
                                    <p:cond delay="0"/>
                                  </p:stCondLst>
                                  <p:childTnLst>
                                    <p:set>
                                      <p:cBhvr>
                                        <p:cTn id="9" dur="1" fill="hold">
                                          <p:stCondLst>
                                            <p:cond delay="0"/>
                                          </p:stCondLst>
                                        </p:cTn>
                                        <p:tgtEl>
                                          <p:spTgt spid="908295"/>
                                        </p:tgtEl>
                                        <p:attrNameLst>
                                          <p:attrName>style.visibility</p:attrName>
                                        </p:attrNameLst>
                                      </p:cBhvr>
                                      <p:to>
                                        <p:strVal val="visible"/>
                                      </p:to>
                                    </p:set>
                                    <p:anim calcmode="lin" valueType="num">
                                      <p:cBhvr>
                                        <p:cTn id="10" dur="500" fill="hold"/>
                                        <p:tgtEl>
                                          <p:spTgt spid="908295"/>
                                        </p:tgtEl>
                                        <p:attrNameLst>
                                          <p:attrName>ppt_x</p:attrName>
                                        </p:attrNameLst>
                                      </p:cBhvr>
                                      <p:tavLst>
                                        <p:tav tm="0">
                                          <p:val>
                                            <p:strVal val="#ppt_x"/>
                                          </p:val>
                                        </p:tav>
                                        <p:tav tm="100000">
                                          <p:val>
                                            <p:strVal val="#ppt_x"/>
                                          </p:val>
                                        </p:tav>
                                      </p:tavLst>
                                    </p:anim>
                                    <p:anim calcmode="lin" valueType="num">
                                      <p:cBhvr>
                                        <p:cTn id="11" dur="500" fill="hold"/>
                                        <p:tgtEl>
                                          <p:spTgt spid="908295"/>
                                        </p:tgtEl>
                                        <p:attrNameLst>
                                          <p:attrName>ppt_y</p:attrName>
                                        </p:attrNameLst>
                                      </p:cBhvr>
                                      <p:tavLst>
                                        <p:tav tm="0">
                                          <p:val>
                                            <p:strVal val="#ppt_y-#ppt_h/2"/>
                                          </p:val>
                                        </p:tav>
                                        <p:tav tm="100000">
                                          <p:val>
                                            <p:strVal val="#ppt_y"/>
                                          </p:val>
                                        </p:tav>
                                      </p:tavLst>
                                    </p:anim>
                                    <p:anim calcmode="lin" valueType="num">
                                      <p:cBhvr>
                                        <p:cTn id="12" dur="500" fill="hold"/>
                                        <p:tgtEl>
                                          <p:spTgt spid="908295"/>
                                        </p:tgtEl>
                                        <p:attrNameLst>
                                          <p:attrName>ppt_w</p:attrName>
                                        </p:attrNameLst>
                                      </p:cBhvr>
                                      <p:tavLst>
                                        <p:tav tm="0">
                                          <p:val>
                                            <p:strVal val="#ppt_w"/>
                                          </p:val>
                                        </p:tav>
                                        <p:tav tm="100000">
                                          <p:val>
                                            <p:strVal val="#ppt_w"/>
                                          </p:val>
                                        </p:tav>
                                      </p:tavLst>
                                    </p:anim>
                                    <p:anim calcmode="lin" valueType="num">
                                      <p:cBhvr>
                                        <p:cTn id="13" dur="500" fill="hold"/>
                                        <p:tgtEl>
                                          <p:spTgt spid="90829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08296"/>
                                        </p:tgtEl>
                                        <p:attrNameLst>
                                          <p:attrName>style.visibility</p:attrName>
                                        </p:attrNameLst>
                                      </p:cBhvr>
                                      <p:to>
                                        <p:strVal val="visible"/>
                                      </p:to>
                                    </p:set>
                                  </p:childTnLst>
                                </p:cTn>
                              </p:par>
                            </p:childTnLst>
                          </p:cTn>
                        </p:par>
                        <p:par>
                          <p:cTn id="18" fill="hold">
                            <p:stCondLst>
                              <p:cond delay="500"/>
                            </p:stCondLst>
                            <p:childTnLst>
                              <p:par>
                                <p:cTn id="19" presetID="17" presetClass="entr" presetSubtype="8" fill="hold" nodeType="afterEffect">
                                  <p:stCondLst>
                                    <p:cond delay="0"/>
                                  </p:stCondLst>
                                  <p:childTnLst>
                                    <p:set>
                                      <p:cBhvr>
                                        <p:cTn id="20" dur="1" fill="hold">
                                          <p:stCondLst>
                                            <p:cond delay="0"/>
                                          </p:stCondLst>
                                        </p:cTn>
                                        <p:tgtEl>
                                          <p:spTgt spid="908297"/>
                                        </p:tgtEl>
                                        <p:attrNameLst>
                                          <p:attrName>style.visibility</p:attrName>
                                        </p:attrNameLst>
                                      </p:cBhvr>
                                      <p:to>
                                        <p:strVal val="visible"/>
                                      </p:to>
                                    </p:set>
                                    <p:anim calcmode="lin" valueType="num">
                                      <p:cBhvr>
                                        <p:cTn id="21" dur="500" fill="hold"/>
                                        <p:tgtEl>
                                          <p:spTgt spid="908297"/>
                                        </p:tgtEl>
                                        <p:attrNameLst>
                                          <p:attrName>ppt_x</p:attrName>
                                        </p:attrNameLst>
                                      </p:cBhvr>
                                      <p:tavLst>
                                        <p:tav tm="0">
                                          <p:val>
                                            <p:strVal val="#ppt_x-#ppt_w/2"/>
                                          </p:val>
                                        </p:tav>
                                        <p:tav tm="100000">
                                          <p:val>
                                            <p:strVal val="#ppt_x"/>
                                          </p:val>
                                        </p:tav>
                                      </p:tavLst>
                                    </p:anim>
                                    <p:anim calcmode="lin" valueType="num">
                                      <p:cBhvr>
                                        <p:cTn id="22" dur="500" fill="hold"/>
                                        <p:tgtEl>
                                          <p:spTgt spid="908297"/>
                                        </p:tgtEl>
                                        <p:attrNameLst>
                                          <p:attrName>ppt_y</p:attrName>
                                        </p:attrNameLst>
                                      </p:cBhvr>
                                      <p:tavLst>
                                        <p:tav tm="0">
                                          <p:val>
                                            <p:strVal val="#ppt_y"/>
                                          </p:val>
                                        </p:tav>
                                        <p:tav tm="100000">
                                          <p:val>
                                            <p:strVal val="#ppt_y"/>
                                          </p:val>
                                        </p:tav>
                                      </p:tavLst>
                                    </p:anim>
                                    <p:anim calcmode="lin" valueType="num">
                                      <p:cBhvr>
                                        <p:cTn id="23" dur="500" fill="hold"/>
                                        <p:tgtEl>
                                          <p:spTgt spid="908297"/>
                                        </p:tgtEl>
                                        <p:attrNameLst>
                                          <p:attrName>ppt_w</p:attrName>
                                        </p:attrNameLst>
                                      </p:cBhvr>
                                      <p:tavLst>
                                        <p:tav tm="0">
                                          <p:val>
                                            <p:fltVal val="0"/>
                                          </p:val>
                                        </p:tav>
                                        <p:tav tm="100000">
                                          <p:val>
                                            <p:strVal val="#ppt_w"/>
                                          </p:val>
                                        </p:tav>
                                      </p:tavLst>
                                    </p:anim>
                                    <p:anim calcmode="lin" valueType="num">
                                      <p:cBhvr>
                                        <p:cTn id="24" dur="500" fill="hold"/>
                                        <p:tgtEl>
                                          <p:spTgt spid="90829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908298"/>
                                        </p:tgtEl>
                                        <p:attrNameLst>
                                          <p:attrName>style.visibility</p:attrName>
                                        </p:attrNameLst>
                                      </p:cBhvr>
                                      <p:to>
                                        <p:strVal val="visible"/>
                                      </p:to>
                                    </p:set>
                                  </p:childTnLst>
                                </p:cTn>
                              </p:par>
                            </p:childTnLst>
                          </p:cTn>
                        </p:par>
                        <p:par>
                          <p:cTn id="29" fill="hold">
                            <p:stCondLst>
                              <p:cond delay="500"/>
                            </p:stCondLst>
                            <p:childTnLst>
                              <p:par>
                                <p:cTn id="30" presetID="17" presetClass="entr" presetSubtype="2" fill="hold" nodeType="afterEffect">
                                  <p:stCondLst>
                                    <p:cond delay="0"/>
                                  </p:stCondLst>
                                  <p:childTnLst>
                                    <p:set>
                                      <p:cBhvr>
                                        <p:cTn id="31" dur="1" fill="hold">
                                          <p:stCondLst>
                                            <p:cond delay="0"/>
                                          </p:stCondLst>
                                        </p:cTn>
                                        <p:tgtEl>
                                          <p:spTgt spid="908299"/>
                                        </p:tgtEl>
                                        <p:attrNameLst>
                                          <p:attrName>style.visibility</p:attrName>
                                        </p:attrNameLst>
                                      </p:cBhvr>
                                      <p:to>
                                        <p:strVal val="visible"/>
                                      </p:to>
                                    </p:set>
                                    <p:anim calcmode="lin" valueType="num">
                                      <p:cBhvr>
                                        <p:cTn id="32" dur="500" fill="hold"/>
                                        <p:tgtEl>
                                          <p:spTgt spid="908299"/>
                                        </p:tgtEl>
                                        <p:attrNameLst>
                                          <p:attrName>ppt_x</p:attrName>
                                        </p:attrNameLst>
                                      </p:cBhvr>
                                      <p:tavLst>
                                        <p:tav tm="0">
                                          <p:val>
                                            <p:strVal val="#ppt_x+#ppt_w/2"/>
                                          </p:val>
                                        </p:tav>
                                        <p:tav tm="100000">
                                          <p:val>
                                            <p:strVal val="#ppt_x"/>
                                          </p:val>
                                        </p:tav>
                                      </p:tavLst>
                                    </p:anim>
                                    <p:anim calcmode="lin" valueType="num">
                                      <p:cBhvr>
                                        <p:cTn id="33" dur="500" fill="hold"/>
                                        <p:tgtEl>
                                          <p:spTgt spid="908299"/>
                                        </p:tgtEl>
                                        <p:attrNameLst>
                                          <p:attrName>ppt_y</p:attrName>
                                        </p:attrNameLst>
                                      </p:cBhvr>
                                      <p:tavLst>
                                        <p:tav tm="0">
                                          <p:val>
                                            <p:strVal val="#ppt_y"/>
                                          </p:val>
                                        </p:tav>
                                        <p:tav tm="100000">
                                          <p:val>
                                            <p:strVal val="#ppt_y"/>
                                          </p:val>
                                        </p:tav>
                                      </p:tavLst>
                                    </p:anim>
                                    <p:anim calcmode="lin" valueType="num">
                                      <p:cBhvr>
                                        <p:cTn id="34" dur="500" fill="hold"/>
                                        <p:tgtEl>
                                          <p:spTgt spid="908299"/>
                                        </p:tgtEl>
                                        <p:attrNameLst>
                                          <p:attrName>ppt_w</p:attrName>
                                        </p:attrNameLst>
                                      </p:cBhvr>
                                      <p:tavLst>
                                        <p:tav tm="0">
                                          <p:val>
                                            <p:fltVal val="0"/>
                                          </p:val>
                                        </p:tav>
                                        <p:tav tm="100000">
                                          <p:val>
                                            <p:strVal val="#ppt_w"/>
                                          </p:val>
                                        </p:tav>
                                      </p:tavLst>
                                    </p:anim>
                                    <p:anim calcmode="lin" valueType="num">
                                      <p:cBhvr>
                                        <p:cTn id="35" dur="500" fill="hold"/>
                                        <p:tgtEl>
                                          <p:spTgt spid="908299"/>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90830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90830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90830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90830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9083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90830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908292"/>
                                        </p:tgtEl>
                                        <p:attrNameLst>
                                          <p:attrName>style.visibility</p:attrName>
                                        </p:attrNameLst>
                                      </p:cBhvr>
                                      <p:to>
                                        <p:strVal val="visible"/>
                                      </p:to>
                                    </p:set>
                                    <p:animEffect transition="in" filter="barn(outVertical)">
                                      <p:cBhvr>
                                        <p:cTn id="64" dur="500"/>
                                        <p:tgtEl>
                                          <p:spTgt spid="908292"/>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908310"/>
                                        </p:tgtEl>
                                        <p:attrNameLst>
                                          <p:attrName>style.visibility</p:attrName>
                                        </p:attrNameLst>
                                      </p:cBhvr>
                                      <p:to>
                                        <p:strVal val="visible"/>
                                      </p:to>
                                    </p:set>
                                    <p:animEffect transition="in" filter="box(in)">
                                      <p:cBhvr>
                                        <p:cTn id="69" dur="500"/>
                                        <p:tgtEl>
                                          <p:spTgt spid="90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2" grpId="0" animBg="1"/>
      <p:bldP spid="908294" grpId="0" bldLvl="0" animBg="1"/>
      <p:bldP spid="908296" grpId="0" bldLvl="0" animBg="1"/>
      <p:bldP spid="908298" grpId="0" bldLvl="0" animBg="1"/>
      <p:bldP spid="908300" grpId="0" bldLvl="0" animBg="1"/>
      <p:bldP spid="908301" grpId="0" bldLvl="0" animBg="1"/>
      <p:bldP spid="908302" grpId="0" bldLvl="0" animBg="1"/>
      <p:bldP spid="908303" grpId="0" bldLvl="0" animBg="1"/>
      <p:bldP spid="908304" grpId="0" bldLvl="0" animBg="1"/>
      <p:bldP spid="908305" grpId="0" bldLvl="0" animBg="1"/>
      <p:bldP spid="9083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2"/>
          <p:cNvSpPr/>
          <p:nvPr/>
        </p:nvSpPr>
        <p:spPr>
          <a:xfrm>
            <a:off x="0" y="3716338"/>
            <a:ext cx="9144000" cy="2881312"/>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907269" name="Text Box 5"/>
          <p:cNvSpPr txBox="1">
            <a:spLocks noChangeArrowheads="1"/>
          </p:cNvSpPr>
          <p:nvPr/>
        </p:nvSpPr>
        <p:spPr bwMode="auto">
          <a:xfrm>
            <a:off x="3506788" y="1479550"/>
            <a:ext cx="2036763" cy="139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just"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先序遍历：</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中序遍历：</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00000"/>
              </a:lnSpc>
              <a:spcBef>
                <a:spcPts val="5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后序遍历：</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6"/>
          <p:cNvGrpSpPr/>
          <p:nvPr/>
        </p:nvGrpSpPr>
        <p:grpSpPr>
          <a:xfrm>
            <a:off x="965200" y="1341438"/>
            <a:ext cx="2238375" cy="1801812"/>
            <a:chOff x="144" y="624"/>
            <a:chExt cx="1410" cy="1135"/>
          </a:xfrm>
        </p:grpSpPr>
        <p:sp>
          <p:nvSpPr>
            <p:cNvPr id="49156" name="Rectangle 7"/>
            <p:cNvSpPr>
              <a:spLocks noChangeArrowheads="1"/>
            </p:cNvSpPr>
            <p:nvPr/>
          </p:nvSpPr>
          <p:spPr bwMode="auto">
            <a:xfrm>
              <a:off x="144" y="624"/>
              <a:ext cx="1410"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B          C</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      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9157" name="Line 8"/>
            <p:cNvSpPr>
              <a:spLocks noChangeShapeType="1"/>
            </p:cNvSpPr>
            <p:nvPr/>
          </p:nvSpPr>
          <p:spPr bwMode="auto">
            <a:xfrm flipH="1">
              <a:off x="576" y="912"/>
              <a:ext cx="192" cy="240"/>
            </a:xfrm>
            <a:prstGeom prst="line">
              <a:avLst/>
            </a:prstGeom>
            <a:noFill/>
            <a:ln w="25400">
              <a:solidFill>
                <a:schemeClr val="accent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58" name="Line 9"/>
            <p:cNvSpPr>
              <a:spLocks noChangeShapeType="1"/>
            </p:cNvSpPr>
            <p:nvPr/>
          </p:nvSpPr>
          <p:spPr bwMode="auto">
            <a:xfrm>
              <a:off x="912" y="864"/>
              <a:ext cx="240" cy="240"/>
            </a:xfrm>
            <a:prstGeom prst="line">
              <a:avLst/>
            </a:prstGeom>
            <a:noFill/>
            <a:ln w="25400">
              <a:solidFill>
                <a:schemeClr val="accent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59" name="Line 10"/>
            <p:cNvSpPr>
              <a:spLocks noChangeShapeType="1"/>
            </p:cNvSpPr>
            <p:nvPr/>
          </p:nvSpPr>
          <p:spPr bwMode="auto">
            <a:xfrm>
              <a:off x="576" y="1296"/>
              <a:ext cx="144" cy="240"/>
            </a:xfrm>
            <a:prstGeom prst="line">
              <a:avLst/>
            </a:prstGeom>
            <a:noFill/>
            <a:ln w="25400">
              <a:solidFill>
                <a:schemeClr val="accent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0" name="Line 11"/>
            <p:cNvSpPr>
              <a:spLocks noChangeShapeType="1"/>
            </p:cNvSpPr>
            <p:nvPr/>
          </p:nvSpPr>
          <p:spPr bwMode="auto">
            <a:xfrm flipH="1">
              <a:off x="240" y="1296"/>
              <a:ext cx="192" cy="240"/>
            </a:xfrm>
            <a:prstGeom prst="line">
              <a:avLst/>
            </a:prstGeom>
            <a:noFill/>
            <a:ln w="25400">
              <a:solidFill>
                <a:schemeClr val="accent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07276" name="Rectangle 12"/>
          <p:cNvSpPr>
            <a:spLocks noChangeArrowheads="1"/>
          </p:cNvSpPr>
          <p:nvPr/>
        </p:nvSpPr>
        <p:spPr bwMode="auto">
          <a:xfrm>
            <a:off x="5260975" y="1506538"/>
            <a:ext cx="1827213" cy="139636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ts val="0"/>
              </a:spcAft>
              <a:buClrTx/>
              <a:buSzTx/>
              <a:buFontTx/>
              <a:buNone/>
              <a:defRPr/>
            </a:pPr>
            <a:r>
              <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 B D E C</a:t>
            </a:r>
            <a:endPar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Tx/>
              <a:buNone/>
              <a:defRPr/>
            </a:pPr>
            <a:r>
              <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rPr>
              <a:t>D B E A C</a:t>
            </a:r>
            <a:endPar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ct val="0"/>
              </a:spcAft>
              <a:buClrTx/>
              <a:buSzTx/>
              <a:buFontTx/>
              <a:buNone/>
              <a:defRPr/>
            </a:pPr>
            <a:r>
              <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rPr>
              <a:t>D E B C A</a:t>
            </a:r>
            <a:endPar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907277" name="Rectangle 13"/>
          <p:cNvSpPr>
            <a:spLocks noChangeArrowheads="1"/>
          </p:cNvSpPr>
          <p:nvPr/>
        </p:nvSpPr>
        <p:spPr bwMode="auto">
          <a:xfrm>
            <a:off x="1182688" y="3860800"/>
            <a:ext cx="6096000" cy="1833880"/>
          </a:xfrm>
          <a:prstGeom prst="rect">
            <a:avLst/>
          </a:prstGeom>
          <a:noFill/>
          <a:ln w="2857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5000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口诀：</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DLR—</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先序遍历，即先根再左再右</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LDR—</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中序遍历，即先左再根再右</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5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LRD—</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后序遍历，即先左再右再根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2" name="Rectangle 18"/>
          <p:cNvSpPr>
            <a:spLocks noChangeArrowheads="1"/>
          </p:cNvSpPr>
          <p:nvPr/>
        </p:nvSpPr>
        <p:spPr bwMode="auto">
          <a:xfrm>
            <a:off x="887413" y="204788"/>
            <a:ext cx="3543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遍历规则</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07269"/>
                                        </p:tgtEl>
                                        <p:attrNameLst>
                                          <p:attrName>style.visibility</p:attrName>
                                        </p:attrNameLst>
                                      </p:cBhvr>
                                      <p:to>
                                        <p:strVal val="visible"/>
                                      </p:to>
                                    </p:set>
                                    <p:animEffect transition="in" filter="wipe(up)">
                                      <p:cBhvr>
                                        <p:cTn id="12" dur="500"/>
                                        <p:tgtEl>
                                          <p:spTgt spid="90726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5298"/>
                                        </p:tgtEl>
                                        <p:attrNameLst>
                                          <p:attrName>style.visibility</p:attrName>
                                        </p:attrNameLst>
                                      </p:cBhvr>
                                      <p:to>
                                        <p:strVal val="visible"/>
                                      </p:to>
                                    </p:set>
                                    <p:anim calcmode="lin" valueType="num">
                                      <p:cBhvr additive="base">
                                        <p:cTn id="17" dur="500" fill="hold"/>
                                        <p:tgtEl>
                                          <p:spTgt spid="55298"/>
                                        </p:tgtEl>
                                        <p:attrNameLst>
                                          <p:attrName>ppt_x</p:attrName>
                                        </p:attrNameLst>
                                      </p:cBhvr>
                                      <p:tavLst>
                                        <p:tav tm="0">
                                          <p:val>
                                            <p:strVal val="#ppt_x"/>
                                          </p:val>
                                        </p:tav>
                                        <p:tav tm="100000">
                                          <p:val>
                                            <p:strVal val="#ppt_x"/>
                                          </p:val>
                                        </p:tav>
                                      </p:tavLst>
                                    </p:anim>
                                    <p:anim calcmode="lin" valueType="num">
                                      <p:cBhvr additive="base">
                                        <p:cTn id="18" dur="500" fill="hold"/>
                                        <p:tgtEl>
                                          <p:spTgt spid="5529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07277"/>
                                        </p:tgtEl>
                                        <p:attrNameLst>
                                          <p:attrName>style.visibility</p:attrName>
                                        </p:attrNameLst>
                                      </p:cBhvr>
                                      <p:to>
                                        <p:strVal val="visible"/>
                                      </p:to>
                                    </p:set>
                                    <p:animEffect transition="in" filter="wipe(up)">
                                      <p:cBhvr>
                                        <p:cTn id="23" dur="500"/>
                                        <p:tgtEl>
                                          <p:spTgt spid="90727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907276">
                                            <p:txEl>
                                              <p:pRg st="4294967295" end="429496729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907276">
                                            <p:txEl>
                                              <p:pRg st="4294967295" end="429496729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907276">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wd">
                                    <p:tmAbs val="300"/>
                                  </p:iterate>
                                  <p:childTnLst>
                                    <p:set>
                                      <p:cBhvr>
                                        <p:cTn id="39" dur="1" fill="hold">
                                          <p:stCondLst>
                                            <p:cond delay="299"/>
                                          </p:stCondLst>
                                        </p:cTn>
                                        <p:tgtEl>
                                          <p:spTgt spid="907276">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wd">
                                    <p:tmAbs val="300"/>
                                  </p:iterate>
                                  <p:childTnLst>
                                    <p:set>
                                      <p:cBhvr>
                                        <p:cTn id="43" dur="1" fill="hold">
                                          <p:stCondLst>
                                            <p:cond delay="299"/>
                                          </p:stCondLst>
                                        </p:cTn>
                                        <p:tgtEl>
                                          <p:spTgt spid="9072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nimBg="1"/>
      <p:bldP spid="907269" grpId="0"/>
      <p:bldP spid="907276" grpId="0" build="p"/>
      <p:bldP spid="90727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圆角矩形 2"/>
          <p:cNvSpPr/>
          <p:nvPr/>
        </p:nvSpPr>
        <p:spPr>
          <a:xfrm>
            <a:off x="250825" y="1252538"/>
            <a:ext cx="4897438" cy="5180012"/>
          </a:xfrm>
          <a:prstGeom prst="roundRect">
            <a:avLst>
              <a:gd name="adj" fmla="val 3699"/>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grpSp>
        <p:nvGrpSpPr>
          <p:cNvPr id="2" name="Group 4"/>
          <p:cNvGrpSpPr/>
          <p:nvPr/>
        </p:nvGrpSpPr>
        <p:grpSpPr>
          <a:xfrm>
            <a:off x="511175" y="1352550"/>
            <a:ext cx="4227513" cy="4956175"/>
            <a:chOff x="247" y="647"/>
            <a:chExt cx="2428" cy="2630"/>
          </a:xfrm>
        </p:grpSpPr>
        <p:grpSp>
          <p:nvGrpSpPr>
            <p:cNvPr id="51211" name="Group 5"/>
            <p:cNvGrpSpPr/>
            <p:nvPr/>
          </p:nvGrpSpPr>
          <p:grpSpPr>
            <a:xfrm>
              <a:off x="1897" y="647"/>
              <a:ext cx="360" cy="359"/>
              <a:chOff x="2664" y="1090"/>
              <a:chExt cx="360" cy="359"/>
            </a:xfrm>
          </p:grpSpPr>
          <p:sp>
            <p:nvSpPr>
              <p:cNvPr id="50180" name="Oval 6"/>
              <p:cNvSpPr>
                <a:spLocks noChangeArrowheads="1"/>
              </p:cNvSpPr>
              <p:nvPr/>
            </p:nvSpPr>
            <p:spPr bwMode="auto">
              <a:xfrm>
                <a:off x="2664" y="1090"/>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1" name="Rectangle 7"/>
              <p:cNvSpPr>
                <a:spLocks noChangeArrowheads="1"/>
              </p:cNvSpPr>
              <p:nvPr/>
            </p:nvSpPr>
            <p:spPr bwMode="auto">
              <a:xfrm>
                <a:off x="2734" y="1143"/>
                <a:ext cx="2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TW" altLang="en-US"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zh-TW"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1212" name="Group 8"/>
            <p:cNvGrpSpPr/>
            <p:nvPr/>
          </p:nvGrpSpPr>
          <p:grpSpPr>
            <a:xfrm>
              <a:off x="1512" y="1216"/>
              <a:ext cx="360" cy="359"/>
              <a:chOff x="2279" y="1659"/>
              <a:chExt cx="360" cy="359"/>
            </a:xfrm>
          </p:grpSpPr>
          <p:sp>
            <p:nvSpPr>
              <p:cNvPr id="50183" name="Oval 9"/>
              <p:cNvSpPr>
                <a:spLocks noChangeArrowheads="1"/>
              </p:cNvSpPr>
              <p:nvPr/>
            </p:nvSpPr>
            <p:spPr bwMode="auto">
              <a:xfrm>
                <a:off x="2279" y="1659"/>
                <a:ext cx="360" cy="361"/>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4" name="Rectangle 10"/>
              <p:cNvSpPr>
                <a:spLocks noChangeArrowheads="1"/>
              </p:cNvSpPr>
              <p:nvPr/>
            </p:nvSpPr>
            <p:spPr bwMode="auto">
              <a:xfrm>
                <a:off x="2348" y="171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TW" altLang="en-US"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zh-TW"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185" name="Line 11"/>
            <p:cNvSpPr>
              <a:spLocks noChangeShapeType="1"/>
            </p:cNvSpPr>
            <p:nvPr/>
          </p:nvSpPr>
          <p:spPr bwMode="auto">
            <a:xfrm flipH="1">
              <a:off x="1753" y="999"/>
              <a:ext cx="215"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1214" name="Group 12"/>
            <p:cNvGrpSpPr/>
            <p:nvPr/>
          </p:nvGrpSpPr>
          <p:grpSpPr>
            <a:xfrm>
              <a:off x="247" y="2918"/>
              <a:ext cx="360" cy="359"/>
              <a:chOff x="1014" y="3361"/>
              <a:chExt cx="360" cy="359"/>
            </a:xfrm>
          </p:grpSpPr>
          <p:sp>
            <p:nvSpPr>
              <p:cNvPr id="50187" name="Oval 13"/>
              <p:cNvSpPr>
                <a:spLocks noChangeArrowheads="1"/>
              </p:cNvSpPr>
              <p:nvPr/>
            </p:nvSpPr>
            <p:spPr bwMode="auto">
              <a:xfrm>
                <a:off x="1014" y="3361"/>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8" name="Rectangle 14"/>
              <p:cNvSpPr>
                <a:spLocks noChangeArrowheads="1"/>
              </p:cNvSpPr>
              <p:nvPr/>
            </p:nvSpPr>
            <p:spPr bwMode="auto">
              <a:xfrm>
                <a:off x="1083" y="3414"/>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189" name="Line 15"/>
            <p:cNvSpPr>
              <a:spLocks noChangeShapeType="1"/>
            </p:cNvSpPr>
            <p:nvPr/>
          </p:nvSpPr>
          <p:spPr bwMode="auto">
            <a:xfrm flipH="1">
              <a:off x="446" y="2700"/>
              <a:ext cx="277"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1216" name="Group 16"/>
            <p:cNvGrpSpPr/>
            <p:nvPr/>
          </p:nvGrpSpPr>
          <p:grpSpPr>
            <a:xfrm>
              <a:off x="1081" y="1792"/>
              <a:ext cx="360" cy="359"/>
              <a:chOff x="1848" y="2235"/>
              <a:chExt cx="360" cy="359"/>
            </a:xfrm>
          </p:grpSpPr>
          <p:sp>
            <p:nvSpPr>
              <p:cNvPr id="50191" name="Oval 17"/>
              <p:cNvSpPr>
                <a:spLocks noChangeArrowheads="1"/>
              </p:cNvSpPr>
              <p:nvPr/>
            </p:nvSpPr>
            <p:spPr bwMode="auto">
              <a:xfrm>
                <a:off x="1848" y="2235"/>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2" name="Rectangle 18"/>
              <p:cNvSpPr>
                <a:spLocks noChangeArrowheads="1"/>
              </p:cNvSpPr>
              <p:nvPr/>
            </p:nvSpPr>
            <p:spPr bwMode="auto">
              <a:xfrm>
                <a:off x="1918" y="228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TW" altLang="en-US"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zh-TW"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1217" name="Group 19"/>
            <p:cNvGrpSpPr/>
            <p:nvPr/>
          </p:nvGrpSpPr>
          <p:grpSpPr>
            <a:xfrm>
              <a:off x="653" y="2369"/>
              <a:ext cx="360" cy="359"/>
              <a:chOff x="1420" y="2812"/>
              <a:chExt cx="360" cy="359"/>
            </a:xfrm>
          </p:grpSpPr>
          <p:sp>
            <p:nvSpPr>
              <p:cNvPr id="50194" name="Oval 20"/>
              <p:cNvSpPr>
                <a:spLocks noChangeArrowheads="1"/>
              </p:cNvSpPr>
              <p:nvPr/>
            </p:nvSpPr>
            <p:spPr bwMode="auto">
              <a:xfrm>
                <a:off x="1420" y="2812"/>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5" name="Rectangle 21"/>
              <p:cNvSpPr>
                <a:spLocks noChangeArrowheads="1"/>
              </p:cNvSpPr>
              <p:nvPr/>
            </p:nvSpPr>
            <p:spPr bwMode="auto">
              <a:xfrm>
                <a:off x="1489" y="2865"/>
                <a:ext cx="1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TW" altLang="en-US"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zh-TW"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196" name="Line 22"/>
            <p:cNvSpPr>
              <a:spLocks noChangeShapeType="1"/>
            </p:cNvSpPr>
            <p:nvPr/>
          </p:nvSpPr>
          <p:spPr bwMode="auto">
            <a:xfrm flipH="1">
              <a:off x="1260" y="1556"/>
              <a:ext cx="310"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7" name="Line 23"/>
            <p:cNvSpPr>
              <a:spLocks noChangeShapeType="1"/>
            </p:cNvSpPr>
            <p:nvPr/>
          </p:nvSpPr>
          <p:spPr bwMode="auto">
            <a:xfrm flipH="1">
              <a:off x="832" y="2132"/>
              <a:ext cx="309" cy="2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1220" name="Group 24"/>
            <p:cNvGrpSpPr/>
            <p:nvPr/>
          </p:nvGrpSpPr>
          <p:grpSpPr>
            <a:xfrm>
              <a:off x="2315" y="1225"/>
              <a:ext cx="360" cy="359"/>
              <a:chOff x="3082" y="1668"/>
              <a:chExt cx="360" cy="359"/>
            </a:xfrm>
          </p:grpSpPr>
          <p:sp>
            <p:nvSpPr>
              <p:cNvPr id="50199" name="Oval 25"/>
              <p:cNvSpPr>
                <a:spLocks noChangeArrowheads="1"/>
              </p:cNvSpPr>
              <p:nvPr/>
            </p:nvSpPr>
            <p:spPr bwMode="auto">
              <a:xfrm>
                <a:off x="3082" y="1668"/>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0" name="Rectangle 26"/>
              <p:cNvSpPr>
                <a:spLocks noChangeArrowheads="1"/>
              </p:cNvSpPr>
              <p:nvPr/>
            </p:nvSpPr>
            <p:spPr bwMode="auto">
              <a:xfrm>
                <a:off x="3151" y="1721"/>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1221" name="Group 27"/>
            <p:cNvGrpSpPr/>
            <p:nvPr/>
          </p:nvGrpSpPr>
          <p:grpSpPr>
            <a:xfrm>
              <a:off x="1897" y="1793"/>
              <a:ext cx="360" cy="359"/>
              <a:chOff x="2664" y="2236"/>
              <a:chExt cx="360" cy="359"/>
            </a:xfrm>
          </p:grpSpPr>
          <p:sp>
            <p:nvSpPr>
              <p:cNvPr id="50202" name="Oval 28"/>
              <p:cNvSpPr>
                <a:spLocks noChangeArrowheads="1"/>
              </p:cNvSpPr>
              <p:nvPr/>
            </p:nvSpPr>
            <p:spPr bwMode="auto">
              <a:xfrm>
                <a:off x="2664" y="2236"/>
                <a:ext cx="360" cy="361"/>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3" name="Rectangle 29"/>
              <p:cNvSpPr>
                <a:spLocks noChangeArrowheads="1"/>
              </p:cNvSpPr>
              <p:nvPr/>
            </p:nvSpPr>
            <p:spPr bwMode="auto">
              <a:xfrm>
                <a:off x="2734" y="2289"/>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51222" name="Group 30"/>
            <p:cNvGrpSpPr/>
            <p:nvPr/>
          </p:nvGrpSpPr>
          <p:grpSpPr>
            <a:xfrm>
              <a:off x="1501" y="2350"/>
              <a:ext cx="360" cy="359"/>
              <a:chOff x="2268" y="2793"/>
              <a:chExt cx="360" cy="359"/>
            </a:xfrm>
          </p:grpSpPr>
          <p:sp>
            <p:nvSpPr>
              <p:cNvPr id="50205" name="Oval 31"/>
              <p:cNvSpPr>
                <a:spLocks noChangeArrowheads="1"/>
              </p:cNvSpPr>
              <p:nvPr/>
            </p:nvSpPr>
            <p:spPr bwMode="auto">
              <a:xfrm>
                <a:off x="2268" y="2793"/>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6" name="Rectangle 32"/>
              <p:cNvSpPr>
                <a:spLocks noChangeArrowheads="1"/>
              </p:cNvSpPr>
              <p:nvPr/>
            </p:nvSpPr>
            <p:spPr bwMode="auto">
              <a:xfrm>
                <a:off x="2337" y="2846"/>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rPr>
                  <a:t>C</a:t>
                </a:r>
                <a:endPar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50207" name="Line 33"/>
            <p:cNvSpPr>
              <a:spLocks noChangeShapeType="1"/>
            </p:cNvSpPr>
            <p:nvPr/>
          </p:nvSpPr>
          <p:spPr bwMode="auto">
            <a:xfrm>
              <a:off x="2193" y="988"/>
              <a:ext cx="278"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8" name="Line 34"/>
            <p:cNvSpPr>
              <a:spLocks noChangeShapeType="1"/>
            </p:cNvSpPr>
            <p:nvPr/>
          </p:nvSpPr>
          <p:spPr bwMode="auto">
            <a:xfrm>
              <a:off x="1775" y="1567"/>
              <a:ext cx="289"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9" name="Line 35"/>
            <p:cNvSpPr>
              <a:spLocks noChangeShapeType="1"/>
            </p:cNvSpPr>
            <p:nvPr/>
          </p:nvSpPr>
          <p:spPr bwMode="auto">
            <a:xfrm>
              <a:off x="1400" y="2102"/>
              <a:ext cx="243" cy="2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1226" name="Group 36"/>
            <p:cNvGrpSpPr/>
            <p:nvPr/>
          </p:nvGrpSpPr>
          <p:grpSpPr>
            <a:xfrm>
              <a:off x="1051" y="2917"/>
              <a:ext cx="360" cy="359"/>
              <a:chOff x="1818" y="3360"/>
              <a:chExt cx="360" cy="359"/>
            </a:xfrm>
          </p:grpSpPr>
          <p:sp>
            <p:nvSpPr>
              <p:cNvPr id="50211" name="Oval 37"/>
              <p:cNvSpPr>
                <a:spLocks noChangeArrowheads="1"/>
              </p:cNvSpPr>
              <p:nvPr/>
            </p:nvSpPr>
            <p:spPr bwMode="auto">
              <a:xfrm>
                <a:off x="1818" y="3360"/>
                <a:ext cx="360" cy="359"/>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2" name="Rectangle 38"/>
              <p:cNvSpPr>
                <a:spLocks noChangeArrowheads="1"/>
              </p:cNvSpPr>
              <p:nvPr/>
            </p:nvSpPr>
            <p:spPr bwMode="auto">
              <a:xfrm>
                <a:off x="1887" y="3413"/>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TW" sz="24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TW"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213" name="Line 39"/>
            <p:cNvSpPr>
              <a:spLocks noChangeShapeType="1"/>
            </p:cNvSpPr>
            <p:nvPr/>
          </p:nvSpPr>
          <p:spPr bwMode="auto">
            <a:xfrm>
              <a:off x="928" y="2702"/>
              <a:ext cx="268" cy="20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33928" name="Rectangle 40"/>
          <p:cNvSpPr>
            <a:spLocks noChangeArrowheads="1"/>
          </p:cNvSpPr>
          <p:nvPr/>
        </p:nvSpPr>
        <p:spPr bwMode="auto">
          <a:xfrm>
            <a:off x="5619750" y="1168400"/>
            <a:ext cx="2371090" cy="52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先序遍历</a:t>
            </a:r>
            <a:endParaRPr kumimoji="0" lang="zh-TW"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TW" altLang="en-US" sz="2400" b="0" i="0" u="none" strike="noStrike" kern="1200" cap="none" spc="0" normalizeH="0" baseline="0" noProof="0" dirty="0">
                <a:ln>
                  <a:noFill/>
                </a:ln>
                <a:solidFill>
                  <a:schemeClr val="tx1"/>
                </a:solidFill>
                <a:effectLst/>
                <a:uLnTx/>
                <a:uFillTx/>
                <a:latin typeface="+mn-lt"/>
                <a:ea typeface="+mn-ea"/>
                <a:cs typeface="+mn-ea"/>
                <a:sym typeface="+mn-lt"/>
              </a:rPr>
              <a:t>+ * * / </a:t>
            </a:r>
            <a:r>
              <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rPr>
              <a:t>A B C D E</a:t>
            </a:r>
            <a:endPar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前缀表示</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中序遍历</a:t>
            </a:r>
            <a:endParaRPr kumimoji="0" lang="zh-TW"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rPr>
              <a:t>A / B * C * D + E</a:t>
            </a:r>
            <a:endPar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中缀表示</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TW"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后序遍历</a:t>
            </a:r>
            <a:endParaRPr kumimoji="0" lang="zh-TW" altLang="en-US"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en-US" altLang="zh-TW" sz="2400" b="0" i="0" u="none" strike="noStrike" kern="1200" cap="none" spc="0" normalizeH="0" baseline="0" noProof="0" dirty="0">
                <a:ln>
                  <a:noFill/>
                </a:ln>
                <a:solidFill>
                  <a:schemeClr val="accent2"/>
                </a:solidFill>
                <a:effectLst/>
                <a:uLnTx/>
                <a:uFillTx/>
                <a:latin typeface="+mn-lt"/>
                <a:ea typeface="+mn-ea"/>
                <a:cs typeface="+mn-ea"/>
                <a:sym typeface="+mn-lt"/>
              </a:rPr>
              <a:t>A B / C * D * E +</a:t>
            </a:r>
            <a:endParaRPr kumimoji="0" lang="en-US" altLang="zh-TW"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后缀表示</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层序遍历</a:t>
            </a:r>
            <a:endParaRPr kumimoji="0" lang="zh-TW"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0"/>
              </a:spcBef>
              <a:spcAft>
                <a:spcPct val="0"/>
              </a:spcAft>
              <a:buClrTx/>
              <a:buSzTx/>
              <a:buFont typeface="Arial" panose="020B0604020202020204" pitchFamily="34" charset="0"/>
              <a:buNone/>
              <a:defRPr/>
            </a:pPr>
            <a:r>
              <a:rPr kumimoji="0" lang="zh-TW" altLang="en-US"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rPr>
              <a:t>E * D / C A B</a:t>
            </a:r>
            <a:endParaRPr kumimoji="0" lang="en-US" altLang="zh-TW"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12" name="Group 41"/>
          <p:cNvGrpSpPr/>
          <p:nvPr/>
        </p:nvGrpSpPr>
        <p:grpSpPr>
          <a:xfrm>
            <a:off x="5446713" y="1252538"/>
            <a:ext cx="125412" cy="4983162"/>
            <a:chOff x="3360" y="513"/>
            <a:chExt cx="79" cy="3139"/>
          </a:xfrm>
        </p:grpSpPr>
        <p:sp>
          <p:nvSpPr>
            <p:cNvPr id="50216" name="AutoShape 42"/>
            <p:cNvSpPr/>
            <p:nvPr/>
          </p:nvSpPr>
          <p:spPr bwMode="auto">
            <a:xfrm>
              <a:off x="3360" y="513"/>
              <a:ext cx="37" cy="633"/>
            </a:xfrm>
            <a:prstGeom prst="leftBrace">
              <a:avLst>
                <a:gd name="adj1" fmla="val 142409"/>
                <a:gd name="adj2" fmla="val 50000"/>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7" name="AutoShape 43"/>
            <p:cNvSpPr/>
            <p:nvPr/>
          </p:nvSpPr>
          <p:spPr bwMode="auto">
            <a:xfrm>
              <a:off x="3370" y="1454"/>
              <a:ext cx="58" cy="624"/>
            </a:xfrm>
            <a:prstGeom prst="leftBrace">
              <a:avLst>
                <a:gd name="adj1" fmla="val 89556"/>
                <a:gd name="adj2" fmla="val 50000"/>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8" name="AutoShape 44"/>
            <p:cNvSpPr/>
            <p:nvPr/>
          </p:nvSpPr>
          <p:spPr bwMode="auto">
            <a:xfrm>
              <a:off x="3381" y="2366"/>
              <a:ext cx="58" cy="624"/>
            </a:xfrm>
            <a:prstGeom prst="leftBrace">
              <a:avLst>
                <a:gd name="adj1" fmla="val 89556"/>
                <a:gd name="adj2" fmla="val 50000"/>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9" name="AutoShape 45"/>
            <p:cNvSpPr/>
            <p:nvPr/>
          </p:nvSpPr>
          <p:spPr bwMode="auto">
            <a:xfrm>
              <a:off x="3399" y="3249"/>
              <a:ext cx="39" cy="403"/>
            </a:xfrm>
            <a:prstGeom prst="leftBrace">
              <a:avLst>
                <a:gd name="adj1" fmla="val 86015"/>
                <a:gd name="adj2" fmla="val 50000"/>
              </a:avLst>
            </a:prstGeom>
            <a:noFill/>
            <a:ln w="25400">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220" name="Rectangle 46"/>
          <p:cNvSpPr>
            <a:spLocks noChangeArrowheads="1"/>
          </p:cNvSpPr>
          <p:nvPr/>
        </p:nvSpPr>
        <p:spPr bwMode="auto">
          <a:xfrm>
            <a:off x="755650" y="230188"/>
            <a:ext cx="53562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用二叉树表示算术表达式</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wd">
                                    <p:tmAbs val="300"/>
                                  </p:iterate>
                                  <p:childTnLst>
                                    <p:set>
                                      <p:cBhvr>
                                        <p:cTn id="11" dur="1" fill="hold">
                                          <p:stCondLst>
                                            <p:cond delay="299"/>
                                          </p:stCondLst>
                                        </p:cTn>
                                        <p:tgtEl>
                                          <p:spTgt spid="93392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300"/>
                                  </p:iterate>
                                  <p:childTnLst>
                                    <p:set>
                                      <p:cBhvr>
                                        <p:cTn id="15" dur="1" fill="hold">
                                          <p:stCondLst>
                                            <p:cond delay="299"/>
                                          </p:stCondLst>
                                        </p:cTn>
                                        <p:tgtEl>
                                          <p:spTgt spid="93392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wd">
                                    <p:tmAbs val="300"/>
                                  </p:iterate>
                                  <p:childTnLst>
                                    <p:set>
                                      <p:cBhvr>
                                        <p:cTn id="19" dur="1" fill="hold">
                                          <p:stCondLst>
                                            <p:cond delay="299"/>
                                          </p:stCondLst>
                                        </p:cTn>
                                        <p:tgtEl>
                                          <p:spTgt spid="93392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wd">
                                    <p:tmAbs val="300"/>
                                  </p:iterate>
                                  <p:childTnLst>
                                    <p:set>
                                      <p:cBhvr>
                                        <p:cTn id="23" dur="1" fill="hold">
                                          <p:stCondLst>
                                            <p:cond delay="299"/>
                                          </p:stCondLst>
                                        </p:cTn>
                                        <p:tgtEl>
                                          <p:spTgt spid="93392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933928">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933928">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933928">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wd">
                                    <p:tmAbs val="300"/>
                                  </p:iterate>
                                  <p:childTnLst>
                                    <p:set>
                                      <p:cBhvr>
                                        <p:cTn id="39" dur="1" fill="hold">
                                          <p:stCondLst>
                                            <p:cond delay="299"/>
                                          </p:stCondLst>
                                        </p:cTn>
                                        <p:tgtEl>
                                          <p:spTgt spid="933928">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wd">
                                    <p:tmAbs val="300"/>
                                  </p:iterate>
                                  <p:childTnLst>
                                    <p:set>
                                      <p:cBhvr>
                                        <p:cTn id="43" dur="1" fill="hold">
                                          <p:stCondLst>
                                            <p:cond delay="299"/>
                                          </p:stCondLst>
                                        </p:cTn>
                                        <p:tgtEl>
                                          <p:spTgt spid="933928">
                                            <p:txEl>
                                              <p:pRg st="10" end="1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type="wd">
                                    <p:tmAbs val="300"/>
                                  </p:iterate>
                                  <p:childTnLst>
                                    <p:set>
                                      <p:cBhvr>
                                        <p:cTn id="47" dur="1" fill="hold">
                                          <p:stCondLst>
                                            <p:cond delay="299"/>
                                          </p:stCondLst>
                                        </p:cTn>
                                        <p:tgtEl>
                                          <p:spTgt spid="933928">
                                            <p:txEl>
                                              <p:pRg st="12" end="1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wd">
                                    <p:tmAbs val="300"/>
                                  </p:iterate>
                                  <p:childTnLst>
                                    <p:set>
                                      <p:cBhvr>
                                        <p:cTn id="51" dur="1" fill="hold">
                                          <p:stCondLst>
                                            <p:cond delay="299"/>
                                          </p:stCondLst>
                                        </p:cTn>
                                        <p:tgtEl>
                                          <p:spTgt spid="933928">
                                            <p:txEl>
                                              <p:pRg st="13" end="1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dissolv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92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6" name="Rectangle 4"/>
          <p:cNvSpPr>
            <a:spLocks noChangeArrowheads="1"/>
          </p:cNvSpPr>
          <p:nvPr/>
        </p:nvSpPr>
        <p:spPr bwMode="auto">
          <a:xfrm>
            <a:off x="4735513" y="1225550"/>
            <a:ext cx="26670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D           L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nvGrpSpPr>
          <p:cNvPr id="2" name="Group 5"/>
          <p:cNvGrpSpPr/>
          <p:nvPr/>
        </p:nvGrpSpPr>
        <p:grpSpPr>
          <a:xfrm>
            <a:off x="4735513" y="1606550"/>
            <a:ext cx="457200" cy="1066800"/>
            <a:chOff x="2880" y="1248"/>
            <a:chExt cx="288" cy="672"/>
          </a:xfrm>
        </p:grpSpPr>
        <p:sp>
          <p:nvSpPr>
            <p:cNvPr id="51204" name="Line 6"/>
            <p:cNvSpPr>
              <a:spLocks noChangeShapeType="1"/>
            </p:cNvSpPr>
            <p:nvPr/>
          </p:nvSpPr>
          <p:spPr bwMode="auto">
            <a:xfrm>
              <a:off x="3024" y="1248"/>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5" name="Oval 7"/>
            <p:cNvSpPr>
              <a:spLocks noChangeArrowheads="1"/>
            </p:cNvSpPr>
            <p:nvPr/>
          </p:nvSpPr>
          <p:spPr bwMode="auto">
            <a:xfrm>
              <a:off x="2880" y="1680"/>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8"/>
          <p:cNvGrpSpPr/>
          <p:nvPr/>
        </p:nvGrpSpPr>
        <p:grpSpPr>
          <a:xfrm>
            <a:off x="5268913" y="1606550"/>
            <a:ext cx="1524000" cy="1447800"/>
            <a:chOff x="3216" y="1248"/>
            <a:chExt cx="960" cy="912"/>
          </a:xfrm>
        </p:grpSpPr>
        <p:sp>
          <p:nvSpPr>
            <p:cNvPr id="51207" name="Line 9"/>
            <p:cNvSpPr>
              <a:spLocks noChangeShapeType="1"/>
            </p:cNvSpPr>
            <p:nvPr/>
          </p:nvSpPr>
          <p:spPr bwMode="auto">
            <a:xfrm>
              <a:off x="3696" y="1248"/>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2280" name="Group 10"/>
            <p:cNvGrpSpPr/>
            <p:nvPr/>
          </p:nvGrpSpPr>
          <p:grpSpPr>
            <a:xfrm>
              <a:off x="3408" y="1680"/>
              <a:ext cx="576" cy="240"/>
              <a:chOff x="3408" y="1680"/>
              <a:chExt cx="576" cy="240"/>
            </a:xfrm>
          </p:grpSpPr>
          <p:sp>
            <p:nvSpPr>
              <p:cNvPr id="51209" name="Line 11"/>
              <p:cNvSpPr>
                <a:spLocks noChangeShapeType="1"/>
              </p:cNvSpPr>
              <p:nvPr/>
            </p:nvSpPr>
            <p:spPr bwMode="auto">
              <a:xfrm>
                <a:off x="3408"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0" name="Line 12"/>
              <p:cNvSpPr>
                <a:spLocks noChangeShapeType="1"/>
              </p:cNvSpPr>
              <p:nvPr/>
            </p:nvSpPr>
            <p:spPr bwMode="auto">
              <a:xfrm>
                <a:off x="3408"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1" name="Line 13"/>
              <p:cNvSpPr>
                <a:spLocks noChangeShapeType="1"/>
              </p:cNvSpPr>
              <p:nvPr/>
            </p:nvSpPr>
            <p:spPr bwMode="auto">
              <a:xfrm>
                <a:off x="3984"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1212" name="Rectangle 14"/>
            <p:cNvSpPr>
              <a:spLocks noChangeArrowheads="1"/>
            </p:cNvSpPr>
            <p:nvPr/>
          </p:nvSpPr>
          <p:spPr bwMode="auto">
            <a:xfrm>
              <a:off x="3216" y="1920"/>
              <a:ext cx="960"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D    L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grpSp>
        <p:nvGrpSpPr>
          <p:cNvPr id="5" name="Group 15"/>
          <p:cNvGrpSpPr/>
          <p:nvPr/>
        </p:nvGrpSpPr>
        <p:grpSpPr>
          <a:xfrm>
            <a:off x="6107113" y="3054350"/>
            <a:ext cx="1447800" cy="1447800"/>
            <a:chOff x="3744" y="2160"/>
            <a:chExt cx="912" cy="912"/>
          </a:xfrm>
        </p:grpSpPr>
        <p:grpSp>
          <p:nvGrpSpPr>
            <p:cNvPr id="52273" name="Group 16"/>
            <p:cNvGrpSpPr/>
            <p:nvPr/>
          </p:nvGrpSpPr>
          <p:grpSpPr>
            <a:xfrm>
              <a:off x="3888" y="2592"/>
              <a:ext cx="576" cy="240"/>
              <a:chOff x="3888" y="2592"/>
              <a:chExt cx="576" cy="240"/>
            </a:xfrm>
          </p:grpSpPr>
          <p:sp>
            <p:nvSpPr>
              <p:cNvPr id="51215" name="Line 17"/>
              <p:cNvSpPr>
                <a:spLocks noChangeShapeType="1"/>
              </p:cNvSpPr>
              <p:nvPr/>
            </p:nvSpPr>
            <p:spPr bwMode="auto">
              <a:xfrm>
                <a:off x="3888" y="2592"/>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6" name="Line 18"/>
              <p:cNvSpPr>
                <a:spLocks noChangeShapeType="1"/>
              </p:cNvSpPr>
              <p:nvPr/>
            </p:nvSpPr>
            <p:spPr bwMode="auto">
              <a:xfrm>
                <a:off x="3888"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7" name="Line 19"/>
              <p:cNvSpPr>
                <a:spLocks noChangeShapeType="1"/>
              </p:cNvSpPr>
              <p:nvPr/>
            </p:nvSpPr>
            <p:spPr bwMode="auto">
              <a:xfrm>
                <a:off x="4464"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1218" name="Rectangle 20"/>
            <p:cNvSpPr>
              <a:spLocks noChangeArrowheads="1"/>
            </p:cNvSpPr>
            <p:nvPr/>
          </p:nvSpPr>
          <p:spPr bwMode="auto">
            <a:xfrm>
              <a:off x="3744" y="2832"/>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D    L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1219" name="Line 21"/>
            <p:cNvSpPr>
              <a:spLocks noChangeShapeType="1"/>
            </p:cNvSpPr>
            <p:nvPr/>
          </p:nvSpPr>
          <p:spPr bwMode="auto">
            <a:xfrm>
              <a:off x="3984" y="2160"/>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22"/>
          <p:cNvGrpSpPr/>
          <p:nvPr/>
        </p:nvGrpSpPr>
        <p:grpSpPr>
          <a:xfrm>
            <a:off x="5802313" y="3054350"/>
            <a:ext cx="457200" cy="990600"/>
            <a:chOff x="3552" y="2160"/>
            <a:chExt cx="288" cy="624"/>
          </a:xfrm>
        </p:grpSpPr>
        <p:sp>
          <p:nvSpPr>
            <p:cNvPr id="51221" name="Text Box 23"/>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2" name="Line 24"/>
            <p:cNvSpPr>
              <a:spLocks noChangeShapeType="1"/>
            </p:cNvSpPr>
            <p:nvPr/>
          </p:nvSpPr>
          <p:spPr bwMode="auto">
            <a:xfrm>
              <a:off x="3696" y="2160"/>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25"/>
          <p:cNvGrpSpPr/>
          <p:nvPr/>
        </p:nvGrpSpPr>
        <p:grpSpPr>
          <a:xfrm>
            <a:off x="5345113" y="3054350"/>
            <a:ext cx="457200" cy="1066800"/>
            <a:chOff x="3264" y="2160"/>
            <a:chExt cx="288" cy="672"/>
          </a:xfrm>
        </p:grpSpPr>
        <p:sp>
          <p:nvSpPr>
            <p:cNvPr id="51224" name="Oval 26"/>
            <p:cNvSpPr>
              <a:spLocks noChangeArrowheads="1"/>
            </p:cNvSpPr>
            <p:nvPr/>
          </p:nvSpPr>
          <p:spPr bwMode="auto">
            <a:xfrm>
              <a:off x="326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5" name="Line 27"/>
            <p:cNvSpPr>
              <a:spLocks noChangeShapeType="1"/>
            </p:cNvSpPr>
            <p:nvPr/>
          </p:nvSpPr>
          <p:spPr bwMode="auto">
            <a:xfrm>
              <a:off x="340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28"/>
          <p:cNvGrpSpPr/>
          <p:nvPr/>
        </p:nvGrpSpPr>
        <p:grpSpPr>
          <a:xfrm>
            <a:off x="7097713" y="4502150"/>
            <a:ext cx="457200" cy="990600"/>
            <a:chOff x="4368" y="3072"/>
            <a:chExt cx="288" cy="624"/>
          </a:xfrm>
        </p:grpSpPr>
        <p:sp>
          <p:nvSpPr>
            <p:cNvPr id="51227" name="Text Box 29"/>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8" name="Line 30"/>
            <p:cNvSpPr>
              <a:spLocks noChangeShapeType="1"/>
            </p:cNvSpPr>
            <p:nvPr/>
          </p:nvSpPr>
          <p:spPr bwMode="auto">
            <a:xfrm>
              <a:off x="4512" y="3072"/>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31"/>
          <p:cNvGrpSpPr/>
          <p:nvPr/>
        </p:nvGrpSpPr>
        <p:grpSpPr>
          <a:xfrm>
            <a:off x="6640513" y="4502150"/>
            <a:ext cx="457200" cy="990600"/>
            <a:chOff x="4080" y="3072"/>
            <a:chExt cx="288" cy="624"/>
          </a:xfrm>
        </p:grpSpPr>
        <p:sp>
          <p:nvSpPr>
            <p:cNvPr id="51230" name="Text Box 32"/>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1" name="Line 33"/>
            <p:cNvSpPr>
              <a:spLocks noChangeShapeType="1"/>
            </p:cNvSpPr>
            <p:nvPr/>
          </p:nvSpPr>
          <p:spPr bwMode="auto">
            <a:xfrm>
              <a:off x="4224" y="3072"/>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34"/>
          <p:cNvGrpSpPr/>
          <p:nvPr/>
        </p:nvGrpSpPr>
        <p:grpSpPr>
          <a:xfrm>
            <a:off x="6183313" y="4502150"/>
            <a:ext cx="457200" cy="1066800"/>
            <a:chOff x="3792" y="3072"/>
            <a:chExt cx="288" cy="672"/>
          </a:xfrm>
        </p:grpSpPr>
        <p:sp>
          <p:nvSpPr>
            <p:cNvPr id="51233" name="Oval 35"/>
            <p:cNvSpPr>
              <a:spLocks noChangeArrowheads="1"/>
            </p:cNvSpPr>
            <p:nvPr/>
          </p:nvSpPr>
          <p:spPr bwMode="auto">
            <a:xfrm>
              <a:off x="3792" y="3504"/>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4" name="Line 36"/>
            <p:cNvSpPr>
              <a:spLocks noChangeShapeType="1"/>
            </p:cNvSpPr>
            <p:nvPr/>
          </p:nvSpPr>
          <p:spPr bwMode="auto">
            <a:xfrm>
              <a:off x="3936" y="3072"/>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37"/>
          <p:cNvGrpSpPr/>
          <p:nvPr/>
        </p:nvGrpSpPr>
        <p:grpSpPr>
          <a:xfrm>
            <a:off x="8545513" y="3054350"/>
            <a:ext cx="457200" cy="990600"/>
            <a:chOff x="5280" y="2160"/>
            <a:chExt cx="288" cy="624"/>
          </a:xfrm>
        </p:grpSpPr>
        <p:sp>
          <p:nvSpPr>
            <p:cNvPr id="51236" name="Text Box 38"/>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7" name="Line 39"/>
            <p:cNvSpPr>
              <a:spLocks noChangeShapeType="1"/>
            </p:cNvSpPr>
            <p:nvPr/>
          </p:nvSpPr>
          <p:spPr bwMode="auto">
            <a:xfrm>
              <a:off x="5424" y="2160"/>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40"/>
          <p:cNvGrpSpPr/>
          <p:nvPr/>
        </p:nvGrpSpPr>
        <p:grpSpPr>
          <a:xfrm>
            <a:off x="8088313" y="3054350"/>
            <a:ext cx="457200" cy="990600"/>
            <a:chOff x="4992" y="2160"/>
            <a:chExt cx="288" cy="624"/>
          </a:xfrm>
        </p:grpSpPr>
        <p:sp>
          <p:nvSpPr>
            <p:cNvPr id="51239" name="Text Box 41"/>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0" name="Line 42"/>
            <p:cNvSpPr>
              <a:spLocks noChangeShapeType="1"/>
            </p:cNvSpPr>
            <p:nvPr/>
          </p:nvSpPr>
          <p:spPr bwMode="auto">
            <a:xfrm>
              <a:off x="5136" y="2160"/>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 name="Group 43"/>
          <p:cNvGrpSpPr/>
          <p:nvPr/>
        </p:nvGrpSpPr>
        <p:grpSpPr>
          <a:xfrm>
            <a:off x="7631113" y="3054350"/>
            <a:ext cx="457200" cy="1066800"/>
            <a:chOff x="4704" y="2160"/>
            <a:chExt cx="288" cy="672"/>
          </a:xfrm>
        </p:grpSpPr>
        <p:sp>
          <p:nvSpPr>
            <p:cNvPr id="51242" name="Oval 44"/>
            <p:cNvSpPr>
              <a:spLocks noChangeArrowheads="1"/>
            </p:cNvSpPr>
            <p:nvPr/>
          </p:nvSpPr>
          <p:spPr bwMode="auto">
            <a:xfrm>
              <a:off x="470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3" name="Line 45"/>
            <p:cNvSpPr>
              <a:spLocks noChangeShapeType="1"/>
            </p:cNvSpPr>
            <p:nvPr/>
          </p:nvSpPr>
          <p:spPr bwMode="auto">
            <a:xfrm>
              <a:off x="484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5" name="Group 46"/>
          <p:cNvGrpSpPr/>
          <p:nvPr/>
        </p:nvGrpSpPr>
        <p:grpSpPr>
          <a:xfrm>
            <a:off x="7326313" y="1454150"/>
            <a:ext cx="1676400" cy="1600200"/>
            <a:chOff x="4512" y="1152"/>
            <a:chExt cx="1056" cy="1008"/>
          </a:xfrm>
        </p:grpSpPr>
        <p:sp>
          <p:nvSpPr>
            <p:cNvPr id="51245" name="Line 47"/>
            <p:cNvSpPr>
              <a:spLocks noChangeShapeType="1"/>
            </p:cNvSpPr>
            <p:nvPr/>
          </p:nvSpPr>
          <p:spPr bwMode="auto">
            <a:xfrm>
              <a:off x="4512" y="1152"/>
              <a:ext cx="528" cy="0"/>
            </a:xfrm>
            <a:prstGeom prst="line">
              <a:avLst/>
            </a:prstGeom>
            <a:noFill/>
            <a:ln w="19050">
              <a:solidFill>
                <a:srgbClr val="CC00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2251" name="Group 48"/>
            <p:cNvGrpSpPr/>
            <p:nvPr/>
          </p:nvGrpSpPr>
          <p:grpSpPr>
            <a:xfrm>
              <a:off x="4800" y="1680"/>
              <a:ext cx="576" cy="240"/>
              <a:chOff x="4800" y="1680"/>
              <a:chExt cx="576" cy="240"/>
            </a:xfrm>
          </p:grpSpPr>
          <p:sp>
            <p:nvSpPr>
              <p:cNvPr id="51247" name="Line 49"/>
              <p:cNvSpPr>
                <a:spLocks noChangeShapeType="1"/>
              </p:cNvSpPr>
              <p:nvPr/>
            </p:nvSpPr>
            <p:spPr bwMode="auto">
              <a:xfrm>
                <a:off x="4800"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8" name="Line 50"/>
              <p:cNvSpPr>
                <a:spLocks noChangeShapeType="1"/>
              </p:cNvSpPr>
              <p:nvPr/>
            </p:nvSpPr>
            <p:spPr bwMode="auto">
              <a:xfrm>
                <a:off x="4800"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9" name="Line 51"/>
              <p:cNvSpPr>
                <a:spLocks noChangeShapeType="1"/>
              </p:cNvSpPr>
              <p:nvPr/>
            </p:nvSpPr>
            <p:spPr bwMode="auto">
              <a:xfrm>
                <a:off x="5376"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1250" name="Rectangle 52"/>
            <p:cNvSpPr>
              <a:spLocks noChangeArrowheads="1"/>
            </p:cNvSpPr>
            <p:nvPr/>
          </p:nvSpPr>
          <p:spPr bwMode="auto">
            <a:xfrm>
              <a:off x="4656" y="1920"/>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D    L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1251" name="Line 53"/>
            <p:cNvSpPr>
              <a:spLocks noChangeShapeType="1"/>
            </p:cNvSpPr>
            <p:nvPr/>
          </p:nvSpPr>
          <p:spPr bwMode="auto">
            <a:xfrm>
              <a:off x="5040" y="1152"/>
              <a:ext cx="0" cy="528"/>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2239" name="Group 54"/>
          <p:cNvGrpSpPr/>
          <p:nvPr/>
        </p:nvGrpSpPr>
        <p:grpSpPr>
          <a:xfrm>
            <a:off x="633413" y="4159250"/>
            <a:ext cx="3060700" cy="2362200"/>
            <a:chOff x="492" y="384"/>
            <a:chExt cx="1928" cy="1488"/>
          </a:xfrm>
        </p:grpSpPr>
        <p:sp>
          <p:nvSpPr>
            <p:cNvPr id="51253" name="Oval 55"/>
            <p:cNvSpPr>
              <a:spLocks noChangeArrowheads="1"/>
            </p:cNvSpPr>
            <p:nvPr/>
          </p:nvSpPr>
          <p:spPr bwMode="auto">
            <a:xfrm>
              <a:off x="1212" y="38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4" name="Oval 56"/>
            <p:cNvSpPr>
              <a:spLocks noChangeArrowheads="1"/>
            </p:cNvSpPr>
            <p:nvPr/>
          </p:nvSpPr>
          <p:spPr bwMode="auto">
            <a:xfrm>
              <a:off x="1164" y="1488"/>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5" name="Oval 57"/>
            <p:cNvSpPr>
              <a:spLocks noChangeArrowheads="1"/>
            </p:cNvSpPr>
            <p:nvPr/>
          </p:nvSpPr>
          <p:spPr bwMode="auto">
            <a:xfrm>
              <a:off x="492" y="110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6" name="Oval 58"/>
            <p:cNvSpPr>
              <a:spLocks noChangeArrowheads="1"/>
            </p:cNvSpPr>
            <p:nvPr/>
          </p:nvSpPr>
          <p:spPr bwMode="auto">
            <a:xfrm>
              <a:off x="2036" y="106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7" name="Line 59"/>
            <p:cNvSpPr>
              <a:spLocks noChangeShapeType="1"/>
            </p:cNvSpPr>
            <p:nvPr/>
          </p:nvSpPr>
          <p:spPr bwMode="auto">
            <a:xfrm flipH="1">
              <a:off x="780" y="720"/>
              <a:ext cx="480"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8" name="Line 60"/>
            <p:cNvSpPr>
              <a:spLocks noChangeShapeType="1"/>
            </p:cNvSpPr>
            <p:nvPr/>
          </p:nvSpPr>
          <p:spPr bwMode="auto">
            <a:xfrm>
              <a:off x="1548" y="720"/>
              <a:ext cx="576" cy="384"/>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9" name="Line 61"/>
            <p:cNvSpPr>
              <a:spLocks noChangeShapeType="1"/>
            </p:cNvSpPr>
            <p:nvPr/>
          </p:nvSpPr>
          <p:spPr bwMode="auto">
            <a:xfrm>
              <a:off x="876" y="1392"/>
              <a:ext cx="336" cy="192"/>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09374" name="Text Box 62"/>
          <p:cNvSpPr txBox="1">
            <a:spLocks noChangeArrowheads="1"/>
          </p:cNvSpPr>
          <p:nvPr/>
        </p:nvSpPr>
        <p:spPr bwMode="auto">
          <a:xfrm>
            <a:off x="4144963" y="5889625"/>
            <a:ext cx="4746625" cy="521970"/>
          </a:xfrm>
          <a:prstGeom prst="rect">
            <a:avLst/>
          </a:prstGeom>
          <a:noFill/>
          <a:ln w="9525">
            <a:noFill/>
            <a:miter lim="800000"/>
          </a:ln>
          <a:effectLst/>
        </p:spPr>
        <p:txBody>
          <a:bodyPr>
            <a:spAutoFit/>
          </a:bodyPr>
          <a:lstStyle/>
          <a:p>
            <a:pPr marR="0" defTabSz="914400" eaLnBrk="1" hangingPunct="1">
              <a:spcAft>
                <a:spcPts val="0"/>
              </a:spcAft>
              <a:buClrTx/>
              <a:buSzTx/>
              <a:buFontTx/>
              <a:buNone/>
              <a:defRPr/>
            </a:pPr>
            <a:r>
              <a:rPr kumimoji="0" lang="zh-CN" altLang="en-US" b="0" kern="1200" cap="none" spc="0" normalizeH="0" baseline="0" noProof="0" dirty="0">
                <a:solidFill>
                  <a:schemeClr val="hlink"/>
                </a:solidFill>
                <a:latin typeface="+mn-lt"/>
                <a:ea typeface="+mn-ea"/>
                <a:cs typeface="+mn-ea"/>
                <a:sym typeface="+mn-lt"/>
              </a:rPr>
              <a:t>先序遍历序列：</a:t>
            </a:r>
            <a:r>
              <a:rPr kumimoji="0" lang="en-US" altLang="zh-CN" b="0" kern="1200" cap="none" spc="0" normalizeH="0" baseline="0" noProof="0" dirty="0">
                <a:solidFill>
                  <a:schemeClr val="hlink"/>
                </a:solidFill>
                <a:latin typeface="+mn-lt"/>
                <a:ea typeface="+mn-ea"/>
                <a:cs typeface="+mn-ea"/>
                <a:sym typeface="+mn-lt"/>
              </a:rPr>
              <a:t>A  B  D  C</a:t>
            </a:r>
            <a:endParaRPr kumimoji="0" lang="en-US" altLang="zh-CN" b="0" kern="1200" cap="none" spc="0" normalizeH="0" baseline="0" noProof="0" dirty="0">
              <a:solidFill>
                <a:schemeClr val="hlink"/>
              </a:solidFill>
              <a:latin typeface="+mn-lt"/>
              <a:ea typeface="+mn-ea"/>
              <a:cs typeface="+mn-ea"/>
              <a:sym typeface="+mn-lt"/>
            </a:endParaRPr>
          </a:p>
        </p:txBody>
      </p:sp>
      <p:sp>
        <p:nvSpPr>
          <p:cNvPr id="51261" name="Rectangle 63"/>
          <p:cNvSpPr>
            <a:spLocks noChangeArrowheads="1"/>
          </p:cNvSpPr>
          <p:nvPr/>
        </p:nvSpPr>
        <p:spPr bwMode="auto">
          <a:xfrm>
            <a:off x="188913" y="1238250"/>
            <a:ext cx="4356100" cy="25781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3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若二叉树为空，则空操作</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ts val="2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否则</a:t>
            </a:r>
            <a:b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访问根结点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b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前序遍历左子树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a:t>
            </a:r>
            <a:b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前序遍历右子树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09377" name="Rectangle 65"/>
          <p:cNvSpPr>
            <a:spLocks noChangeArrowheads="1"/>
          </p:cNvSpPr>
          <p:nvPr/>
        </p:nvSpPr>
        <p:spPr bwMode="auto">
          <a:xfrm>
            <a:off x="798513" y="190500"/>
            <a:ext cx="58832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遍历的算法实现－先序遍历</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9316"/>
                                        </p:tgtEl>
                                        <p:attrNameLst>
                                          <p:attrName>style.visibility</p:attrName>
                                        </p:attrNameLst>
                                      </p:cBhvr>
                                      <p:to>
                                        <p:strVal val="visible"/>
                                      </p:to>
                                    </p:set>
                                    <p:animEffect transition="in" filter="dissolve">
                                      <p:cBhvr>
                                        <p:cTn id="7" dur="500"/>
                                        <p:tgtEl>
                                          <p:spTgt spid="90931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ppt_h/2"/>
                                          </p:val>
                                        </p:tav>
                                        <p:tav tm="100000">
                                          <p:val>
                                            <p:strVal val="#ppt_y"/>
                                          </p:val>
                                        </p:tav>
                                      </p:tavLst>
                                    </p:anim>
                                    <p:anim calcmode="lin" valueType="num">
                                      <p:cBhvr>
                                        <p:cTn id="14" dur="500" fill="hold"/>
                                        <p:tgtEl>
                                          <p:spTgt spid="2"/>
                                        </p:tgtEl>
                                        <p:attrNameLst>
                                          <p:attrName>ppt_w</p:attrName>
                                        </p:attrNameLst>
                                      </p:cBhvr>
                                      <p:tavLst>
                                        <p:tav tm="0">
                                          <p:val>
                                            <p:strVal val="#ppt_w"/>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ppt_h/2"/>
                                          </p:val>
                                        </p:tav>
                                        <p:tav tm="100000">
                                          <p:val>
                                            <p:strVal val="#ppt_y"/>
                                          </p:val>
                                        </p:tav>
                                      </p:tavLst>
                                    </p:anim>
                                    <p:anim calcmode="lin" valueType="num">
                                      <p:cBhvr>
                                        <p:cTn id="22" dur="500" fill="hold"/>
                                        <p:tgtEl>
                                          <p:spTgt spid="3"/>
                                        </p:tgtEl>
                                        <p:attrNameLst>
                                          <p:attrName>ppt_w</p:attrName>
                                        </p:attrNameLst>
                                      </p:cBhvr>
                                      <p:tavLst>
                                        <p:tav tm="0">
                                          <p:val>
                                            <p:strVal val="#ppt_w"/>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ppt_h/2"/>
                                          </p:val>
                                        </p:tav>
                                        <p:tav tm="100000">
                                          <p:val>
                                            <p:strVal val="#ppt_y"/>
                                          </p:val>
                                        </p:tav>
                                      </p:tavLst>
                                    </p:anim>
                                    <p:anim calcmode="lin" valueType="num">
                                      <p:cBhvr>
                                        <p:cTn id="30" dur="500" fill="hold"/>
                                        <p:tgtEl>
                                          <p:spTgt spid="8"/>
                                        </p:tgtEl>
                                        <p:attrNameLst>
                                          <p:attrName>ppt_w</p:attrName>
                                        </p:attrNameLst>
                                      </p:cBhvr>
                                      <p:tavLst>
                                        <p:tav tm="0">
                                          <p:val>
                                            <p:strVal val="#ppt_w"/>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ppt_h/2"/>
                                          </p:val>
                                        </p:tav>
                                        <p:tav tm="100000">
                                          <p:val>
                                            <p:strVal val="#ppt_y"/>
                                          </p:val>
                                        </p:tav>
                                      </p:tavLst>
                                    </p:anim>
                                    <p:anim calcmode="lin" valueType="num">
                                      <p:cBhvr>
                                        <p:cTn id="38" dur="500" fill="hold"/>
                                        <p:tgtEl>
                                          <p:spTgt spid="7"/>
                                        </p:tgtEl>
                                        <p:attrNameLst>
                                          <p:attrName>ppt_w</p:attrName>
                                        </p:attrNameLst>
                                      </p:cBhvr>
                                      <p:tavLst>
                                        <p:tav tm="0">
                                          <p:val>
                                            <p:strVal val="#ppt_w"/>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ppt_x</p:attrName>
                                        </p:attrNameLst>
                                      </p:cBhvr>
                                      <p:tavLst>
                                        <p:tav tm="0">
                                          <p:val>
                                            <p:strVal val="#ppt_x"/>
                                          </p:val>
                                        </p:tav>
                                        <p:tav tm="100000">
                                          <p:val>
                                            <p:strVal val="#ppt_x"/>
                                          </p:val>
                                        </p:tav>
                                      </p:tavLst>
                                    </p:anim>
                                    <p:anim calcmode="lin" valueType="num">
                                      <p:cBhvr>
                                        <p:cTn id="45" dur="500" fill="hold"/>
                                        <p:tgtEl>
                                          <p:spTgt spid="5"/>
                                        </p:tgtEl>
                                        <p:attrNameLst>
                                          <p:attrName>ppt_y</p:attrName>
                                        </p:attrNameLst>
                                      </p:cBhvr>
                                      <p:tavLst>
                                        <p:tav tm="0">
                                          <p:val>
                                            <p:strVal val="#ppt_y-#ppt_h/2"/>
                                          </p:val>
                                        </p:tav>
                                        <p:tav tm="100000">
                                          <p:val>
                                            <p:strVal val="#ppt_y"/>
                                          </p:val>
                                        </p:tav>
                                      </p:tavLst>
                                    </p:anim>
                                    <p:anim calcmode="lin" valueType="num">
                                      <p:cBhvr>
                                        <p:cTn id="46" dur="500" fill="hold"/>
                                        <p:tgtEl>
                                          <p:spTgt spid="5"/>
                                        </p:tgtEl>
                                        <p:attrNameLst>
                                          <p:attrName>ppt_w</p:attrName>
                                        </p:attrNameLst>
                                      </p:cBhvr>
                                      <p:tavLst>
                                        <p:tav tm="0">
                                          <p:val>
                                            <p:strVal val="#ppt_w"/>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ppt_h/2"/>
                                          </p:val>
                                        </p:tav>
                                        <p:tav tm="100000">
                                          <p:val>
                                            <p:strVal val="#ppt_y"/>
                                          </p:val>
                                        </p:tav>
                                      </p:tavLst>
                                    </p:anim>
                                    <p:anim calcmode="lin" valueType="num">
                                      <p:cBhvr>
                                        <p:cTn id="54" dur="500" fill="hold"/>
                                        <p:tgtEl>
                                          <p:spTgt spid="11"/>
                                        </p:tgtEl>
                                        <p:attrNameLst>
                                          <p:attrName>ppt_w</p:attrName>
                                        </p:attrNameLst>
                                      </p:cBhvr>
                                      <p:tavLst>
                                        <p:tav tm="0">
                                          <p:val>
                                            <p:strVal val="#ppt_w"/>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ppt_h/2"/>
                                          </p:val>
                                        </p:tav>
                                        <p:tav tm="100000">
                                          <p:val>
                                            <p:strVal val="#ppt_y"/>
                                          </p:val>
                                        </p:tav>
                                      </p:tavLst>
                                    </p:anim>
                                    <p:anim calcmode="lin" valueType="num">
                                      <p:cBhvr>
                                        <p:cTn id="62" dur="500" fill="hold"/>
                                        <p:tgtEl>
                                          <p:spTgt spid="10"/>
                                        </p:tgtEl>
                                        <p:attrNameLst>
                                          <p:attrName>ppt_w</p:attrName>
                                        </p:attrNameLst>
                                      </p:cBhvr>
                                      <p:tavLst>
                                        <p:tav tm="0">
                                          <p:val>
                                            <p:strVal val="#ppt_w"/>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1"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ppt_x</p:attrName>
                                        </p:attrNameLst>
                                      </p:cBhvr>
                                      <p:tavLst>
                                        <p:tav tm="0">
                                          <p:val>
                                            <p:strVal val="#ppt_x"/>
                                          </p:val>
                                        </p:tav>
                                        <p:tav tm="100000">
                                          <p:val>
                                            <p:strVal val="#ppt_x"/>
                                          </p:val>
                                        </p:tav>
                                      </p:tavLst>
                                    </p:anim>
                                    <p:anim calcmode="lin" valueType="num">
                                      <p:cBhvr>
                                        <p:cTn id="69" dur="500" fill="hold"/>
                                        <p:tgtEl>
                                          <p:spTgt spid="9"/>
                                        </p:tgtEl>
                                        <p:attrNameLst>
                                          <p:attrName>ppt_y</p:attrName>
                                        </p:attrNameLst>
                                      </p:cBhvr>
                                      <p:tavLst>
                                        <p:tav tm="0">
                                          <p:val>
                                            <p:strVal val="#ppt_y-#ppt_h/2"/>
                                          </p:val>
                                        </p:tav>
                                        <p:tav tm="100000">
                                          <p:val>
                                            <p:strVal val="#ppt_y"/>
                                          </p:val>
                                        </p:tav>
                                      </p:tavLst>
                                    </p:anim>
                                    <p:anim calcmode="lin" valueType="num">
                                      <p:cBhvr>
                                        <p:cTn id="70" dur="500" fill="hold"/>
                                        <p:tgtEl>
                                          <p:spTgt spid="9"/>
                                        </p:tgtEl>
                                        <p:attrNameLst>
                                          <p:attrName>ppt_w</p:attrName>
                                        </p:attrNameLst>
                                      </p:cBhvr>
                                      <p:tavLst>
                                        <p:tav tm="0">
                                          <p:val>
                                            <p:strVal val="#ppt_w"/>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ppt_x</p:attrName>
                                        </p:attrNameLst>
                                      </p:cBhvr>
                                      <p:tavLst>
                                        <p:tav tm="0">
                                          <p:val>
                                            <p:strVal val="#ppt_x"/>
                                          </p:val>
                                        </p:tav>
                                        <p:tav tm="100000">
                                          <p:val>
                                            <p:strVal val="#ppt_x"/>
                                          </p:val>
                                        </p:tav>
                                      </p:tavLst>
                                    </p:anim>
                                    <p:anim calcmode="lin" valueType="num">
                                      <p:cBhvr>
                                        <p:cTn id="77" dur="500" fill="hold"/>
                                        <p:tgtEl>
                                          <p:spTgt spid="15"/>
                                        </p:tgtEl>
                                        <p:attrNameLst>
                                          <p:attrName>ppt_y</p:attrName>
                                        </p:attrNameLst>
                                      </p:cBhvr>
                                      <p:tavLst>
                                        <p:tav tm="0">
                                          <p:val>
                                            <p:strVal val="#ppt_y-#ppt_h/2"/>
                                          </p:val>
                                        </p:tav>
                                        <p:tav tm="100000">
                                          <p:val>
                                            <p:strVal val="#ppt_y"/>
                                          </p:val>
                                        </p:tav>
                                      </p:tavLst>
                                    </p:anim>
                                    <p:anim calcmode="lin" valueType="num">
                                      <p:cBhvr>
                                        <p:cTn id="78" dur="500" fill="hold"/>
                                        <p:tgtEl>
                                          <p:spTgt spid="15"/>
                                        </p:tgtEl>
                                        <p:attrNameLst>
                                          <p:attrName>ppt_w</p:attrName>
                                        </p:attrNameLst>
                                      </p:cBhvr>
                                      <p:tavLst>
                                        <p:tav tm="0">
                                          <p:val>
                                            <p:strVal val="#ppt_w"/>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fill="hold"/>
                                        <p:tgtEl>
                                          <p:spTgt spid="14"/>
                                        </p:tgtEl>
                                        <p:attrNameLst>
                                          <p:attrName>ppt_x</p:attrName>
                                        </p:attrNameLst>
                                      </p:cBhvr>
                                      <p:tavLst>
                                        <p:tav tm="0">
                                          <p:val>
                                            <p:strVal val="#ppt_x"/>
                                          </p:val>
                                        </p:tav>
                                        <p:tav tm="100000">
                                          <p:val>
                                            <p:strVal val="#ppt_x"/>
                                          </p:val>
                                        </p:tav>
                                      </p:tavLst>
                                    </p:anim>
                                    <p:anim calcmode="lin" valueType="num">
                                      <p:cBhvr>
                                        <p:cTn id="85" dur="500" fill="hold"/>
                                        <p:tgtEl>
                                          <p:spTgt spid="14"/>
                                        </p:tgtEl>
                                        <p:attrNameLst>
                                          <p:attrName>ppt_y</p:attrName>
                                        </p:attrNameLst>
                                      </p:cBhvr>
                                      <p:tavLst>
                                        <p:tav tm="0">
                                          <p:val>
                                            <p:strVal val="#ppt_y-#ppt_h/2"/>
                                          </p:val>
                                        </p:tav>
                                        <p:tav tm="100000">
                                          <p:val>
                                            <p:strVal val="#ppt_y"/>
                                          </p:val>
                                        </p:tav>
                                      </p:tavLst>
                                    </p:anim>
                                    <p:anim calcmode="lin" valueType="num">
                                      <p:cBhvr>
                                        <p:cTn id="86" dur="500" fill="hold"/>
                                        <p:tgtEl>
                                          <p:spTgt spid="14"/>
                                        </p:tgtEl>
                                        <p:attrNameLst>
                                          <p:attrName>ppt_w</p:attrName>
                                        </p:attrNameLst>
                                      </p:cBhvr>
                                      <p:tavLst>
                                        <p:tav tm="0">
                                          <p:val>
                                            <p:strVal val="#ppt_w"/>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7" presetClass="entr" presetSubtype="1"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ppt_x</p:attrName>
                                        </p:attrNameLst>
                                      </p:cBhvr>
                                      <p:tavLst>
                                        <p:tav tm="0">
                                          <p:val>
                                            <p:strVal val="#ppt_x"/>
                                          </p:val>
                                        </p:tav>
                                        <p:tav tm="100000">
                                          <p:val>
                                            <p:strVal val="#ppt_x"/>
                                          </p:val>
                                        </p:tav>
                                      </p:tavLst>
                                    </p:anim>
                                    <p:anim calcmode="lin" valueType="num">
                                      <p:cBhvr>
                                        <p:cTn id="93" dur="500" fill="hold"/>
                                        <p:tgtEl>
                                          <p:spTgt spid="13"/>
                                        </p:tgtEl>
                                        <p:attrNameLst>
                                          <p:attrName>ppt_y</p:attrName>
                                        </p:attrNameLst>
                                      </p:cBhvr>
                                      <p:tavLst>
                                        <p:tav tm="0">
                                          <p:val>
                                            <p:strVal val="#ppt_y-#ppt_h/2"/>
                                          </p:val>
                                        </p:tav>
                                        <p:tav tm="100000">
                                          <p:val>
                                            <p:strVal val="#ppt_y"/>
                                          </p:val>
                                        </p:tav>
                                      </p:tavLst>
                                    </p:anim>
                                    <p:anim calcmode="lin" valueType="num">
                                      <p:cBhvr>
                                        <p:cTn id="94" dur="500" fill="hold"/>
                                        <p:tgtEl>
                                          <p:spTgt spid="13"/>
                                        </p:tgtEl>
                                        <p:attrNameLst>
                                          <p:attrName>ppt_w</p:attrName>
                                        </p:attrNameLst>
                                      </p:cBhvr>
                                      <p:tavLst>
                                        <p:tav tm="0">
                                          <p:val>
                                            <p:strVal val="#ppt_w"/>
                                          </p:val>
                                        </p:tav>
                                        <p:tav tm="100000">
                                          <p:val>
                                            <p:strVal val="#ppt_w"/>
                                          </p:val>
                                        </p:tav>
                                      </p:tavLst>
                                    </p:anim>
                                    <p:anim calcmode="lin" valueType="num">
                                      <p:cBhvr>
                                        <p:cTn id="95"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7" presetClass="entr" presetSubtype="1" fill="hold" nodeType="clickEffect">
                                  <p:stCondLst>
                                    <p:cond delay="0"/>
                                  </p:stCondLst>
                                  <p:childTnLst>
                                    <p:set>
                                      <p:cBhvr>
                                        <p:cTn id="99" dur="1" fill="hold">
                                          <p:stCondLst>
                                            <p:cond delay="0"/>
                                          </p:stCondLst>
                                        </p:cTn>
                                        <p:tgtEl>
                                          <p:spTgt spid="12"/>
                                        </p:tgtEl>
                                        <p:attrNameLst>
                                          <p:attrName>style.visibility</p:attrName>
                                        </p:attrNameLst>
                                      </p:cBhvr>
                                      <p:to>
                                        <p:strVal val="visible"/>
                                      </p:to>
                                    </p:set>
                                    <p:anim calcmode="lin" valueType="num">
                                      <p:cBhvr>
                                        <p:cTn id="100" dur="500" fill="hold"/>
                                        <p:tgtEl>
                                          <p:spTgt spid="12"/>
                                        </p:tgtEl>
                                        <p:attrNameLst>
                                          <p:attrName>ppt_x</p:attrName>
                                        </p:attrNameLst>
                                      </p:cBhvr>
                                      <p:tavLst>
                                        <p:tav tm="0">
                                          <p:val>
                                            <p:strVal val="#ppt_x"/>
                                          </p:val>
                                        </p:tav>
                                        <p:tav tm="100000">
                                          <p:val>
                                            <p:strVal val="#ppt_x"/>
                                          </p:val>
                                        </p:tav>
                                      </p:tavLst>
                                    </p:anim>
                                    <p:anim calcmode="lin" valueType="num">
                                      <p:cBhvr>
                                        <p:cTn id="101" dur="500" fill="hold"/>
                                        <p:tgtEl>
                                          <p:spTgt spid="12"/>
                                        </p:tgtEl>
                                        <p:attrNameLst>
                                          <p:attrName>ppt_y</p:attrName>
                                        </p:attrNameLst>
                                      </p:cBhvr>
                                      <p:tavLst>
                                        <p:tav tm="0">
                                          <p:val>
                                            <p:strVal val="#ppt_y-#ppt_h/2"/>
                                          </p:val>
                                        </p:tav>
                                        <p:tav tm="100000">
                                          <p:val>
                                            <p:strVal val="#ppt_y"/>
                                          </p:val>
                                        </p:tav>
                                      </p:tavLst>
                                    </p:anim>
                                    <p:anim calcmode="lin" valueType="num">
                                      <p:cBhvr>
                                        <p:cTn id="102" dur="500" fill="hold"/>
                                        <p:tgtEl>
                                          <p:spTgt spid="12"/>
                                        </p:tgtEl>
                                        <p:attrNameLst>
                                          <p:attrName>ppt_w</p:attrName>
                                        </p:attrNameLst>
                                      </p:cBhvr>
                                      <p:tavLst>
                                        <p:tav tm="0">
                                          <p:val>
                                            <p:strVal val="#ppt_w"/>
                                          </p:val>
                                        </p:tav>
                                        <p:tav tm="100000">
                                          <p:val>
                                            <p:strVal val="#ppt_w"/>
                                          </p:val>
                                        </p:tav>
                                      </p:tavLst>
                                    </p:anim>
                                    <p:anim calcmode="lin" valueType="num">
                                      <p:cBhvr>
                                        <p:cTn id="103"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 presetClass="entr" presetSubtype="32" fill="hold" grpId="0" nodeType="clickEffect">
                                  <p:stCondLst>
                                    <p:cond delay="0"/>
                                  </p:stCondLst>
                                  <p:childTnLst>
                                    <p:set>
                                      <p:cBhvr>
                                        <p:cTn id="107" dur="1" fill="hold">
                                          <p:stCondLst>
                                            <p:cond delay="0"/>
                                          </p:stCondLst>
                                        </p:cTn>
                                        <p:tgtEl>
                                          <p:spTgt spid="909374">
                                            <p:txEl>
                                              <p:pRg st="4294967295" end="4294967295"/>
                                            </p:txEl>
                                          </p:spTgt>
                                        </p:tgtEl>
                                        <p:attrNameLst>
                                          <p:attrName>style.visibility</p:attrName>
                                        </p:attrNameLst>
                                      </p:cBhvr>
                                      <p:to>
                                        <p:strVal val="visible"/>
                                      </p:to>
                                    </p:set>
                                    <p:animEffect transition="in" filter="box(out)">
                                      <p:cBhvr>
                                        <p:cTn id="108" dur="500"/>
                                        <p:tgtEl>
                                          <p:spTgt spid="909374">
                                            <p:txEl>
                                              <p:pRg st="4294967295" end="4294967295"/>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909374">
                                            <p:txEl>
                                              <p:pRg st="0" end="0"/>
                                            </p:txEl>
                                          </p:spTgt>
                                        </p:tgtEl>
                                        <p:attrNameLst>
                                          <p:attrName>style.visibility</p:attrName>
                                        </p:attrNameLst>
                                      </p:cBhvr>
                                      <p:to>
                                        <p:strVal val="visible"/>
                                      </p:to>
                                    </p:set>
                                    <p:animEffect transition="in" filter="box(out)">
                                      <p:cBhvr>
                                        <p:cTn id="113" dur="500"/>
                                        <p:tgtEl>
                                          <p:spTgt spid="9093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316" grpId="0" animBg="1"/>
      <p:bldP spid="90937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p:nvPr/>
        </p:nvGrpSpPr>
        <p:grpSpPr>
          <a:xfrm>
            <a:off x="854075" y="3913188"/>
            <a:ext cx="4119563" cy="1563687"/>
            <a:chOff x="240" y="2069"/>
            <a:chExt cx="2595" cy="985"/>
          </a:xfrm>
        </p:grpSpPr>
        <p:sp>
          <p:nvSpPr>
            <p:cNvPr id="52227" name="Rectangle 9"/>
            <p:cNvSpPr>
              <a:spLocks noChangeArrowheads="1"/>
            </p:cNvSpPr>
            <p:nvPr/>
          </p:nvSpPr>
          <p:spPr bwMode="auto">
            <a:xfrm>
              <a:off x="240" y="2069"/>
              <a:ext cx="25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TW" altLang="en-US" sz="2800" b="0" i="0" u="none" strike="noStrike" kern="1200" cap="none" spc="0" normalizeH="0" baseline="0" noProof="0" dirty="0">
                  <a:ln>
                    <a:noFill/>
                  </a:ln>
                  <a:solidFill>
                    <a:schemeClr val="tx1"/>
                  </a:solidFill>
                  <a:effectLst/>
                  <a:uLnTx/>
                  <a:uFillTx/>
                  <a:latin typeface="+mn-lt"/>
                  <a:ea typeface="+mn-ea"/>
                  <a:cs typeface="+mn-ea"/>
                  <a:sym typeface="+mn-lt"/>
                </a:rPr>
                <a:t>则三种遍历算法可写出:</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228" name="AutoShape 12">
              <a:hlinkClick r:id="" action="ppaction://hlinkshowjump?jump=nextslide"/>
            </p:cNvPr>
            <p:cNvSpPr>
              <a:spLocks noChangeArrowheads="1"/>
            </p:cNvSpPr>
            <p:nvPr/>
          </p:nvSpPr>
          <p:spPr bwMode="auto">
            <a:xfrm>
              <a:off x="2083" y="2478"/>
              <a:ext cx="365" cy="576"/>
            </a:xfrm>
            <a:prstGeom prst="downArrow">
              <a:avLst>
                <a:gd name="adj1" fmla="val 50000"/>
                <a:gd name="adj2" fmla="val 25000"/>
              </a:avLst>
            </a:prstGeom>
            <a:solidFill>
              <a:schemeClr val="accent1"/>
            </a:solidFill>
            <a:ln w="952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57774" name="Rectangle 14"/>
          <p:cNvSpPr>
            <a:spLocks noChangeArrowheads="1"/>
          </p:cNvSpPr>
          <p:nvPr/>
        </p:nvSpPr>
        <p:spPr bwMode="auto">
          <a:xfrm>
            <a:off x="854075" y="201613"/>
            <a:ext cx="82772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遍历的算法实现－－用递归形式格外简单！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52230" name="Rectangle 15"/>
          <p:cNvSpPr>
            <a:spLocks noChangeArrowheads="1"/>
          </p:cNvSpPr>
          <p:nvPr/>
        </p:nvSpPr>
        <p:spPr bwMode="auto">
          <a:xfrm>
            <a:off x="854075" y="2114550"/>
            <a:ext cx="7802563" cy="1196628"/>
          </a:xfrm>
          <a:prstGeom prst="roundRect">
            <a:avLst>
              <a:gd name="adj" fmla="val 8559"/>
            </a:avLst>
          </a:prstGeom>
          <a:solidFill>
            <a:srgbClr val="EBEB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80000"/>
              </a:lnSpc>
              <a:spcBef>
                <a:spcPct val="50000"/>
              </a:spcBef>
              <a:spcAft>
                <a:spcPts val="0"/>
              </a:spcAft>
              <a:buClrTx/>
              <a:buSzTx/>
              <a:buFont typeface="Arial" panose="020B0604020202020204" pitchFamily="34" charset="0"/>
              <a:buNone/>
              <a:defRPr/>
            </a:pPr>
            <a:r>
              <a:rPr lang="en-US" altLang="zh-CN" b="0" noProof="0" dirty="0">
                <a:ln>
                  <a:noFill/>
                </a:ln>
                <a:solidFill>
                  <a:srgbClr val="CC3300"/>
                </a:solidFill>
                <a:effectLst/>
                <a:uLnTx/>
                <a:uFillTx/>
                <a:latin typeface="+mn-lt"/>
                <a:ea typeface="+mn-ea"/>
                <a:cs typeface="+mn-ea"/>
                <a:sym typeface="+mn-lt"/>
              </a:rPr>
              <a:t>long Factorial ( long n ) {</a:t>
            </a:r>
            <a:endPar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endParaRPr>
          </a:p>
          <a:p>
            <a:pPr marL="0" marR="0" lvl="0" indent="0" algn="l" defTabSz="914400" rtl="0" eaLnBrk="1" fontAlgn="base" latinLnBrk="0" hangingPunct="1">
              <a:lnSpc>
                <a:spcPct val="80000"/>
              </a:lnSpc>
              <a:spcBef>
                <a:spcPts val="50"/>
              </a:spcBef>
              <a:spcAft>
                <a:spcPts val="0"/>
              </a:spcAft>
              <a:buClrTx/>
              <a:buSzTx/>
              <a:buFont typeface="Arial" panose="020B0604020202020204" pitchFamily="34" charset="0"/>
              <a:buNone/>
              <a:defRPr/>
            </a:pPr>
            <a:r>
              <a:rPr lang="en-US" altLang="zh-CN" b="0" noProof="0" dirty="0">
                <a:ln>
                  <a:noFill/>
                </a:ln>
                <a:solidFill>
                  <a:srgbClr val="CC3300"/>
                </a:solidFill>
                <a:effectLst/>
                <a:uLnTx/>
                <a:uFillTx/>
                <a:latin typeface="+mn-lt"/>
                <a:ea typeface="+mn-ea"/>
                <a:cs typeface="+mn-ea"/>
                <a:sym typeface="+mn-lt"/>
              </a:rPr>
              <a:t>    if ( n</a:t>
            </a:r>
            <a:r>
              <a:rPr lang="en-US" altLang="zh-CN" b="0" i="1" noProof="0" dirty="0">
                <a:ln>
                  <a:noFill/>
                </a:ln>
                <a:solidFill>
                  <a:srgbClr val="CC3300"/>
                </a:solidFill>
                <a:effectLst/>
                <a:uLnTx/>
                <a:uFillTx/>
                <a:latin typeface="+mn-lt"/>
                <a:ea typeface="+mn-ea"/>
                <a:cs typeface="+mn-ea"/>
                <a:sym typeface="+mn-lt"/>
              </a:rPr>
              <a:t> ==</a:t>
            </a:r>
            <a:r>
              <a:rPr lang="en-US" altLang="zh-CN" b="0" noProof="0" dirty="0">
                <a:ln>
                  <a:noFill/>
                </a:ln>
                <a:solidFill>
                  <a:srgbClr val="CC3300"/>
                </a:solidFill>
                <a:effectLst/>
                <a:uLnTx/>
                <a:uFillTx/>
                <a:latin typeface="+mn-lt"/>
                <a:ea typeface="+mn-ea"/>
                <a:cs typeface="+mn-ea"/>
                <a:sym typeface="+mn-lt"/>
              </a:rPr>
              <a:t> 0 ) return 1;</a:t>
            </a:r>
            <a:r>
              <a:rPr lang="en-US" altLang="zh-CN" b="0" noProof="0" dirty="0">
                <a:ln>
                  <a:noFill/>
                </a:ln>
                <a:solidFill>
                  <a:schemeClr val="accent2"/>
                </a:solidFill>
                <a:effectLst/>
                <a:uLnTx/>
                <a:uFillTx/>
                <a:latin typeface="+mn-lt"/>
                <a:ea typeface="+mn-ea"/>
                <a:cs typeface="+mn-ea"/>
                <a:sym typeface="+mn-lt"/>
              </a:rPr>
              <a:t>//</a:t>
            </a:r>
            <a:r>
              <a:rPr lang="zh-CN" altLang="en-US" b="0" noProof="0" dirty="0">
                <a:ln>
                  <a:noFill/>
                </a:ln>
                <a:solidFill>
                  <a:schemeClr val="accent2"/>
                </a:solidFill>
                <a:effectLst/>
                <a:uLnTx/>
                <a:uFillTx/>
                <a:latin typeface="+mn-lt"/>
                <a:ea typeface="+mn-ea"/>
                <a:cs typeface="+mn-ea"/>
                <a:sym typeface="+mn-lt"/>
              </a:rPr>
              <a:t>基本项</a:t>
            </a:r>
            <a:endPar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80000"/>
              </a:lnSpc>
              <a:spcBef>
                <a:spcPts val="50"/>
              </a:spcBef>
              <a:spcAft>
                <a:spcPct val="0"/>
              </a:spcAft>
              <a:buClrTx/>
              <a:buSzTx/>
              <a:buFont typeface="Arial" panose="020B0604020202020204" pitchFamily="34" charset="0"/>
              <a:buNone/>
              <a:defRPr/>
            </a:pPr>
            <a:r>
              <a:rPr lang="zh-CN" altLang="en-US" b="0" noProof="0" dirty="0">
                <a:ln>
                  <a:noFill/>
                </a:ln>
                <a:solidFill>
                  <a:srgbClr val="CC3300"/>
                </a:solidFill>
                <a:effectLst/>
                <a:uLnTx/>
                <a:uFillTx/>
                <a:latin typeface="+mn-lt"/>
                <a:ea typeface="+mn-ea"/>
                <a:cs typeface="+mn-ea"/>
                <a:sym typeface="+mn-lt"/>
              </a:rPr>
              <a:t>    </a:t>
            </a:r>
            <a:r>
              <a:rPr lang="en-US" altLang="zh-CN" b="0" noProof="0" dirty="0">
                <a:ln>
                  <a:noFill/>
                </a:ln>
                <a:solidFill>
                  <a:srgbClr val="CC3300"/>
                </a:solidFill>
                <a:effectLst/>
                <a:uLnTx/>
                <a:uFillTx/>
                <a:latin typeface="+mn-lt"/>
                <a:ea typeface="+mn-ea"/>
                <a:cs typeface="+mn-ea"/>
                <a:sym typeface="+mn-lt"/>
              </a:rPr>
              <a:t>else return n * Factorial (n</a:t>
            </a:r>
            <a:r>
              <a:rPr lang="en-US" altLang="zh-CN" b="0" i="1" noProof="0" dirty="0">
                <a:ln>
                  <a:noFill/>
                </a:ln>
                <a:solidFill>
                  <a:srgbClr val="CC3300"/>
                </a:solidFill>
                <a:effectLst/>
                <a:uLnTx/>
                <a:uFillTx/>
                <a:latin typeface="+mn-lt"/>
                <a:ea typeface="+mn-ea"/>
                <a:cs typeface="+mn-ea"/>
                <a:sym typeface="+mn-lt"/>
              </a:rPr>
              <a:t>-</a:t>
            </a:r>
            <a:r>
              <a:rPr lang="en-US" altLang="zh-CN" b="0" noProof="0" dirty="0">
                <a:ln>
                  <a:noFill/>
                </a:ln>
                <a:solidFill>
                  <a:srgbClr val="CC3300"/>
                </a:solidFill>
                <a:effectLst/>
                <a:uLnTx/>
                <a:uFillTx/>
                <a:latin typeface="+mn-lt"/>
                <a:ea typeface="+mn-ea"/>
                <a:cs typeface="+mn-ea"/>
                <a:sym typeface="+mn-lt"/>
              </a:rPr>
              <a:t>1); </a:t>
            </a:r>
            <a:r>
              <a:rPr lang="en-US" altLang="zh-CN" b="0" noProof="0" dirty="0">
                <a:ln>
                  <a:noFill/>
                </a:ln>
                <a:solidFill>
                  <a:schemeClr val="accent2"/>
                </a:solidFill>
                <a:effectLst/>
                <a:uLnTx/>
                <a:uFillTx/>
                <a:latin typeface="+mn-lt"/>
                <a:ea typeface="+mn-ea"/>
                <a:cs typeface="+mn-ea"/>
                <a:sym typeface="+mn-lt"/>
              </a:rPr>
              <a:t>//</a:t>
            </a:r>
            <a:r>
              <a:rPr lang="zh-CN" altLang="en-US" b="0" noProof="0" dirty="0">
                <a:ln>
                  <a:noFill/>
                </a:ln>
                <a:solidFill>
                  <a:schemeClr val="accent2"/>
                </a:solidFill>
                <a:effectLst/>
                <a:uLnTx/>
                <a:uFillTx/>
                <a:latin typeface="+mn-lt"/>
                <a:ea typeface="+mn-ea"/>
                <a:cs typeface="+mn-ea"/>
                <a:sym typeface="+mn-lt"/>
              </a:rPr>
              <a:t>归纳项</a:t>
            </a:r>
            <a:r>
              <a:rPr lang="en-US" altLang="zh-CN" b="0" noProof="0" dirty="0">
                <a:ln>
                  <a:noFill/>
                </a:ln>
                <a:solidFill>
                  <a:srgbClr val="CC3300"/>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rgbClr val="CC3300"/>
              </a:solidFill>
              <a:effectLst/>
              <a:uLnTx/>
              <a:uFillTx/>
              <a:latin typeface="+mn-lt"/>
              <a:ea typeface="+mn-ea"/>
              <a:cs typeface="+mn-ea"/>
              <a:sym typeface="+mn-lt"/>
            </a:endParaRPr>
          </a:p>
        </p:txBody>
      </p:sp>
      <p:sp>
        <p:nvSpPr>
          <p:cNvPr id="52231" name="Rectangle 16"/>
          <p:cNvSpPr>
            <a:spLocks noChangeArrowheads="1"/>
          </p:cNvSpPr>
          <p:nvPr/>
        </p:nvSpPr>
        <p:spPr bwMode="auto">
          <a:xfrm>
            <a:off x="758825" y="1341438"/>
            <a:ext cx="114776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回忆</a:t>
            </a:r>
            <a:r>
              <a:rPr kumimoji="0" lang="zh-TW" altLang="en-US"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rgbClr val="000000"/>
              </a:solidFill>
              <a:effectLst/>
              <a:uLnTx/>
              <a:uFillTx/>
              <a:latin typeface="+mn-lt"/>
              <a:ea typeface="+mn-ea"/>
              <a:cs typeface="+mn-ea"/>
              <a:sym typeface="+mn-lt"/>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1"/>
          <p:cNvSpPr/>
          <p:nvPr/>
        </p:nvSpPr>
        <p:spPr>
          <a:xfrm>
            <a:off x="0" y="1557338"/>
            <a:ext cx="9144000" cy="4392612"/>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58795" name="Rectangle 11"/>
          <p:cNvSpPr>
            <a:spLocks noChangeArrowheads="1"/>
          </p:cNvSpPr>
          <p:nvPr/>
        </p:nvSpPr>
        <p:spPr bwMode="auto">
          <a:xfrm>
            <a:off x="395288" y="1762125"/>
            <a:ext cx="874871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if(T==NULL) return OK;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空二叉树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&lt;&lt;T-&gt;data;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访问根结点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PreOrderTraverse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递归遍历左子树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PreOrderTraverse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递归遍历右子树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8796" name="Rectangle 12"/>
          <p:cNvSpPr>
            <a:spLocks noChangeArrowheads="1"/>
          </p:cNvSpPr>
          <p:nvPr/>
        </p:nvSpPr>
        <p:spPr bwMode="auto">
          <a:xfrm>
            <a:off x="900113" y="184150"/>
            <a:ext cx="38115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先序遍历算法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fade">
                                      <p:cBhvr>
                                        <p:cTn id="7" dur="1000"/>
                                        <p:tgtEl>
                                          <p:spTgt spid="60418"/>
                                        </p:tgtEl>
                                      </p:cBhvr>
                                    </p:animEffect>
                                    <p:anim calcmode="lin" valueType="num">
                                      <p:cBhvr>
                                        <p:cTn id="8" dur="1000" fill="hold"/>
                                        <p:tgtEl>
                                          <p:spTgt spid="60418"/>
                                        </p:tgtEl>
                                        <p:attrNameLst>
                                          <p:attrName>ppt_x</p:attrName>
                                        </p:attrNameLst>
                                      </p:cBhvr>
                                      <p:tavLst>
                                        <p:tav tm="0">
                                          <p:val>
                                            <p:strVal val="#ppt_x"/>
                                          </p:val>
                                        </p:tav>
                                        <p:tav tm="100000">
                                          <p:val>
                                            <p:strVal val="#ppt_x"/>
                                          </p:val>
                                        </p:tav>
                                      </p:tavLst>
                                    </p:anim>
                                    <p:anim calcmode="lin" valueType="num">
                                      <p:cBhvr>
                                        <p:cTn id="9" dur="1000" fill="hold"/>
                                        <p:tgtEl>
                                          <p:spTgt spid="604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58795"/>
                                        </p:tgtEl>
                                        <p:attrNameLst>
                                          <p:attrName>style.visibility</p:attrName>
                                        </p:attrNameLst>
                                      </p:cBhvr>
                                      <p:to>
                                        <p:strVal val="visible"/>
                                      </p:to>
                                    </p:set>
                                    <p:animEffect transition="in" filter="wipe(up)">
                                      <p:cBhvr>
                                        <p:cTn id="14" dur="500"/>
                                        <p:tgtEl>
                                          <p:spTgt spid="758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nimBg="1"/>
      <p:bldP spid="75879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Box 158"/>
          <p:cNvSpPr txBox="1">
            <a:spLocks noChangeArrowheads="1"/>
          </p:cNvSpPr>
          <p:nvPr/>
        </p:nvSpPr>
        <p:spPr bwMode="auto">
          <a:xfrm>
            <a:off x="0" y="0"/>
            <a:ext cx="9144000" cy="6932613"/>
          </a:xfrm>
          <a:prstGeom prst="rect">
            <a:avLst/>
          </a:prstGeom>
          <a:solidFill>
            <a:schemeClr val="bg1"/>
          </a:solidFill>
          <a:ln>
            <a:noFill/>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6" name="Text Box 159"/>
          <p:cNvSpPr txBox="1">
            <a:spLocks noChangeArrowheads="1"/>
          </p:cNvSpPr>
          <p:nvPr/>
        </p:nvSpPr>
        <p:spPr bwMode="auto">
          <a:xfrm>
            <a:off x="334963" y="277813"/>
            <a:ext cx="3877945" cy="195072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if(T==NULL) return OK; else{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&lt;&lt;T-&gt;data;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160"/>
          <p:cNvGrpSpPr/>
          <p:nvPr/>
        </p:nvGrpSpPr>
        <p:grpSpPr>
          <a:xfrm>
            <a:off x="233363" y="3525838"/>
            <a:ext cx="1143000" cy="1235075"/>
            <a:chOff x="192" y="2160"/>
            <a:chExt cx="720" cy="778"/>
          </a:xfrm>
        </p:grpSpPr>
        <p:sp>
          <p:nvSpPr>
            <p:cNvPr id="54278" name="Line 161"/>
            <p:cNvSpPr>
              <a:spLocks noChangeShapeType="1"/>
            </p:cNvSpPr>
            <p:nvPr/>
          </p:nvSpPr>
          <p:spPr bwMode="auto">
            <a:xfrm>
              <a:off x="480" y="2400"/>
              <a:ext cx="0" cy="336"/>
            </a:xfrm>
            <a:prstGeom prst="line">
              <a:avLst/>
            </a:prstGeom>
            <a:noFill/>
            <a:ln w="19050">
              <a:solidFill>
                <a:srgbClr val="FF33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9" name="Text Box 162"/>
            <p:cNvSpPr txBox="1">
              <a:spLocks noChangeArrowheads="1"/>
            </p:cNvSpPr>
            <p:nvPr/>
          </p:nvSpPr>
          <p:spPr bwMode="auto">
            <a:xfrm>
              <a:off x="192" y="216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tx1"/>
                  </a:solidFill>
                  <a:effectLst/>
                  <a:uLnTx/>
                  <a:uFillTx/>
                  <a:latin typeface="+mn-lt"/>
                  <a:ea typeface="+mn-ea"/>
                  <a:cs typeface="+mn-ea"/>
                  <a:sym typeface="+mn-lt"/>
                </a:rPr>
                <a:t>主程序</a:t>
              </a:r>
              <a:endParaRPr kumimoji="0" lang="zh-CN" altLang="en-US" sz="20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0" name="Text Box 163"/>
            <p:cNvSpPr txBox="1">
              <a:spLocks noChangeArrowheads="1"/>
            </p:cNvSpPr>
            <p:nvPr/>
          </p:nvSpPr>
          <p:spPr bwMode="auto">
            <a:xfrm>
              <a:off x="240" y="268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Pre( T )</a:t>
              </a:r>
              <a:endParaRPr kumimoji="0" lang="en-US" altLang="zh-CN" sz="20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548" name="Line 164"/>
          <p:cNvSpPr>
            <a:spLocks noChangeShapeType="1"/>
          </p:cNvSpPr>
          <p:nvPr/>
        </p:nvSpPr>
        <p:spPr bwMode="auto">
          <a:xfrm>
            <a:off x="690563" y="4821238"/>
            <a:ext cx="1588" cy="609600"/>
          </a:xfrm>
          <a:prstGeom prst="line">
            <a:avLst/>
          </a:prstGeom>
          <a:noFill/>
          <a:ln w="19050">
            <a:solidFill>
              <a:srgbClr val="FF33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2549" name="Text Box 165"/>
          <p:cNvSpPr txBox="1">
            <a:spLocks noChangeArrowheads="1"/>
          </p:cNvSpPr>
          <p:nvPr/>
        </p:nvSpPr>
        <p:spPr bwMode="auto">
          <a:xfrm>
            <a:off x="7777163" y="3830638"/>
            <a:ext cx="762000" cy="398780"/>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返回</a:t>
            </a: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166"/>
          <p:cNvGrpSpPr/>
          <p:nvPr/>
        </p:nvGrpSpPr>
        <p:grpSpPr>
          <a:xfrm>
            <a:off x="7167563" y="3373438"/>
            <a:ext cx="533400" cy="838200"/>
            <a:chOff x="4560" y="1968"/>
            <a:chExt cx="336" cy="528"/>
          </a:xfrm>
        </p:grpSpPr>
        <p:sp>
          <p:nvSpPr>
            <p:cNvPr id="54284" name="Line 167"/>
            <p:cNvSpPr>
              <a:spLocks noChangeShapeType="1"/>
            </p:cNvSpPr>
            <p:nvPr/>
          </p:nvSpPr>
          <p:spPr bwMode="auto">
            <a:xfrm>
              <a:off x="4560" y="2448"/>
              <a:ext cx="192"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5" name="Line 168"/>
            <p:cNvSpPr>
              <a:spLocks noChangeShapeType="1"/>
            </p:cNvSpPr>
            <p:nvPr/>
          </p:nvSpPr>
          <p:spPr bwMode="auto">
            <a:xfrm>
              <a:off x="4752" y="1968"/>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6" name="Line 169"/>
            <p:cNvSpPr>
              <a:spLocks noChangeShapeType="1"/>
            </p:cNvSpPr>
            <p:nvPr/>
          </p:nvSpPr>
          <p:spPr bwMode="auto">
            <a:xfrm>
              <a:off x="4752" y="2496"/>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87" name="Line 170"/>
            <p:cNvSpPr>
              <a:spLocks noChangeShapeType="1"/>
            </p:cNvSpPr>
            <p:nvPr/>
          </p:nvSpPr>
          <p:spPr bwMode="auto">
            <a:xfrm flipV="1">
              <a:off x="4752" y="1968"/>
              <a:ext cx="0" cy="528"/>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555" name="Text Box 171"/>
          <p:cNvSpPr txBox="1">
            <a:spLocks noChangeArrowheads="1"/>
          </p:cNvSpPr>
          <p:nvPr/>
        </p:nvSpPr>
        <p:spPr bwMode="auto">
          <a:xfrm>
            <a:off x="7777163" y="4745038"/>
            <a:ext cx="762000" cy="398780"/>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返回</a:t>
            </a: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 name="Group 172"/>
          <p:cNvGrpSpPr/>
          <p:nvPr/>
        </p:nvGrpSpPr>
        <p:grpSpPr>
          <a:xfrm>
            <a:off x="7167563" y="4287838"/>
            <a:ext cx="533400" cy="838200"/>
            <a:chOff x="4560" y="2544"/>
            <a:chExt cx="336" cy="528"/>
          </a:xfrm>
        </p:grpSpPr>
        <p:sp>
          <p:nvSpPr>
            <p:cNvPr id="54290" name="Line 173"/>
            <p:cNvSpPr>
              <a:spLocks noChangeShapeType="1"/>
            </p:cNvSpPr>
            <p:nvPr/>
          </p:nvSpPr>
          <p:spPr bwMode="auto">
            <a:xfrm>
              <a:off x="4560" y="2688"/>
              <a:ext cx="192"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1" name="Line 174"/>
            <p:cNvSpPr>
              <a:spLocks noChangeShapeType="1"/>
            </p:cNvSpPr>
            <p:nvPr/>
          </p:nvSpPr>
          <p:spPr bwMode="auto">
            <a:xfrm>
              <a:off x="4752" y="2544"/>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2" name="Line 175"/>
            <p:cNvSpPr>
              <a:spLocks noChangeShapeType="1"/>
            </p:cNvSpPr>
            <p:nvPr/>
          </p:nvSpPr>
          <p:spPr bwMode="auto">
            <a:xfrm>
              <a:off x="4752" y="3072"/>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93" name="Line 176"/>
            <p:cNvSpPr>
              <a:spLocks noChangeShapeType="1"/>
            </p:cNvSpPr>
            <p:nvPr/>
          </p:nvSpPr>
          <p:spPr bwMode="auto">
            <a:xfrm flipV="1">
              <a:off x="4752" y="2544"/>
              <a:ext cx="0" cy="528"/>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177"/>
          <p:cNvGrpSpPr/>
          <p:nvPr/>
        </p:nvGrpSpPr>
        <p:grpSpPr>
          <a:xfrm>
            <a:off x="3128963" y="4592638"/>
            <a:ext cx="609600" cy="1752600"/>
            <a:chOff x="2016" y="2736"/>
            <a:chExt cx="384" cy="1104"/>
          </a:xfrm>
        </p:grpSpPr>
        <p:sp>
          <p:nvSpPr>
            <p:cNvPr id="54295" name="Line 178"/>
            <p:cNvSpPr>
              <a:spLocks noChangeShapeType="1"/>
            </p:cNvSpPr>
            <p:nvPr/>
          </p:nvSpPr>
          <p:spPr bwMode="auto">
            <a:xfrm>
              <a:off x="2016" y="2832"/>
              <a:ext cx="240"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Line 179"/>
            <p:cNvSpPr>
              <a:spLocks noChangeShapeType="1"/>
            </p:cNvSpPr>
            <p:nvPr/>
          </p:nvSpPr>
          <p:spPr bwMode="auto">
            <a:xfrm>
              <a:off x="2256" y="2736"/>
              <a:ext cx="0" cy="1104"/>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Line 180"/>
            <p:cNvSpPr>
              <a:spLocks noChangeShapeType="1"/>
            </p:cNvSpPr>
            <p:nvPr/>
          </p:nvSpPr>
          <p:spPr bwMode="auto">
            <a:xfrm>
              <a:off x="2256" y="2736"/>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 name="Line 181"/>
            <p:cNvSpPr>
              <a:spLocks noChangeShapeType="1"/>
            </p:cNvSpPr>
            <p:nvPr/>
          </p:nvSpPr>
          <p:spPr bwMode="auto">
            <a:xfrm>
              <a:off x="2256" y="3840"/>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182"/>
          <p:cNvGrpSpPr/>
          <p:nvPr/>
        </p:nvGrpSpPr>
        <p:grpSpPr>
          <a:xfrm>
            <a:off x="3814763" y="5888038"/>
            <a:ext cx="1371600" cy="396875"/>
            <a:chOff x="2448" y="3552"/>
            <a:chExt cx="864" cy="250"/>
          </a:xfrm>
        </p:grpSpPr>
        <p:sp>
          <p:nvSpPr>
            <p:cNvPr id="54300" name="Text Box 183"/>
            <p:cNvSpPr txBox="1">
              <a:spLocks noChangeArrowheads="1"/>
            </p:cNvSpPr>
            <p:nvPr/>
          </p:nvSpPr>
          <p:spPr bwMode="auto">
            <a:xfrm>
              <a:off x="2448" y="3552"/>
              <a:ext cx="864" cy="2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pre(T    R);</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01" name="Line 184"/>
            <p:cNvSpPr>
              <a:spLocks noChangeShapeType="1"/>
            </p:cNvSpPr>
            <p:nvPr/>
          </p:nvSpPr>
          <p:spPr bwMode="auto">
            <a:xfrm>
              <a:off x="2880" y="3696"/>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569" name="Text Box 185"/>
          <p:cNvSpPr txBox="1">
            <a:spLocks noChangeArrowheads="1"/>
          </p:cNvSpPr>
          <p:nvPr/>
        </p:nvSpPr>
        <p:spPr bwMode="auto">
          <a:xfrm>
            <a:off x="5719763" y="5430838"/>
            <a:ext cx="762000" cy="398780"/>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返回</a:t>
            </a: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7" name="Group 186"/>
          <p:cNvGrpSpPr/>
          <p:nvPr/>
        </p:nvGrpSpPr>
        <p:grpSpPr>
          <a:xfrm>
            <a:off x="5110163" y="4973638"/>
            <a:ext cx="533400" cy="838200"/>
            <a:chOff x="3264" y="2976"/>
            <a:chExt cx="336" cy="528"/>
          </a:xfrm>
        </p:grpSpPr>
        <p:sp>
          <p:nvSpPr>
            <p:cNvPr id="54304" name="Line 187"/>
            <p:cNvSpPr>
              <a:spLocks noChangeShapeType="1"/>
            </p:cNvSpPr>
            <p:nvPr/>
          </p:nvSpPr>
          <p:spPr bwMode="auto">
            <a:xfrm>
              <a:off x="3264" y="3456"/>
              <a:ext cx="192"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05" name="Line 188"/>
            <p:cNvSpPr>
              <a:spLocks noChangeShapeType="1"/>
            </p:cNvSpPr>
            <p:nvPr/>
          </p:nvSpPr>
          <p:spPr bwMode="auto">
            <a:xfrm>
              <a:off x="3456" y="2976"/>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06" name="Line 189"/>
            <p:cNvSpPr>
              <a:spLocks noChangeShapeType="1"/>
            </p:cNvSpPr>
            <p:nvPr/>
          </p:nvSpPr>
          <p:spPr bwMode="auto">
            <a:xfrm>
              <a:off x="3456" y="3504"/>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07" name="Line 190"/>
            <p:cNvSpPr>
              <a:spLocks noChangeShapeType="1"/>
            </p:cNvSpPr>
            <p:nvPr/>
          </p:nvSpPr>
          <p:spPr bwMode="auto">
            <a:xfrm flipV="1">
              <a:off x="3456" y="2976"/>
              <a:ext cx="0" cy="528"/>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575" name="Text Box 191"/>
          <p:cNvSpPr txBox="1">
            <a:spLocks noChangeArrowheads="1"/>
          </p:cNvSpPr>
          <p:nvPr/>
        </p:nvSpPr>
        <p:spPr bwMode="auto">
          <a:xfrm>
            <a:off x="5719763" y="6345238"/>
            <a:ext cx="762000" cy="398780"/>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返回</a:t>
            </a: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 name="Group 192"/>
          <p:cNvGrpSpPr/>
          <p:nvPr/>
        </p:nvGrpSpPr>
        <p:grpSpPr>
          <a:xfrm>
            <a:off x="5110163" y="5888038"/>
            <a:ext cx="533400" cy="838200"/>
            <a:chOff x="3264" y="3552"/>
            <a:chExt cx="336" cy="528"/>
          </a:xfrm>
        </p:grpSpPr>
        <p:sp>
          <p:nvSpPr>
            <p:cNvPr id="54310" name="Line 193"/>
            <p:cNvSpPr>
              <a:spLocks noChangeShapeType="1"/>
            </p:cNvSpPr>
            <p:nvPr/>
          </p:nvSpPr>
          <p:spPr bwMode="auto">
            <a:xfrm>
              <a:off x="3264" y="3696"/>
              <a:ext cx="192"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11" name="Line 194"/>
            <p:cNvSpPr>
              <a:spLocks noChangeShapeType="1"/>
            </p:cNvSpPr>
            <p:nvPr/>
          </p:nvSpPr>
          <p:spPr bwMode="auto">
            <a:xfrm>
              <a:off x="3456" y="3552"/>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12" name="Line 195"/>
            <p:cNvSpPr>
              <a:spLocks noChangeShapeType="1"/>
            </p:cNvSpPr>
            <p:nvPr/>
          </p:nvSpPr>
          <p:spPr bwMode="auto">
            <a:xfrm>
              <a:off x="3456" y="4080"/>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Line 196"/>
            <p:cNvSpPr>
              <a:spLocks noChangeShapeType="1"/>
            </p:cNvSpPr>
            <p:nvPr/>
          </p:nvSpPr>
          <p:spPr bwMode="auto">
            <a:xfrm flipV="1">
              <a:off x="3456" y="3552"/>
              <a:ext cx="0" cy="528"/>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197"/>
          <p:cNvGrpSpPr/>
          <p:nvPr/>
        </p:nvGrpSpPr>
        <p:grpSpPr>
          <a:xfrm>
            <a:off x="1223963" y="3221038"/>
            <a:ext cx="609600" cy="1752600"/>
            <a:chOff x="816" y="1872"/>
            <a:chExt cx="384" cy="1104"/>
          </a:xfrm>
        </p:grpSpPr>
        <p:sp>
          <p:nvSpPr>
            <p:cNvPr id="22" name="Line 198"/>
            <p:cNvSpPr>
              <a:spLocks noChangeShapeType="1"/>
            </p:cNvSpPr>
            <p:nvPr/>
          </p:nvSpPr>
          <p:spPr bwMode="auto">
            <a:xfrm>
              <a:off x="816" y="2736"/>
              <a:ext cx="240"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16" name="Line 199"/>
            <p:cNvSpPr>
              <a:spLocks noChangeShapeType="1"/>
            </p:cNvSpPr>
            <p:nvPr/>
          </p:nvSpPr>
          <p:spPr bwMode="auto">
            <a:xfrm>
              <a:off x="1056" y="1872"/>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17" name="Line 200"/>
            <p:cNvSpPr>
              <a:spLocks noChangeShapeType="1"/>
            </p:cNvSpPr>
            <p:nvPr/>
          </p:nvSpPr>
          <p:spPr bwMode="auto">
            <a:xfrm>
              <a:off x="1056" y="2976"/>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18" name="Line 201"/>
            <p:cNvSpPr>
              <a:spLocks noChangeShapeType="1"/>
            </p:cNvSpPr>
            <p:nvPr/>
          </p:nvSpPr>
          <p:spPr bwMode="auto">
            <a:xfrm flipV="1">
              <a:off x="1056" y="1872"/>
              <a:ext cx="0" cy="1104"/>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202"/>
          <p:cNvGrpSpPr/>
          <p:nvPr/>
        </p:nvGrpSpPr>
        <p:grpSpPr>
          <a:xfrm>
            <a:off x="5033963" y="2992438"/>
            <a:ext cx="762000" cy="1752600"/>
            <a:chOff x="3216" y="1728"/>
            <a:chExt cx="480" cy="1104"/>
          </a:xfrm>
        </p:grpSpPr>
        <p:sp>
          <p:nvSpPr>
            <p:cNvPr id="54320" name="Line 203"/>
            <p:cNvSpPr>
              <a:spLocks noChangeShapeType="1"/>
            </p:cNvSpPr>
            <p:nvPr/>
          </p:nvSpPr>
          <p:spPr bwMode="auto">
            <a:xfrm>
              <a:off x="3552" y="1728"/>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1" name="Line 204"/>
            <p:cNvSpPr>
              <a:spLocks noChangeShapeType="1"/>
            </p:cNvSpPr>
            <p:nvPr/>
          </p:nvSpPr>
          <p:spPr bwMode="auto">
            <a:xfrm>
              <a:off x="3552" y="2832"/>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2" name="Line 205"/>
            <p:cNvSpPr>
              <a:spLocks noChangeShapeType="1"/>
            </p:cNvSpPr>
            <p:nvPr/>
          </p:nvSpPr>
          <p:spPr bwMode="auto">
            <a:xfrm>
              <a:off x="3216" y="2544"/>
              <a:ext cx="336"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3" name="Line 206"/>
            <p:cNvSpPr>
              <a:spLocks noChangeShapeType="1"/>
            </p:cNvSpPr>
            <p:nvPr/>
          </p:nvSpPr>
          <p:spPr bwMode="auto">
            <a:xfrm flipV="1">
              <a:off x="3552" y="1728"/>
              <a:ext cx="0" cy="1104"/>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207"/>
          <p:cNvGrpSpPr/>
          <p:nvPr/>
        </p:nvGrpSpPr>
        <p:grpSpPr>
          <a:xfrm>
            <a:off x="5033963" y="2078038"/>
            <a:ext cx="762000" cy="1828800"/>
            <a:chOff x="3216" y="1152"/>
            <a:chExt cx="480" cy="1152"/>
          </a:xfrm>
        </p:grpSpPr>
        <p:sp>
          <p:nvSpPr>
            <p:cNvPr id="54325" name="Line 208"/>
            <p:cNvSpPr>
              <a:spLocks noChangeShapeType="1"/>
            </p:cNvSpPr>
            <p:nvPr/>
          </p:nvSpPr>
          <p:spPr bwMode="auto">
            <a:xfrm>
              <a:off x="3408" y="1488"/>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6" name="Line 209"/>
            <p:cNvSpPr>
              <a:spLocks noChangeShapeType="1"/>
            </p:cNvSpPr>
            <p:nvPr/>
          </p:nvSpPr>
          <p:spPr bwMode="auto">
            <a:xfrm>
              <a:off x="3552" y="1152"/>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7" name="Line 210"/>
            <p:cNvSpPr>
              <a:spLocks noChangeShapeType="1"/>
            </p:cNvSpPr>
            <p:nvPr/>
          </p:nvSpPr>
          <p:spPr bwMode="auto">
            <a:xfrm>
              <a:off x="3552" y="1680"/>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28" name="Line 211"/>
            <p:cNvSpPr>
              <a:spLocks noChangeShapeType="1"/>
            </p:cNvSpPr>
            <p:nvPr/>
          </p:nvSpPr>
          <p:spPr bwMode="auto">
            <a:xfrm flipV="1">
              <a:off x="3552" y="1152"/>
              <a:ext cx="0" cy="528"/>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 name="Line 212"/>
            <p:cNvSpPr>
              <a:spLocks noChangeShapeType="1"/>
            </p:cNvSpPr>
            <p:nvPr/>
          </p:nvSpPr>
          <p:spPr bwMode="auto">
            <a:xfrm>
              <a:off x="3216" y="2304"/>
              <a:ext cx="192"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30" name="Line 213"/>
            <p:cNvSpPr>
              <a:spLocks noChangeShapeType="1"/>
            </p:cNvSpPr>
            <p:nvPr/>
          </p:nvSpPr>
          <p:spPr bwMode="auto">
            <a:xfrm flipV="1">
              <a:off x="3408" y="1488"/>
              <a:ext cx="0" cy="816"/>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214"/>
          <p:cNvGrpSpPr/>
          <p:nvPr/>
        </p:nvGrpSpPr>
        <p:grpSpPr>
          <a:xfrm>
            <a:off x="5872163" y="4287838"/>
            <a:ext cx="1371600" cy="396875"/>
            <a:chOff x="3744" y="2544"/>
            <a:chExt cx="864" cy="250"/>
          </a:xfrm>
        </p:grpSpPr>
        <p:sp>
          <p:nvSpPr>
            <p:cNvPr id="54332" name="Text Box 215"/>
            <p:cNvSpPr txBox="1">
              <a:spLocks noChangeArrowheads="1"/>
            </p:cNvSpPr>
            <p:nvPr/>
          </p:nvSpPr>
          <p:spPr bwMode="auto">
            <a:xfrm>
              <a:off x="3744" y="2544"/>
              <a:ext cx="864" cy="2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pre(T    R);</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33" name="Line 216"/>
            <p:cNvSpPr>
              <a:spLocks noChangeShapeType="1"/>
            </p:cNvSpPr>
            <p:nvPr/>
          </p:nvSpPr>
          <p:spPr bwMode="auto">
            <a:xfrm>
              <a:off x="4150" y="2688"/>
              <a:ext cx="15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34" name="Oval 217"/>
          <p:cNvSpPr>
            <a:spLocks noChangeArrowheads="1"/>
          </p:cNvSpPr>
          <p:nvPr/>
        </p:nvSpPr>
        <p:spPr bwMode="auto">
          <a:xfrm>
            <a:off x="7396163" y="325438"/>
            <a:ext cx="533400" cy="457200"/>
          </a:xfrm>
          <a:prstGeom prst="ellipse">
            <a:avLst/>
          </a:prstGeom>
          <a:solidFill>
            <a:srgbClr val="CCFFC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lang="en-US" altLang="zh-CN" sz="2400" b="0" noProof="0">
                <a:ln>
                  <a:noFill/>
                </a:ln>
                <a:effectLst/>
                <a:uLnTx/>
                <a:uFillTx/>
                <a:latin typeface="+mn-lt"/>
                <a:ea typeface="+mn-ea"/>
                <a:cs typeface="+mn-ea"/>
                <a:sym typeface="+mn-lt"/>
              </a:rPr>
              <a:t>A</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35" name="Oval 218"/>
          <p:cNvSpPr>
            <a:spLocks noChangeArrowheads="1"/>
          </p:cNvSpPr>
          <p:nvPr/>
        </p:nvSpPr>
        <p:spPr bwMode="auto">
          <a:xfrm>
            <a:off x="8234363" y="1163638"/>
            <a:ext cx="533400" cy="457200"/>
          </a:xfrm>
          <a:prstGeom prst="ellipse">
            <a:avLst/>
          </a:prstGeom>
          <a:solidFill>
            <a:srgbClr val="FFFFC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lang="en-US" altLang="zh-CN" sz="2400" b="0" noProof="0">
                <a:ln>
                  <a:noFill/>
                </a:ln>
                <a:effectLst/>
                <a:uLnTx/>
                <a:uFillTx/>
                <a:latin typeface="+mn-lt"/>
                <a:ea typeface="+mn-ea"/>
                <a:cs typeface="+mn-ea"/>
                <a:sym typeface="+mn-lt"/>
              </a:rPr>
              <a:t>C</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36" name="Oval 219"/>
          <p:cNvSpPr>
            <a:spLocks noChangeArrowheads="1"/>
          </p:cNvSpPr>
          <p:nvPr/>
        </p:nvSpPr>
        <p:spPr bwMode="auto">
          <a:xfrm>
            <a:off x="6557963" y="1163638"/>
            <a:ext cx="533400" cy="457200"/>
          </a:xfrm>
          <a:prstGeom prst="ellipse">
            <a:avLst/>
          </a:prstGeom>
          <a:solidFill>
            <a:srgbClr val="CCFFCC"/>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lang="en-US" altLang="zh-CN" sz="2400" b="0" noProof="0">
                <a:ln>
                  <a:noFill/>
                </a:ln>
                <a:effectLst/>
                <a:uLnTx/>
                <a:uFillTx/>
                <a:latin typeface="+mn-lt"/>
                <a:ea typeface="+mn-ea"/>
                <a:cs typeface="+mn-ea"/>
                <a:sym typeface="+mn-lt"/>
              </a:rPr>
              <a:t>B</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37" name="Oval 220"/>
          <p:cNvSpPr>
            <a:spLocks noChangeArrowheads="1"/>
          </p:cNvSpPr>
          <p:nvPr/>
        </p:nvSpPr>
        <p:spPr bwMode="auto">
          <a:xfrm>
            <a:off x="7472363" y="2230438"/>
            <a:ext cx="533400" cy="457200"/>
          </a:xfrm>
          <a:prstGeom prst="ellipse">
            <a:avLst/>
          </a:prstGeom>
          <a:solidFill>
            <a:srgbClr val="99CCFF"/>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lang="en-US" altLang="zh-CN" sz="2400" b="0" noProof="0">
                <a:ln>
                  <a:noFill/>
                </a:ln>
                <a:effectLst/>
                <a:uLnTx/>
                <a:uFillTx/>
                <a:latin typeface="+mn-lt"/>
                <a:ea typeface="+mn-ea"/>
                <a:cs typeface="+mn-ea"/>
                <a:sym typeface="+mn-lt"/>
              </a:rPr>
              <a:t>D</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56344" name="AutoShape 221"/>
          <p:cNvCxnSpPr>
            <a:stCxn id="54334" idx="3"/>
            <a:endCxn id="54336" idx="7"/>
          </p:cNvCxnSpPr>
          <p:nvPr/>
        </p:nvCxnSpPr>
        <p:spPr>
          <a:xfrm flipH="1">
            <a:off x="7013575" y="715963"/>
            <a:ext cx="460375" cy="514350"/>
          </a:xfrm>
          <a:prstGeom prst="straightConnector1">
            <a:avLst/>
          </a:prstGeom>
          <a:ln w="9525" cap="flat" cmpd="sng">
            <a:solidFill>
              <a:schemeClr val="tx1"/>
            </a:solidFill>
            <a:prstDash val="solid"/>
            <a:headEnd type="none" w="med" len="med"/>
            <a:tailEnd type="none" w="med" len="med"/>
          </a:ln>
        </p:spPr>
      </p:cxnSp>
      <p:cxnSp>
        <p:nvCxnSpPr>
          <p:cNvPr id="56345" name="AutoShape 222"/>
          <p:cNvCxnSpPr>
            <a:stCxn id="54334" idx="5"/>
            <a:endCxn id="54335" idx="1"/>
          </p:cNvCxnSpPr>
          <p:nvPr/>
        </p:nvCxnSpPr>
        <p:spPr>
          <a:xfrm>
            <a:off x="7851775" y="715963"/>
            <a:ext cx="460375" cy="514350"/>
          </a:xfrm>
          <a:prstGeom prst="straightConnector1">
            <a:avLst/>
          </a:prstGeom>
          <a:ln w="9525" cap="flat" cmpd="sng">
            <a:solidFill>
              <a:schemeClr val="tx1"/>
            </a:solidFill>
            <a:prstDash val="solid"/>
            <a:headEnd type="none" w="med" len="med"/>
            <a:tailEnd type="none" w="med" len="med"/>
          </a:ln>
        </p:spPr>
      </p:cxnSp>
      <p:cxnSp>
        <p:nvCxnSpPr>
          <p:cNvPr id="56346" name="AutoShape 223"/>
          <p:cNvCxnSpPr>
            <a:stCxn id="54336" idx="5"/>
            <a:endCxn id="54337" idx="1"/>
          </p:cNvCxnSpPr>
          <p:nvPr/>
        </p:nvCxnSpPr>
        <p:spPr>
          <a:xfrm>
            <a:off x="7013575" y="1554163"/>
            <a:ext cx="536575" cy="742950"/>
          </a:xfrm>
          <a:prstGeom prst="straightConnector1">
            <a:avLst/>
          </a:prstGeom>
          <a:ln w="9525" cap="flat" cmpd="sng">
            <a:solidFill>
              <a:schemeClr val="tx1"/>
            </a:solidFill>
            <a:prstDash val="solid"/>
            <a:headEnd type="none" w="med" len="med"/>
            <a:tailEnd type="none" w="med" len="med"/>
          </a:ln>
        </p:spPr>
      </p:cxnSp>
      <p:grpSp>
        <p:nvGrpSpPr>
          <p:cNvPr id="13" name="Group 224"/>
          <p:cNvGrpSpPr/>
          <p:nvPr/>
        </p:nvGrpSpPr>
        <p:grpSpPr>
          <a:xfrm>
            <a:off x="3738563" y="1163638"/>
            <a:ext cx="3352800" cy="2911475"/>
            <a:chOff x="2400" y="672"/>
            <a:chExt cx="2112" cy="1834"/>
          </a:xfrm>
        </p:grpSpPr>
        <p:grpSp>
          <p:nvGrpSpPr>
            <p:cNvPr id="56426" name="Group 225"/>
            <p:cNvGrpSpPr/>
            <p:nvPr/>
          </p:nvGrpSpPr>
          <p:grpSpPr>
            <a:xfrm>
              <a:off x="2400" y="1728"/>
              <a:ext cx="864" cy="778"/>
              <a:chOff x="2400" y="1632"/>
              <a:chExt cx="864" cy="778"/>
            </a:xfrm>
          </p:grpSpPr>
          <p:sp>
            <p:nvSpPr>
              <p:cNvPr id="26" name="Text Box 226"/>
              <p:cNvSpPr txBox="1">
                <a:spLocks noChangeArrowheads="1"/>
              </p:cNvSpPr>
              <p:nvPr/>
            </p:nvSpPr>
            <p:spPr bwMode="auto">
              <a:xfrm>
                <a:off x="2400" y="1632"/>
                <a:ext cx="240"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44" name="Line 227"/>
              <p:cNvSpPr>
                <a:spLocks noChangeShapeType="1"/>
              </p:cNvSpPr>
              <p:nvPr/>
            </p:nvSpPr>
            <p:spPr bwMode="auto">
              <a:xfrm>
                <a:off x="2592" y="1776"/>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45" name="Oval 228"/>
              <p:cNvSpPr>
                <a:spLocks noChangeArrowheads="1"/>
              </p:cNvSpPr>
              <p:nvPr/>
            </p:nvSpPr>
            <p:spPr bwMode="auto">
              <a:xfrm>
                <a:off x="2784" y="1680"/>
                <a:ext cx="192" cy="192"/>
              </a:xfrm>
              <a:prstGeom prst="ellipse">
                <a:avLst/>
              </a:prstGeom>
              <a:solidFill>
                <a:schemeClr val="accent1">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46" name="Text Box 229"/>
              <p:cNvSpPr txBox="1">
                <a:spLocks noChangeArrowheads="1"/>
              </p:cNvSpPr>
              <p:nvPr/>
            </p:nvSpPr>
            <p:spPr bwMode="auto">
              <a:xfrm>
                <a:off x="2400" y="1920"/>
                <a:ext cx="864"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printf(B);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47" name="Text Box 230"/>
              <p:cNvSpPr txBox="1">
                <a:spLocks noChangeArrowheads="1"/>
              </p:cNvSpPr>
              <p:nvPr/>
            </p:nvSpPr>
            <p:spPr bwMode="auto">
              <a:xfrm>
                <a:off x="2400" y="2160"/>
                <a:ext cx="864"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pre(T    L);</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 name="Line 231"/>
              <p:cNvSpPr>
                <a:spLocks noChangeShapeType="1"/>
              </p:cNvSpPr>
              <p:nvPr/>
            </p:nvSpPr>
            <p:spPr bwMode="auto">
              <a:xfrm>
                <a:off x="2832" y="2304"/>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49" name="Oval 232"/>
            <p:cNvSpPr>
              <a:spLocks noChangeArrowheads="1"/>
            </p:cNvSpPr>
            <p:nvPr/>
          </p:nvSpPr>
          <p:spPr bwMode="auto">
            <a:xfrm>
              <a:off x="4176" y="672"/>
              <a:ext cx="336" cy="288"/>
            </a:xfrm>
            <a:prstGeom prst="ellipse">
              <a:avLst/>
            </a:prstGeom>
            <a:solidFill>
              <a:schemeClr val="accent1">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15" name="Group 233"/>
          <p:cNvGrpSpPr/>
          <p:nvPr/>
        </p:nvGrpSpPr>
        <p:grpSpPr>
          <a:xfrm>
            <a:off x="1833563" y="325438"/>
            <a:ext cx="6096000" cy="4206875"/>
            <a:chOff x="1200" y="144"/>
            <a:chExt cx="3840" cy="2650"/>
          </a:xfrm>
        </p:grpSpPr>
        <p:grpSp>
          <p:nvGrpSpPr>
            <p:cNvPr id="56418" name="Group 234"/>
            <p:cNvGrpSpPr/>
            <p:nvPr/>
          </p:nvGrpSpPr>
          <p:grpSpPr>
            <a:xfrm>
              <a:off x="1200" y="2016"/>
              <a:ext cx="864" cy="778"/>
              <a:chOff x="1200" y="1920"/>
              <a:chExt cx="864" cy="778"/>
            </a:xfrm>
          </p:grpSpPr>
          <p:sp>
            <p:nvSpPr>
              <p:cNvPr id="54352" name="Text Box 235"/>
              <p:cNvSpPr txBox="1">
                <a:spLocks noChangeArrowheads="1"/>
              </p:cNvSpPr>
              <p:nvPr/>
            </p:nvSpPr>
            <p:spPr bwMode="auto">
              <a:xfrm>
                <a:off x="1200" y="1920"/>
                <a:ext cx="240"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53" name="Line 236"/>
              <p:cNvSpPr>
                <a:spLocks noChangeShapeType="1"/>
              </p:cNvSpPr>
              <p:nvPr/>
            </p:nvSpPr>
            <p:spPr bwMode="auto">
              <a:xfrm>
                <a:off x="1392" y="2064"/>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2" name="Oval 237"/>
              <p:cNvSpPr>
                <a:spLocks noChangeArrowheads="1"/>
              </p:cNvSpPr>
              <p:nvPr/>
            </p:nvSpPr>
            <p:spPr bwMode="auto">
              <a:xfrm>
                <a:off x="1584" y="1968"/>
                <a:ext cx="192" cy="192"/>
              </a:xfrm>
              <a:prstGeom prst="ellipse">
                <a:avLst/>
              </a:prstGeom>
              <a:solidFill>
                <a:schemeClr val="accent1">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55" name="Text Box 238"/>
              <p:cNvSpPr txBox="1">
                <a:spLocks noChangeArrowheads="1"/>
              </p:cNvSpPr>
              <p:nvPr/>
            </p:nvSpPr>
            <p:spPr bwMode="auto">
              <a:xfrm>
                <a:off x="1200" y="2208"/>
                <a:ext cx="864"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printf(A);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56" name="Text Box 239"/>
              <p:cNvSpPr txBox="1">
                <a:spLocks noChangeArrowheads="1"/>
              </p:cNvSpPr>
              <p:nvPr/>
            </p:nvSpPr>
            <p:spPr bwMode="auto">
              <a:xfrm>
                <a:off x="1200" y="2448"/>
                <a:ext cx="864"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pre(T    L);</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57" name="Line 240"/>
              <p:cNvSpPr>
                <a:spLocks noChangeShapeType="1"/>
              </p:cNvSpPr>
              <p:nvPr/>
            </p:nvSpPr>
            <p:spPr bwMode="auto">
              <a:xfrm>
                <a:off x="1632" y="2592"/>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58" name="Oval 241"/>
            <p:cNvSpPr>
              <a:spLocks noChangeArrowheads="1"/>
            </p:cNvSpPr>
            <p:nvPr/>
          </p:nvSpPr>
          <p:spPr bwMode="auto">
            <a:xfrm>
              <a:off x="4704" y="144"/>
              <a:ext cx="336" cy="288"/>
            </a:xfrm>
            <a:prstGeom prst="ellipse">
              <a:avLst/>
            </a:prstGeom>
            <a:solidFill>
              <a:schemeClr val="accent1">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7" name="Group 242"/>
          <p:cNvGrpSpPr/>
          <p:nvPr/>
        </p:nvGrpSpPr>
        <p:grpSpPr>
          <a:xfrm>
            <a:off x="5872163" y="2230438"/>
            <a:ext cx="2133600" cy="2073275"/>
            <a:chOff x="3744" y="1344"/>
            <a:chExt cx="1344" cy="1306"/>
          </a:xfrm>
        </p:grpSpPr>
        <p:grpSp>
          <p:nvGrpSpPr>
            <p:cNvPr id="56410" name="Group 243"/>
            <p:cNvGrpSpPr/>
            <p:nvPr/>
          </p:nvGrpSpPr>
          <p:grpSpPr>
            <a:xfrm>
              <a:off x="3744" y="1872"/>
              <a:ext cx="864" cy="778"/>
              <a:chOff x="3744" y="1776"/>
              <a:chExt cx="864" cy="778"/>
            </a:xfrm>
          </p:grpSpPr>
          <p:sp>
            <p:nvSpPr>
              <p:cNvPr id="54361" name="Text Box 244"/>
              <p:cNvSpPr txBox="1">
                <a:spLocks noChangeArrowheads="1"/>
              </p:cNvSpPr>
              <p:nvPr/>
            </p:nvSpPr>
            <p:spPr bwMode="auto">
              <a:xfrm>
                <a:off x="3744" y="1776"/>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3" name="Line 245"/>
              <p:cNvSpPr>
                <a:spLocks noChangeShapeType="1"/>
              </p:cNvSpPr>
              <p:nvPr/>
            </p:nvSpPr>
            <p:spPr bwMode="auto">
              <a:xfrm>
                <a:off x="3936" y="1920"/>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63" name="Oval 246"/>
              <p:cNvSpPr>
                <a:spLocks noChangeArrowheads="1"/>
              </p:cNvSpPr>
              <p:nvPr/>
            </p:nvSpPr>
            <p:spPr bwMode="auto">
              <a:xfrm>
                <a:off x="4176" y="1824"/>
                <a:ext cx="192" cy="192"/>
              </a:xfrm>
              <a:prstGeom prst="ellipse">
                <a:avLst/>
              </a:prstGeom>
              <a:solidFill>
                <a:srgbClr val="99CCFF"/>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64" name="Text Box 247"/>
              <p:cNvSpPr txBox="1">
                <a:spLocks noChangeArrowheads="1"/>
              </p:cNvSpPr>
              <p:nvPr/>
            </p:nvSpPr>
            <p:spPr bwMode="auto">
              <a:xfrm>
                <a:off x="3744" y="206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printf(D);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65" name="Text Box 248"/>
              <p:cNvSpPr txBox="1">
                <a:spLocks noChangeArrowheads="1"/>
              </p:cNvSpPr>
              <p:nvPr/>
            </p:nvSpPr>
            <p:spPr bwMode="auto">
              <a:xfrm>
                <a:off x="3744" y="2304"/>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pre(T    L);</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66" name="Line 249"/>
              <p:cNvSpPr>
                <a:spLocks noChangeShapeType="1"/>
              </p:cNvSpPr>
              <p:nvPr/>
            </p:nvSpPr>
            <p:spPr bwMode="auto">
              <a:xfrm>
                <a:off x="4150" y="2448"/>
                <a:ext cx="15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67" name="Oval 250"/>
            <p:cNvSpPr>
              <a:spLocks noChangeArrowheads="1"/>
            </p:cNvSpPr>
            <p:nvPr/>
          </p:nvSpPr>
          <p:spPr bwMode="auto">
            <a:xfrm>
              <a:off x="4752" y="1344"/>
              <a:ext cx="336" cy="288"/>
            </a:xfrm>
            <a:prstGeom prst="ellipse">
              <a:avLst/>
            </a:prstGeom>
            <a:solidFill>
              <a:srgbClr val="99CCFF"/>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9" name="Group 251"/>
          <p:cNvGrpSpPr/>
          <p:nvPr/>
        </p:nvGrpSpPr>
        <p:grpSpPr>
          <a:xfrm>
            <a:off x="3814763" y="1163638"/>
            <a:ext cx="4953000" cy="4740275"/>
            <a:chOff x="2448" y="672"/>
            <a:chExt cx="3120" cy="2986"/>
          </a:xfrm>
        </p:grpSpPr>
        <p:grpSp>
          <p:nvGrpSpPr>
            <p:cNvPr id="56402" name="Group 252"/>
            <p:cNvGrpSpPr/>
            <p:nvPr/>
          </p:nvGrpSpPr>
          <p:grpSpPr>
            <a:xfrm>
              <a:off x="2448" y="2880"/>
              <a:ext cx="864" cy="778"/>
              <a:chOff x="2448" y="2784"/>
              <a:chExt cx="864" cy="778"/>
            </a:xfrm>
          </p:grpSpPr>
          <p:sp>
            <p:nvSpPr>
              <p:cNvPr id="54370" name="Text Box 253"/>
              <p:cNvSpPr txBox="1">
                <a:spLocks noChangeArrowheads="1"/>
              </p:cNvSpPr>
              <p:nvPr/>
            </p:nvSpPr>
            <p:spPr bwMode="auto">
              <a:xfrm>
                <a:off x="2448" y="2784"/>
                <a:ext cx="240" cy="2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71" name="Line 254"/>
              <p:cNvSpPr>
                <a:spLocks noChangeShapeType="1"/>
              </p:cNvSpPr>
              <p:nvPr/>
            </p:nvSpPr>
            <p:spPr bwMode="auto">
              <a:xfrm>
                <a:off x="2640" y="2928"/>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72" name="Oval 255"/>
              <p:cNvSpPr>
                <a:spLocks noChangeArrowheads="1"/>
              </p:cNvSpPr>
              <p:nvPr/>
            </p:nvSpPr>
            <p:spPr bwMode="auto">
              <a:xfrm>
                <a:off x="2880" y="2832"/>
                <a:ext cx="192" cy="192"/>
              </a:xfrm>
              <a:prstGeom prst="ellipse">
                <a:avLst/>
              </a:prstGeom>
              <a:solidFill>
                <a:schemeClr val="bg2">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73" name="Text Box 256"/>
              <p:cNvSpPr txBox="1">
                <a:spLocks noChangeArrowheads="1"/>
              </p:cNvSpPr>
              <p:nvPr/>
            </p:nvSpPr>
            <p:spPr bwMode="auto">
              <a:xfrm>
                <a:off x="2448" y="3072"/>
                <a:ext cx="864" cy="2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printf(C);</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74" name="Text Box 257"/>
              <p:cNvSpPr txBox="1">
                <a:spLocks noChangeArrowheads="1"/>
              </p:cNvSpPr>
              <p:nvPr/>
            </p:nvSpPr>
            <p:spPr bwMode="auto">
              <a:xfrm>
                <a:off x="2448" y="3312"/>
                <a:ext cx="864" cy="2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pre(T    L);</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75" name="Line 258"/>
              <p:cNvSpPr>
                <a:spLocks noChangeShapeType="1"/>
              </p:cNvSpPr>
              <p:nvPr/>
            </p:nvSpPr>
            <p:spPr bwMode="auto">
              <a:xfrm>
                <a:off x="2880" y="3456"/>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76" name="Oval 259"/>
            <p:cNvSpPr>
              <a:spLocks noChangeArrowheads="1"/>
            </p:cNvSpPr>
            <p:nvPr/>
          </p:nvSpPr>
          <p:spPr bwMode="auto">
            <a:xfrm>
              <a:off x="5232" y="672"/>
              <a:ext cx="336" cy="288"/>
            </a:xfrm>
            <a:prstGeom prst="ellipse">
              <a:avLst/>
            </a:prstGeom>
            <a:solidFill>
              <a:schemeClr val="bg2">
                <a:lumMod val="20000"/>
                <a:lumOff val="80000"/>
              </a:schemeClr>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 name="Group 260"/>
          <p:cNvGrpSpPr/>
          <p:nvPr/>
        </p:nvGrpSpPr>
        <p:grpSpPr>
          <a:xfrm>
            <a:off x="3128963" y="630238"/>
            <a:ext cx="4038600" cy="3886200"/>
            <a:chOff x="2016" y="336"/>
            <a:chExt cx="2544" cy="2448"/>
          </a:xfrm>
        </p:grpSpPr>
        <p:grpSp>
          <p:nvGrpSpPr>
            <p:cNvPr id="56396" name="Group 261"/>
            <p:cNvGrpSpPr/>
            <p:nvPr/>
          </p:nvGrpSpPr>
          <p:grpSpPr>
            <a:xfrm>
              <a:off x="2016" y="1680"/>
              <a:ext cx="384" cy="1104"/>
              <a:chOff x="2016" y="1584"/>
              <a:chExt cx="384" cy="1104"/>
            </a:xfrm>
          </p:grpSpPr>
          <p:sp>
            <p:nvSpPr>
              <p:cNvPr id="54379" name="Line 262"/>
              <p:cNvSpPr>
                <a:spLocks noChangeShapeType="1"/>
              </p:cNvSpPr>
              <p:nvPr/>
            </p:nvSpPr>
            <p:spPr bwMode="auto">
              <a:xfrm>
                <a:off x="2256" y="1584"/>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80" name="Line 263"/>
              <p:cNvSpPr>
                <a:spLocks noChangeShapeType="1"/>
              </p:cNvSpPr>
              <p:nvPr/>
            </p:nvSpPr>
            <p:spPr bwMode="auto">
              <a:xfrm>
                <a:off x="2256" y="2688"/>
                <a:ext cx="14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81" name="Line 264"/>
              <p:cNvSpPr>
                <a:spLocks noChangeShapeType="1"/>
              </p:cNvSpPr>
              <p:nvPr/>
            </p:nvSpPr>
            <p:spPr bwMode="auto">
              <a:xfrm>
                <a:off x="2016" y="2592"/>
                <a:ext cx="240"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82" name="Line 265"/>
              <p:cNvSpPr>
                <a:spLocks noChangeShapeType="1"/>
              </p:cNvSpPr>
              <p:nvPr/>
            </p:nvSpPr>
            <p:spPr bwMode="auto">
              <a:xfrm flipV="1">
                <a:off x="2256" y="1584"/>
                <a:ext cx="0" cy="1104"/>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83" name="AutoShape 266"/>
            <p:cNvSpPr>
              <a:spLocks noChangeArrowheads="1"/>
            </p:cNvSpPr>
            <p:nvPr/>
          </p:nvSpPr>
          <p:spPr bwMode="auto">
            <a:xfrm rot="-3001265">
              <a:off x="4392" y="456"/>
              <a:ext cx="288" cy="48"/>
            </a:xfrm>
            <a:prstGeom prst="leftArrow">
              <a:avLst>
                <a:gd name="adj1" fmla="val 50000"/>
                <a:gd name="adj2" fmla="val 150000"/>
              </a:avLst>
            </a:prstGeom>
            <a:solidFill>
              <a:srgbClr val="FF3300"/>
            </a:solidFill>
            <a:ln w="19050">
              <a:solidFill>
                <a:srgbClr val="FF3300"/>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651" name="Text Box 267"/>
          <p:cNvSpPr txBox="1">
            <a:spLocks noChangeArrowheads="1"/>
          </p:cNvSpPr>
          <p:nvPr/>
        </p:nvSpPr>
        <p:spPr bwMode="auto">
          <a:xfrm>
            <a:off x="5872163" y="2535238"/>
            <a:ext cx="762000" cy="398780"/>
          </a:xfrm>
          <a:prstGeom prst="rect">
            <a:avLst/>
          </a:prstGeom>
          <a:solidFill>
            <a:srgbClr val="A5A5E9"/>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返回</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3" name="Group 268"/>
          <p:cNvGrpSpPr/>
          <p:nvPr/>
        </p:nvGrpSpPr>
        <p:grpSpPr>
          <a:xfrm>
            <a:off x="4957763" y="1239838"/>
            <a:ext cx="1981200" cy="1236662"/>
            <a:chOff x="3168" y="720"/>
            <a:chExt cx="1248" cy="779"/>
          </a:xfrm>
        </p:grpSpPr>
        <p:grpSp>
          <p:nvGrpSpPr>
            <p:cNvPr id="56391" name="Group 269"/>
            <p:cNvGrpSpPr/>
            <p:nvPr/>
          </p:nvGrpSpPr>
          <p:grpSpPr>
            <a:xfrm>
              <a:off x="3747" y="1248"/>
              <a:ext cx="669" cy="251"/>
              <a:chOff x="3747" y="1152"/>
              <a:chExt cx="669" cy="251"/>
            </a:xfrm>
          </p:grpSpPr>
          <p:sp>
            <p:nvSpPr>
              <p:cNvPr id="54387" name="Text Box 270"/>
              <p:cNvSpPr txBox="1">
                <a:spLocks noChangeArrowheads="1"/>
              </p:cNvSpPr>
              <p:nvPr/>
            </p:nvSpPr>
            <p:spPr bwMode="auto">
              <a:xfrm>
                <a:off x="3747" y="1153"/>
                <a:ext cx="240" cy="250"/>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88" name="Text Box 271"/>
              <p:cNvSpPr txBox="1">
                <a:spLocks noChangeArrowheads="1"/>
              </p:cNvSpPr>
              <p:nvPr/>
            </p:nvSpPr>
            <p:spPr bwMode="auto">
              <a:xfrm rot="-5308317">
                <a:off x="4152" y="1128"/>
                <a:ext cx="240" cy="288"/>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389" name="Line 272"/>
              <p:cNvSpPr>
                <a:spLocks noChangeShapeType="1"/>
              </p:cNvSpPr>
              <p:nvPr/>
            </p:nvSpPr>
            <p:spPr bwMode="auto">
              <a:xfrm>
                <a:off x="3939" y="1297"/>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90" name="Text Box 273"/>
            <p:cNvSpPr txBox="1">
              <a:spLocks noChangeArrowheads="1"/>
            </p:cNvSpPr>
            <p:nvPr/>
          </p:nvSpPr>
          <p:spPr bwMode="auto">
            <a:xfrm>
              <a:off x="3168" y="72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rPr>
                <a:t>左是空返回</a:t>
              </a:r>
              <a:endPar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25" name="Group 274"/>
          <p:cNvGrpSpPr/>
          <p:nvPr/>
        </p:nvGrpSpPr>
        <p:grpSpPr>
          <a:xfrm>
            <a:off x="3738563" y="1620838"/>
            <a:ext cx="3657600" cy="2835275"/>
            <a:chOff x="2400" y="960"/>
            <a:chExt cx="2304" cy="1786"/>
          </a:xfrm>
        </p:grpSpPr>
        <p:grpSp>
          <p:nvGrpSpPr>
            <p:cNvPr id="56387" name="Group 275"/>
            <p:cNvGrpSpPr/>
            <p:nvPr/>
          </p:nvGrpSpPr>
          <p:grpSpPr>
            <a:xfrm>
              <a:off x="2400" y="2496"/>
              <a:ext cx="864" cy="250"/>
              <a:chOff x="2400" y="2400"/>
              <a:chExt cx="864" cy="250"/>
            </a:xfrm>
          </p:grpSpPr>
          <p:sp>
            <p:nvSpPr>
              <p:cNvPr id="54393" name="Text Box 276"/>
              <p:cNvSpPr txBox="1">
                <a:spLocks noChangeArrowheads="1"/>
              </p:cNvSpPr>
              <p:nvPr/>
            </p:nvSpPr>
            <p:spPr bwMode="auto">
              <a:xfrm>
                <a:off x="2400" y="2400"/>
                <a:ext cx="864"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pre(T    R);</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94" name="Line 277"/>
              <p:cNvSpPr>
                <a:spLocks noChangeShapeType="1"/>
              </p:cNvSpPr>
              <p:nvPr/>
            </p:nvSpPr>
            <p:spPr bwMode="auto">
              <a:xfrm>
                <a:off x="2832" y="2544"/>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395" name="AutoShape 278"/>
            <p:cNvSpPr>
              <a:spLocks noChangeArrowheads="1"/>
            </p:cNvSpPr>
            <p:nvPr/>
          </p:nvSpPr>
          <p:spPr bwMode="auto">
            <a:xfrm rot="3494401">
              <a:off x="4512" y="1104"/>
              <a:ext cx="336" cy="48"/>
            </a:xfrm>
            <a:prstGeom prst="rightArrow">
              <a:avLst>
                <a:gd name="adj1" fmla="val 50000"/>
                <a:gd name="adj2" fmla="val 175000"/>
              </a:avLst>
            </a:prstGeom>
            <a:solidFill>
              <a:srgbClr val="FF3300"/>
            </a:solidFill>
            <a:ln w="952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7" name="Group 279"/>
          <p:cNvGrpSpPr/>
          <p:nvPr/>
        </p:nvGrpSpPr>
        <p:grpSpPr>
          <a:xfrm>
            <a:off x="6938963" y="2687638"/>
            <a:ext cx="1828800" cy="1082675"/>
            <a:chOff x="4416" y="1632"/>
            <a:chExt cx="1152" cy="682"/>
          </a:xfrm>
        </p:grpSpPr>
        <p:grpSp>
          <p:nvGrpSpPr>
            <p:cNvPr id="56382" name="Group 280"/>
            <p:cNvGrpSpPr/>
            <p:nvPr/>
          </p:nvGrpSpPr>
          <p:grpSpPr>
            <a:xfrm>
              <a:off x="4944" y="2064"/>
              <a:ext cx="624" cy="250"/>
              <a:chOff x="4944" y="1968"/>
              <a:chExt cx="624" cy="250"/>
            </a:xfrm>
          </p:grpSpPr>
          <p:sp>
            <p:nvSpPr>
              <p:cNvPr id="54398" name="Text Box 281"/>
              <p:cNvSpPr txBox="1">
                <a:spLocks noChangeArrowheads="1"/>
              </p:cNvSpPr>
              <p:nvPr/>
            </p:nvSpPr>
            <p:spPr bwMode="auto">
              <a:xfrm>
                <a:off x="4944" y="1968"/>
                <a:ext cx="240" cy="2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399" name="Text Box 282"/>
              <p:cNvSpPr txBox="1">
                <a:spLocks noChangeArrowheads="1"/>
              </p:cNvSpPr>
              <p:nvPr/>
            </p:nvSpPr>
            <p:spPr bwMode="auto">
              <a:xfrm rot="-5308317">
                <a:off x="5304" y="1944"/>
                <a:ext cx="240" cy="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400" name="Line 283"/>
              <p:cNvSpPr>
                <a:spLocks noChangeShapeType="1"/>
              </p:cNvSpPr>
              <p:nvPr/>
            </p:nvSpPr>
            <p:spPr bwMode="auto">
              <a:xfrm>
                <a:off x="5136" y="2064"/>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01" name="Text Box 284"/>
            <p:cNvSpPr txBox="1">
              <a:spLocks noChangeArrowheads="1"/>
            </p:cNvSpPr>
            <p:nvPr/>
          </p:nvSpPr>
          <p:spPr bwMode="auto">
            <a:xfrm>
              <a:off x="4416" y="16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rPr>
                <a:t>左是空返回</a:t>
              </a:r>
              <a:endPar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29" name="Group 285"/>
          <p:cNvGrpSpPr/>
          <p:nvPr/>
        </p:nvGrpSpPr>
        <p:grpSpPr>
          <a:xfrm>
            <a:off x="6938963" y="2992438"/>
            <a:ext cx="1828800" cy="1692275"/>
            <a:chOff x="4416" y="1824"/>
            <a:chExt cx="1152" cy="1066"/>
          </a:xfrm>
        </p:grpSpPr>
        <p:grpSp>
          <p:nvGrpSpPr>
            <p:cNvPr id="56377" name="Group 286"/>
            <p:cNvGrpSpPr/>
            <p:nvPr/>
          </p:nvGrpSpPr>
          <p:grpSpPr>
            <a:xfrm>
              <a:off x="4944" y="2640"/>
              <a:ext cx="624" cy="250"/>
              <a:chOff x="4944" y="2544"/>
              <a:chExt cx="624" cy="250"/>
            </a:xfrm>
          </p:grpSpPr>
          <p:sp>
            <p:nvSpPr>
              <p:cNvPr id="54404" name="Text Box 287"/>
              <p:cNvSpPr txBox="1">
                <a:spLocks noChangeArrowheads="1"/>
              </p:cNvSpPr>
              <p:nvPr/>
            </p:nvSpPr>
            <p:spPr bwMode="auto">
              <a:xfrm>
                <a:off x="4944" y="2544"/>
                <a:ext cx="240" cy="2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405" name="Text Box 288"/>
              <p:cNvSpPr txBox="1">
                <a:spLocks noChangeArrowheads="1"/>
              </p:cNvSpPr>
              <p:nvPr/>
            </p:nvSpPr>
            <p:spPr bwMode="auto">
              <a:xfrm rot="-5308317">
                <a:off x="5304" y="2520"/>
                <a:ext cx="240" cy="288"/>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406" name="Line 289"/>
              <p:cNvSpPr>
                <a:spLocks noChangeShapeType="1"/>
              </p:cNvSpPr>
              <p:nvPr/>
            </p:nvSpPr>
            <p:spPr bwMode="auto">
              <a:xfrm>
                <a:off x="5136" y="2640"/>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07" name="Text Box 290"/>
            <p:cNvSpPr txBox="1">
              <a:spLocks noChangeArrowheads="1"/>
            </p:cNvSpPr>
            <p:nvPr/>
          </p:nvSpPr>
          <p:spPr bwMode="auto">
            <a:xfrm>
              <a:off x="4416" y="1824"/>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rPr>
                <a:t>右是空返回</a:t>
              </a:r>
              <a:endPar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31" name="Group 291"/>
          <p:cNvGrpSpPr/>
          <p:nvPr/>
        </p:nvGrpSpPr>
        <p:grpSpPr>
          <a:xfrm>
            <a:off x="5719763" y="1620838"/>
            <a:ext cx="3352800" cy="3749675"/>
            <a:chOff x="3648" y="960"/>
            <a:chExt cx="2112" cy="2362"/>
          </a:xfrm>
        </p:grpSpPr>
        <p:grpSp>
          <p:nvGrpSpPr>
            <p:cNvPr id="56372" name="Group 292"/>
            <p:cNvGrpSpPr/>
            <p:nvPr/>
          </p:nvGrpSpPr>
          <p:grpSpPr>
            <a:xfrm>
              <a:off x="3648" y="3072"/>
              <a:ext cx="624" cy="250"/>
              <a:chOff x="3648" y="2976"/>
              <a:chExt cx="624" cy="250"/>
            </a:xfrm>
          </p:grpSpPr>
          <p:sp>
            <p:nvSpPr>
              <p:cNvPr id="54410" name="Text Box 293"/>
              <p:cNvSpPr txBox="1">
                <a:spLocks noChangeArrowheads="1"/>
              </p:cNvSpPr>
              <p:nvPr/>
            </p:nvSpPr>
            <p:spPr bwMode="auto">
              <a:xfrm>
                <a:off x="3648" y="2976"/>
                <a:ext cx="240" cy="2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411" name="Text Box 294"/>
              <p:cNvSpPr txBox="1">
                <a:spLocks noChangeArrowheads="1"/>
              </p:cNvSpPr>
              <p:nvPr/>
            </p:nvSpPr>
            <p:spPr bwMode="auto">
              <a:xfrm rot="-5308317">
                <a:off x="4008" y="2952"/>
                <a:ext cx="240" cy="28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412" name="Line 295"/>
              <p:cNvSpPr>
                <a:spLocks noChangeShapeType="1"/>
              </p:cNvSpPr>
              <p:nvPr/>
            </p:nvSpPr>
            <p:spPr bwMode="auto">
              <a:xfrm>
                <a:off x="3840" y="3120"/>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13" name="Text Box 296"/>
            <p:cNvSpPr txBox="1">
              <a:spLocks noChangeArrowheads="1"/>
            </p:cNvSpPr>
            <p:nvPr/>
          </p:nvSpPr>
          <p:spPr bwMode="auto">
            <a:xfrm>
              <a:off x="4800" y="960"/>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rPr>
                <a:t>左是空返回</a:t>
              </a:r>
              <a:endPar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912641" name="Group 297"/>
          <p:cNvGrpSpPr/>
          <p:nvPr/>
        </p:nvGrpSpPr>
        <p:grpSpPr>
          <a:xfrm>
            <a:off x="5719763" y="1925638"/>
            <a:ext cx="3352800" cy="4359275"/>
            <a:chOff x="3648" y="1152"/>
            <a:chExt cx="2112" cy="2746"/>
          </a:xfrm>
        </p:grpSpPr>
        <p:grpSp>
          <p:nvGrpSpPr>
            <p:cNvPr id="56367" name="Group 298"/>
            <p:cNvGrpSpPr/>
            <p:nvPr/>
          </p:nvGrpSpPr>
          <p:grpSpPr>
            <a:xfrm>
              <a:off x="3648" y="3648"/>
              <a:ext cx="624" cy="250"/>
              <a:chOff x="3648" y="3552"/>
              <a:chExt cx="624" cy="250"/>
            </a:xfrm>
          </p:grpSpPr>
          <p:sp>
            <p:nvSpPr>
              <p:cNvPr id="54416" name="Text Box 299"/>
              <p:cNvSpPr txBox="1">
                <a:spLocks noChangeArrowheads="1"/>
              </p:cNvSpPr>
              <p:nvPr/>
            </p:nvSpPr>
            <p:spPr bwMode="auto">
              <a:xfrm>
                <a:off x="3648" y="3552"/>
                <a:ext cx="240" cy="250"/>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417" name="Text Box 300"/>
              <p:cNvSpPr txBox="1">
                <a:spLocks noChangeArrowheads="1"/>
              </p:cNvSpPr>
              <p:nvPr/>
            </p:nvSpPr>
            <p:spPr bwMode="auto">
              <a:xfrm rot="-5308317">
                <a:off x="4008" y="3528"/>
                <a:ext cx="240" cy="288"/>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418" name="Line 301"/>
              <p:cNvSpPr>
                <a:spLocks noChangeShapeType="1"/>
              </p:cNvSpPr>
              <p:nvPr/>
            </p:nvSpPr>
            <p:spPr bwMode="auto">
              <a:xfrm>
                <a:off x="3840" y="3696"/>
                <a:ext cx="19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19" name="Text Box 302"/>
            <p:cNvSpPr txBox="1">
              <a:spLocks noChangeArrowheads="1"/>
            </p:cNvSpPr>
            <p:nvPr/>
          </p:nvSpPr>
          <p:spPr bwMode="auto">
            <a:xfrm>
              <a:off x="4800" y="1152"/>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rPr>
                <a:t>右是空返回</a:t>
              </a:r>
              <a:endParaRPr kumimoji="0" lang="zh-CN" altLang="en-US" sz="2000" b="0" i="0" u="none" strike="noStrike" kern="1200" cap="none" spc="0" normalizeH="0" baseline="0" noProof="0">
                <a:ln>
                  <a:noFill/>
                </a:ln>
                <a:solidFill>
                  <a:srgbClr val="FF3300"/>
                </a:solidFill>
                <a:effectLst/>
                <a:uLnTx/>
                <a:uFillTx/>
                <a:latin typeface="+mn-lt"/>
                <a:ea typeface="+mn-ea"/>
                <a:cs typeface="+mn-ea"/>
                <a:sym typeface="+mn-lt"/>
              </a:endParaRPr>
            </a:p>
          </p:txBody>
        </p:sp>
      </p:grpSp>
      <p:grpSp>
        <p:nvGrpSpPr>
          <p:cNvPr id="912643" name="Group 303"/>
          <p:cNvGrpSpPr/>
          <p:nvPr/>
        </p:nvGrpSpPr>
        <p:grpSpPr>
          <a:xfrm>
            <a:off x="1833563" y="630238"/>
            <a:ext cx="6400800" cy="4283075"/>
            <a:chOff x="1200" y="336"/>
            <a:chExt cx="4032" cy="2698"/>
          </a:xfrm>
        </p:grpSpPr>
        <p:grpSp>
          <p:nvGrpSpPr>
            <p:cNvPr id="56361" name="Group 304"/>
            <p:cNvGrpSpPr/>
            <p:nvPr/>
          </p:nvGrpSpPr>
          <p:grpSpPr>
            <a:xfrm>
              <a:off x="1200" y="336"/>
              <a:ext cx="4032" cy="2698"/>
              <a:chOff x="1200" y="336"/>
              <a:chExt cx="4032" cy="2698"/>
            </a:xfrm>
          </p:grpSpPr>
          <p:grpSp>
            <p:nvGrpSpPr>
              <p:cNvPr id="56363" name="Group 305"/>
              <p:cNvGrpSpPr/>
              <p:nvPr/>
            </p:nvGrpSpPr>
            <p:grpSpPr>
              <a:xfrm>
                <a:off x="1200" y="2784"/>
                <a:ext cx="864" cy="250"/>
                <a:chOff x="1200" y="2688"/>
                <a:chExt cx="864" cy="250"/>
              </a:xfrm>
            </p:grpSpPr>
            <p:sp>
              <p:nvSpPr>
                <p:cNvPr id="54423" name="Text Box 306"/>
                <p:cNvSpPr txBox="1">
                  <a:spLocks noChangeArrowheads="1"/>
                </p:cNvSpPr>
                <p:nvPr/>
              </p:nvSpPr>
              <p:spPr bwMode="auto">
                <a:xfrm>
                  <a:off x="1200" y="2688"/>
                  <a:ext cx="864" cy="250"/>
                </a:xfrm>
                <a:prstGeom prst="rect">
                  <a:avLst/>
                </a:prstGeom>
                <a:solidFill>
                  <a:schemeClr val="bg2">
                    <a:lumMod val="20000"/>
                    <a:lumOff val="80000"/>
                  </a:schemeClr>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pre(T    R);</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4424" name="Line 307"/>
                <p:cNvSpPr>
                  <a:spLocks noChangeShapeType="1"/>
                </p:cNvSpPr>
                <p:nvPr/>
              </p:nvSpPr>
              <p:spPr bwMode="auto">
                <a:xfrm>
                  <a:off x="1632" y="2832"/>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25" name="AutoShape 308"/>
              <p:cNvSpPr>
                <a:spLocks noChangeArrowheads="1"/>
              </p:cNvSpPr>
              <p:nvPr/>
            </p:nvSpPr>
            <p:spPr bwMode="auto">
              <a:xfrm rot="2761019">
                <a:off x="5040" y="480"/>
                <a:ext cx="336" cy="48"/>
              </a:xfrm>
              <a:prstGeom prst="rightArrow">
                <a:avLst>
                  <a:gd name="adj1" fmla="val 50000"/>
                  <a:gd name="adj2" fmla="val 175000"/>
                </a:avLst>
              </a:prstGeom>
              <a:solidFill>
                <a:srgbClr val="FF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4426" name="Line 309"/>
            <p:cNvSpPr>
              <a:spLocks noChangeShapeType="1"/>
            </p:cNvSpPr>
            <p:nvPr/>
          </p:nvSpPr>
          <p:spPr bwMode="auto">
            <a:xfrm>
              <a:off x="1632" y="2928"/>
              <a:ext cx="144"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2695" name="Text Box 311"/>
          <p:cNvSpPr txBox="1">
            <a:spLocks noChangeArrowheads="1"/>
          </p:cNvSpPr>
          <p:nvPr/>
        </p:nvSpPr>
        <p:spPr bwMode="auto">
          <a:xfrm>
            <a:off x="4424363" y="280353"/>
            <a:ext cx="2440940" cy="521970"/>
          </a:xfrm>
          <a:prstGeom prst="rect">
            <a:avLst/>
          </a:prstGeom>
          <a:noFill/>
          <a:ln w="28575">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zh-CN" sz="2000" b="0" i="0" u="none" strike="noStrike" kern="1200" cap="none" spc="0" normalizeH="0" baseline="0" noProof="0" dirty="0">
                <a:ln>
                  <a:noFill/>
                </a:ln>
                <a:solidFill>
                  <a:srgbClr val="FF3300"/>
                </a:solidFill>
                <a:effectLst/>
                <a:uLnTx/>
                <a:uFillTx/>
                <a:latin typeface="+mn-lt"/>
                <a:ea typeface="+mn-ea"/>
                <a:cs typeface="+mn-ea"/>
                <a:sym typeface="+mn-lt"/>
              </a:rPr>
              <a:t>先序序列：</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ABDC</a:t>
            </a:r>
            <a:endPar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ppt_x</p:attrName>
                                        </p:attrNameLst>
                                      </p:cBhvr>
                                      <p:tavLst>
                                        <p:tav tm="0">
                                          <p:val>
                                            <p:strVal val="#ppt_x-#ppt_w/2"/>
                                          </p:val>
                                        </p:tav>
                                        <p:tav tm="100000">
                                          <p:val>
                                            <p:strVal val="#ppt_x"/>
                                          </p:val>
                                        </p:tav>
                                      </p:tavLst>
                                    </p:anim>
                                    <p:anim calcmode="lin" valueType="num">
                                      <p:cBhvr>
                                        <p:cTn id="20" dur="500" fill="hold"/>
                                        <p:tgtEl>
                                          <p:spTgt spid="15"/>
                                        </p:tgtEl>
                                        <p:attrNameLst>
                                          <p:attrName>ppt_y</p:attrName>
                                        </p:attrNameLst>
                                      </p:cBhvr>
                                      <p:tavLst>
                                        <p:tav tm="0">
                                          <p:val>
                                            <p:strVal val="#ppt_y"/>
                                          </p:val>
                                        </p:tav>
                                        <p:tav tm="100000">
                                          <p:val>
                                            <p:strVal val="#ppt_y"/>
                                          </p:val>
                                        </p:tav>
                                      </p:tavLst>
                                    </p:anim>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ppt_x</p:attrName>
                                        </p:attrNameLst>
                                      </p:cBhvr>
                                      <p:tavLst>
                                        <p:tav tm="0">
                                          <p:val>
                                            <p:strVal val="#ppt_x-#ppt_w/2"/>
                                          </p:val>
                                        </p:tav>
                                        <p:tav tm="100000">
                                          <p:val>
                                            <p:strVal val="#ppt_x"/>
                                          </p:val>
                                        </p:tav>
                                      </p:tavLst>
                                    </p:anim>
                                    <p:anim calcmode="lin" valueType="num">
                                      <p:cBhvr>
                                        <p:cTn id="28" dur="500" fill="hold"/>
                                        <p:tgtEl>
                                          <p:spTgt spid="21"/>
                                        </p:tgtEl>
                                        <p:attrNameLst>
                                          <p:attrName>ppt_y</p:attrName>
                                        </p:attrNameLst>
                                      </p:cBhvr>
                                      <p:tavLst>
                                        <p:tav tm="0">
                                          <p:val>
                                            <p:strVal val="#ppt_y"/>
                                          </p:val>
                                        </p:tav>
                                        <p:tav tm="100000">
                                          <p:val>
                                            <p:strVal val="#ppt_y"/>
                                          </p:val>
                                        </p:tav>
                                      </p:tavLst>
                                    </p:anim>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ppt_x</p:attrName>
                                        </p:attrNameLst>
                                      </p:cBhvr>
                                      <p:tavLst>
                                        <p:tav tm="0">
                                          <p:val>
                                            <p:strVal val="#ppt_x-#ppt_w/2"/>
                                          </p:val>
                                        </p:tav>
                                        <p:tav tm="100000">
                                          <p:val>
                                            <p:strVal val="#ppt_x"/>
                                          </p:val>
                                        </p:tav>
                                      </p:tavLst>
                                    </p:anim>
                                    <p:anim calcmode="lin" valueType="num">
                                      <p:cBhvr>
                                        <p:cTn id="36" dur="500" fill="hold"/>
                                        <p:tgtEl>
                                          <p:spTgt spid="13"/>
                                        </p:tgtEl>
                                        <p:attrNameLst>
                                          <p:attrName>ppt_y</p:attrName>
                                        </p:attrNameLst>
                                      </p:cBhvr>
                                      <p:tavLst>
                                        <p:tav tm="0">
                                          <p:val>
                                            <p:strVal val="#ppt_y"/>
                                          </p:val>
                                        </p:tav>
                                        <p:tav tm="100000">
                                          <p:val>
                                            <p:strVal val="#ppt_y"/>
                                          </p:val>
                                        </p:tav>
                                      </p:tavLst>
                                    </p:anim>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ppt_x</p:attrName>
                                        </p:attrNameLst>
                                      </p:cBhvr>
                                      <p:tavLst>
                                        <p:tav tm="0">
                                          <p:val>
                                            <p:strVal val="#ppt_x-#ppt_w/2"/>
                                          </p:val>
                                        </p:tav>
                                        <p:tav tm="100000">
                                          <p:val>
                                            <p:strVal val="#ppt_x"/>
                                          </p:val>
                                        </p:tav>
                                      </p:tavLst>
                                    </p:anim>
                                    <p:anim calcmode="lin" valueType="num">
                                      <p:cBhvr>
                                        <p:cTn id="48" dur="500" fill="hold"/>
                                        <p:tgtEl>
                                          <p:spTgt spid="23"/>
                                        </p:tgtEl>
                                        <p:attrNameLst>
                                          <p:attrName>ppt_y</p:attrName>
                                        </p:attrNameLst>
                                      </p:cBhvr>
                                      <p:tavLst>
                                        <p:tav tm="0">
                                          <p:val>
                                            <p:strVal val="#ppt_y"/>
                                          </p:val>
                                        </p:tav>
                                        <p:tav tm="100000">
                                          <p:val>
                                            <p:strVal val="#ppt_y"/>
                                          </p:val>
                                        </p:tav>
                                      </p:tavLst>
                                    </p:anim>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strVal val="#ppt_h"/>
                                          </p:val>
                                        </p:tav>
                                        <p:tav tm="100000">
                                          <p:val>
                                            <p:strVal val="#ppt_h"/>
                                          </p:val>
                                        </p:tav>
                                      </p:tavLst>
                                    </p:anim>
                                  </p:childTnLst>
                                </p:cTn>
                              </p:par>
                            </p:childTnLst>
                          </p:cTn>
                        </p:par>
                        <p:par>
                          <p:cTn id="51" fill="hold">
                            <p:stCondLst>
                              <p:cond delay="500"/>
                            </p:stCondLst>
                            <p:childTnLst>
                              <p:par>
                                <p:cTn id="52" presetID="9" presetClass="entr" presetSubtype="0" fill="hold" grpId="0" nodeType="afterEffect">
                                  <p:stCondLst>
                                    <p:cond delay="1000"/>
                                  </p:stCondLst>
                                  <p:childTnLst>
                                    <p:set>
                                      <p:cBhvr>
                                        <p:cTn id="53" dur="1" fill="hold">
                                          <p:stCondLst>
                                            <p:cond delay="0"/>
                                          </p:stCondLst>
                                        </p:cTn>
                                        <p:tgtEl>
                                          <p:spTgt spid="912651"/>
                                        </p:tgtEl>
                                        <p:attrNameLst>
                                          <p:attrName>style.visibility</p:attrName>
                                        </p:attrNameLst>
                                      </p:cBhvr>
                                      <p:to>
                                        <p:strVal val="visible"/>
                                      </p:to>
                                    </p:set>
                                    <p:animEffect transition="in" filter="dissolve">
                                      <p:cBhvr>
                                        <p:cTn id="54" dur="500"/>
                                        <p:tgtEl>
                                          <p:spTgt spid="912651"/>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ppt_x</p:attrName>
                                        </p:attrNameLst>
                                      </p:cBhvr>
                                      <p:tavLst>
                                        <p:tav tm="0">
                                          <p:val>
                                            <p:strVal val="#ppt_x-#ppt_w/2"/>
                                          </p:val>
                                        </p:tav>
                                        <p:tav tm="100000">
                                          <p:val>
                                            <p:strVal val="#ppt_x"/>
                                          </p:val>
                                        </p:tav>
                                      </p:tavLst>
                                    </p:anim>
                                    <p:anim calcmode="lin" valueType="num">
                                      <p:cBhvr>
                                        <p:cTn id="60" dur="500" fill="hold"/>
                                        <p:tgtEl>
                                          <p:spTgt spid="25"/>
                                        </p:tgtEl>
                                        <p:attrNameLst>
                                          <p:attrName>ppt_y</p:attrName>
                                        </p:attrNameLst>
                                      </p:cBhvr>
                                      <p:tavLst>
                                        <p:tav tm="0">
                                          <p:val>
                                            <p:strVal val="#ppt_y"/>
                                          </p:val>
                                        </p:tav>
                                        <p:tav tm="100000">
                                          <p:val>
                                            <p:strVal val="#ppt_y"/>
                                          </p:val>
                                        </p:tav>
                                      </p:tavLst>
                                    </p:anim>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ppt_x</p:attrName>
                                        </p:attrNameLst>
                                      </p:cBhvr>
                                      <p:tavLst>
                                        <p:tav tm="0">
                                          <p:val>
                                            <p:strVal val="#ppt_x-#ppt_w/2"/>
                                          </p:val>
                                        </p:tav>
                                        <p:tav tm="100000">
                                          <p:val>
                                            <p:strVal val="#ppt_x"/>
                                          </p:val>
                                        </p:tav>
                                      </p:tavLst>
                                    </p:anim>
                                    <p:anim calcmode="lin" valueType="num">
                                      <p:cBhvr>
                                        <p:cTn id="72" dur="500" fill="hold"/>
                                        <p:tgtEl>
                                          <p:spTgt spid="17"/>
                                        </p:tgtEl>
                                        <p:attrNameLst>
                                          <p:attrName>ppt_y</p:attrName>
                                        </p:attrNameLst>
                                      </p:cBhvr>
                                      <p:tavLst>
                                        <p:tav tm="0">
                                          <p:val>
                                            <p:strVal val="#ppt_y"/>
                                          </p:val>
                                        </p:tav>
                                        <p:tav tm="100000">
                                          <p:val>
                                            <p:strVal val="#ppt_y"/>
                                          </p:val>
                                        </p:tav>
                                      </p:tavLst>
                                    </p:anim>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strVal val="#ppt_h"/>
                                          </p:val>
                                        </p:tav>
                                        <p:tav tm="100000">
                                          <p:val>
                                            <p:strVal val="#ppt_h"/>
                                          </p:val>
                                        </p:tav>
                                      </p:tavLst>
                                    </p:anim>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dissolve">
                                      <p:cBhvr>
                                        <p:cTn id="78" dur="500"/>
                                        <p:tgtEl>
                                          <p:spTgt spid="3"/>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ppt_x</p:attrName>
                                        </p:attrNameLst>
                                      </p:cBhvr>
                                      <p:tavLst>
                                        <p:tav tm="0">
                                          <p:val>
                                            <p:strVal val="#ppt_x-#ppt_w/2"/>
                                          </p:val>
                                        </p:tav>
                                        <p:tav tm="100000">
                                          <p:val>
                                            <p:strVal val="#ppt_x"/>
                                          </p:val>
                                        </p:tav>
                                      </p:tavLst>
                                    </p:anim>
                                    <p:anim calcmode="lin" valueType="num">
                                      <p:cBhvr>
                                        <p:cTn id="84" dur="500" fill="hold"/>
                                        <p:tgtEl>
                                          <p:spTgt spid="27"/>
                                        </p:tgtEl>
                                        <p:attrNameLst>
                                          <p:attrName>ppt_y</p:attrName>
                                        </p:attrNameLst>
                                      </p:cBhvr>
                                      <p:tavLst>
                                        <p:tav tm="0">
                                          <p:val>
                                            <p:strVal val="#ppt_y"/>
                                          </p:val>
                                        </p:tav>
                                        <p:tav tm="100000">
                                          <p:val>
                                            <p:strVal val="#ppt_y"/>
                                          </p:val>
                                        </p:tav>
                                      </p:tavLst>
                                    </p:anim>
                                    <p:anim calcmode="lin" valueType="num">
                                      <p:cBhvr>
                                        <p:cTn id="85" dur="500" fill="hold"/>
                                        <p:tgtEl>
                                          <p:spTgt spid="27"/>
                                        </p:tgtEl>
                                        <p:attrNameLst>
                                          <p:attrName>ppt_w</p:attrName>
                                        </p:attrNameLst>
                                      </p:cBhvr>
                                      <p:tavLst>
                                        <p:tav tm="0">
                                          <p:val>
                                            <p:fltVal val="0"/>
                                          </p:val>
                                        </p:tav>
                                        <p:tav tm="100000">
                                          <p:val>
                                            <p:strVal val="#ppt_w"/>
                                          </p:val>
                                        </p:tav>
                                      </p:tavLst>
                                    </p:anim>
                                    <p:anim calcmode="lin" valueType="num">
                                      <p:cBhvr>
                                        <p:cTn id="86" dur="500" fill="hold"/>
                                        <p:tgtEl>
                                          <p:spTgt spid="27"/>
                                        </p:tgtEl>
                                        <p:attrNameLst>
                                          <p:attrName>ppt_h</p:attrName>
                                        </p:attrNameLst>
                                      </p:cBhvr>
                                      <p:tavLst>
                                        <p:tav tm="0">
                                          <p:val>
                                            <p:strVal val="#ppt_h"/>
                                          </p:val>
                                        </p:tav>
                                        <p:tav tm="100000">
                                          <p:val>
                                            <p:strVal val="#ppt_h"/>
                                          </p:val>
                                        </p:tav>
                                      </p:tavLst>
                                    </p:anim>
                                  </p:childTnLst>
                                </p:cTn>
                              </p:par>
                            </p:childTnLst>
                          </p:cTn>
                        </p:par>
                        <p:par>
                          <p:cTn id="87" fill="hold">
                            <p:stCondLst>
                              <p:cond delay="500"/>
                            </p:stCondLst>
                            <p:childTnLst>
                              <p:par>
                                <p:cTn id="88" presetID="9" presetClass="entr" presetSubtype="0" fill="hold" grpId="0" nodeType="afterEffect">
                                  <p:stCondLst>
                                    <p:cond delay="1000"/>
                                  </p:stCondLst>
                                  <p:childTnLst>
                                    <p:set>
                                      <p:cBhvr>
                                        <p:cTn id="89" dur="1" fill="hold">
                                          <p:stCondLst>
                                            <p:cond delay="0"/>
                                          </p:stCondLst>
                                        </p:cTn>
                                        <p:tgtEl>
                                          <p:spTgt spid="912549"/>
                                        </p:tgtEl>
                                        <p:attrNameLst>
                                          <p:attrName>style.visibility</p:attrName>
                                        </p:attrNameLst>
                                      </p:cBhvr>
                                      <p:to>
                                        <p:strVal val="visible"/>
                                      </p:to>
                                    </p:set>
                                    <p:animEffect transition="in" filter="dissolve">
                                      <p:cBhvr>
                                        <p:cTn id="90" dur="500"/>
                                        <p:tgtEl>
                                          <p:spTgt spid="91254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dissolve">
                                      <p:cBhvr>
                                        <p:cTn id="95" dur="500"/>
                                        <p:tgtEl>
                                          <p:spTgt spid="12"/>
                                        </p:tgtEl>
                                      </p:cBhvr>
                                    </p:animEffect>
                                  </p:childTnLst>
                                </p:cTn>
                              </p:par>
                            </p:childTnLst>
                          </p:cTn>
                        </p:par>
                        <p:par>
                          <p:cTn id="96" fill="hold">
                            <p:stCondLst>
                              <p:cond delay="500"/>
                            </p:stCondLst>
                            <p:childTnLst>
                              <p:par>
                                <p:cTn id="97" presetID="9" presetClass="entr" presetSubtype="0"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dissolve">
                                      <p:cBhvr>
                                        <p:cTn id="99" dur="500"/>
                                        <p:tgtEl>
                                          <p:spTgt spid="4"/>
                                        </p:tgtEl>
                                      </p:cBhvr>
                                    </p:animEffect>
                                  </p:childTnLst>
                                </p:cTn>
                              </p:par>
                            </p:childTnLst>
                          </p:cTn>
                        </p:par>
                      </p:childTnLst>
                    </p:cTn>
                  </p:par>
                  <p:par>
                    <p:cTn id="100" fill="hold">
                      <p:stCondLst>
                        <p:cond delay="indefinite"/>
                      </p:stCondLst>
                      <p:childTnLst>
                        <p:par>
                          <p:cTn id="101" fill="hold">
                            <p:stCondLst>
                              <p:cond delay="0"/>
                            </p:stCondLst>
                            <p:childTnLst>
                              <p:par>
                                <p:cTn id="102" presetID="17" presetClass="entr" presetSubtype="8" fill="hold"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ppt_x</p:attrName>
                                        </p:attrNameLst>
                                      </p:cBhvr>
                                      <p:tavLst>
                                        <p:tav tm="0">
                                          <p:val>
                                            <p:strVal val="#ppt_x-#ppt_w/2"/>
                                          </p:val>
                                        </p:tav>
                                        <p:tav tm="100000">
                                          <p:val>
                                            <p:strVal val="#ppt_x"/>
                                          </p:val>
                                        </p:tav>
                                      </p:tavLst>
                                    </p:anim>
                                    <p:anim calcmode="lin" valueType="num">
                                      <p:cBhvr>
                                        <p:cTn id="105" dur="500" fill="hold"/>
                                        <p:tgtEl>
                                          <p:spTgt spid="29"/>
                                        </p:tgtEl>
                                        <p:attrNameLst>
                                          <p:attrName>ppt_y</p:attrName>
                                        </p:attrNameLst>
                                      </p:cBhvr>
                                      <p:tavLst>
                                        <p:tav tm="0">
                                          <p:val>
                                            <p:strVal val="#ppt_y"/>
                                          </p:val>
                                        </p:tav>
                                        <p:tav tm="100000">
                                          <p:val>
                                            <p:strVal val="#ppt_y"/>
                                          </p:val>
                                        </p:tav>
                                      </p:tavLst>
                                    </p:anim>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strVal val="#ppt_h"/>
                                          </p:val>
                                        </p:tav>
                                        <p:tav tm="100000">
                                          <p:val>
                                            <p:strVal val="#ppt_h"/>
                                          </p:val>
                                        </p:tav>
                                      </p:tavLst>
                                    </p:anim>
                                  </p:childTnLst>
                                </p:cTn>
                              </p:par>
                            </p:childTnLst>
                          </p:cTn>
                        </p:par>
                        <p:par>
                          <p:cTn id="108" fill="hold">
                            <p:stCondLst>
                              <p:cond delay="500"/>
                            </p:stCondLst>
                            <p:childTnLst>
                              <p:par>
                                <p:cTn id="109" presetID="9" presetClass="entr" presetSubtype="0" fill="hold" grpId="0" nodeType="afterEffect">
                                  <p:stCondLst>
                                    <p:cond delay="0"/>
                                  </p:stCondLst>
                                  <p:childTnLst>
                                    <p:set>
                                      <p:cBhvr>
                                        <p:cTn id="110" dur="1" fill="hold">
                                          <p:stCondLst>
                                            <p:cond delay="0"/>
                                          </p:stCondLst>
                                        </p:cTn>
                                        <p:tgtEl>
                                          <p:spTgt spid="912555"/>
                                        </p:tgtEl>
                                        <p:attrNameLst>
                                          <p:attrName>style.visibility</p:attrName>
                                        </p:attrNameLst>
                                      </p:cBhvr>
                                      <p:to>
                                        <p:strVal val="visible"/>
                                      </p:to>
                                    </p:set>
                                    <p:animEffect transition="in" filter="dissolve">
                                      <p:cBhvr>
                                        <p:cTn id="111" dur="500"/>
                                        <p:tgtEl>
                                          <p:spTgt spid="912555"/>
                                        </p:tgtEl>
                                      </p:cBhvr>
                                    </p:animEffect>
                                  </p:childTnLst>
                                </p:cTn>
                              </p:par>
                            </p:childTnLst>
                          </p:cTn>
                        </p:par>
                      </p:childTnLst>
                    </p:cTn>
                  </p:par>
                  <p:par>
                    <p:cTn id="112" fill="hold">
                      <p:stCondLst>
                        <p:cond delay="indefinite"/>
                      </p:stCondLst>
                      <p:childTnLst>
                        <p:par>
                          <p:cTn id="113" fill="hold">
                            <p:stCondLst>
                              <p:cond delay="0"/>
                            </p:stCondLst>
                            <p:childTnLst>
                              <p:par>
                                <p:cTn id="114" presetID="17" presetClass="entr" presetSubtype="8" fill="hold" nodeType="clickEffect">
                                  <p:stCondLst>
                                    <p:cond delay="0"/>
                                  </p:stCondLst>
                                  <p:childTnLst>
                                    <p:set>
                                      <p:cBhvr>
                                        <p:cTn id="115" dur="1" fill="hold">
                                          <p:stCondLst>
                                            <p:cond delay="0"/>
                                          </p:stCondLst>
                                        </p:cTn>
                                        <p:tgtEl>
                                          <p:spTgt spid="912643"/>
                                        </p:tgtEl>
                                        <p:attrNameLst>
                                          <p:attrName>style.visibility</p:attrName>
                                        </p:attrNameLst>
                                      </p:cBhvr>
                                      <p:to>
                                        <p:strVal val="visible"/>
                                      </p:to>
                                    </p:set>
                                    <p:anim calcmode="lin" valueType="num">
                                      <p:cBhvr>
                                        <p:cTn id="116" dur="500" fill="hold"/>
                                        <p:tgtEl>
                                          <p:spTgt spid="912643"/>
                                        </p:tgtEl>
                                        <p:attrNameLst>
                                          <p:attrName>ppt_x</p:attrName>
                                        </p:attrNameLst>
                                      </p:cBhvr>
                                      <p:tavLst>
                                        <p:tav tm="0">
                                          <p:val>
                                            <p:strVal val="#ppt_x-#ppt_w/2"/>
                                          </p:val>
                                        </p:tav>
                                        <p:tav tm="100000">
                                          <p:val>
                                            <p:strVal val="#ppt_x"/>
                                          </p:val>
                                        </p:tav>
                                      </p:tavLst>
                                    </p:anim>
                                    <p:anim calcmode="lin" valueType="num">
                                      <p:cBhvr>
                                        <p:cTn id="117" dur="500" fill="hold"/>
                                        <p:tgtEl>
                                          <p:spTgt spid="912643"/>
                                        </p:tgtEl>
                                        <p:attrNameLst>
                                          <p:attrName>ppt_y</p:attrName>
                                        </p:attrNameLst>
                                      </p:cBhvr>
                                      <p:tavLst>
                                        <p:tav tm="0">
                                          <p:val>
                                            <p:strVal val="#ppt_y"/>
                                          </p:val>
                                        </p:tav>
                                        <p:tav tm="100000">
                                          <p:val>
                                            <p:strVal val="#ppt_y"/>
                                          </p:val>
                                        </p:tav>
                                      </p:tavLst>
                                    </p:anim>
                                    <p:anim calcmode="lin" valueType="num">
                                      <p:cBhvr>
                                        <p:cTn id="118" dur="500" fill="hold"/>
                                        <p:tgtEl>
                                          <p:spTgt spid="912643"/>
                                        </p:tgtEl>
                                        <p:attrNameLst>
                                          <p:attrName>ppt_w</p:attrName>
                                        </p:attrNameLst>
                                      </p:cBhvr>
                                      <p:tavLst>
                                        <p:tav tm="0">
                                          <p:val>
                                            <p:fltVal val="0"/>
                                          </p:val>
                                        </p:tav>
                                        <p:tav tm="100000">
                                          <p:val>
                                            <p:strVal val="#ppt_w"/>
                                          </p:val>
                                        </p:tav>
                                      </p:tavLst>
                                    </p:anim>
                                    <p:anim calcmode="lin" valueType="num">
                                      <p:cBhvr>
                                        <p:cTn id="119" dur="500" fill="hold"/>
                                        <p:tgtEl>
                                          <p:spTgt spid="912643"/>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9" presetClass="entr" presetSubtype="0" fill="hold" nodeType="afterEffect">
                                  <p:stCondLst>
                                    <p:cond delay="0"/>
                                  </p:stCondLst>
                                  <p:childTnLst>
                                    <p:set>
                                      <p:cBhvr>
                                        <p:cTn id="122" dur="1" fill="hold">
                                          <p:stCondLst>
                                            <p:cond delay="0"/>
                                          </p:stCondLst>
                                        </p:cTn>
                                        <p:tgtEl>
                                          <p:spTgt spid="5"/>
                                        </p:tgtEl>
                                        <p:attrNameLst>
                                          <p:attrName>style.visibility</p:attrName>
                                        </p:attrNameLst>
                                      </p:cBhvr>
                                      <p:to>
                                        <p:strVal val="visible"/>
                                      </p:to>
                                    </p:set>
                                    <p:animEffect transition="in" filter="dissolve">
                                      <p:cBhvr>
                                        <p:cTn id="123" dur="500"/>
                                        <p:tgtEl>
                                          <p:spTgt spid="5"/>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8" fill="hold" nodeType="clickEffect">
                                  <p:stCondLst>
                                    <p:cond delay="0"/>
                                  </p:stCondLst>
                                  <p:childTnLst>
                                    <p:set>
                                      <p:cBhvr>
                                        <p:cTn id="127" dur="1" fill="hold">
                                          <p:stCondLst>
                                            <p:cond delay="0"/>
                                          </p:stCondLst>
                                        </p:cTn>
                                        <p:tgtEl>
                                          <p:spTgt spid="19"/>
                                        </p:tgtEl>
                                        <p:attrNameLst>
                                          <p:attrName>style.visibility</p:attrName>
                                        </p:attrNameLst>
                                      </p:cBhvr>
                                      <p:to>
                                        <p:strVal val="visible"/>
                                      </p:to>
                                    </p:set>
                                    <p:anim calcmode="lin" valueType="num">
                                      <p:cBhvr>
                                        <p:cTn id="128" dur="500" fill="hold"/>
                                        <p:tgtEl>
                                          <p:spTgt spid="19"/>
                                        </p:tgtEl>
                                        <p:attrNameLst>
                                          <p:attrName>ppt_x</p:attrName>
                                        </p:attrNameLst>
                                      </p:cBhvr>
                                      <p:tavLst>
                                        <p:tav tm="0">
                                          <p:val>
                                            <p:strVal val="#ppt_x-#ppt_w/2"/>
                                          </p:val>
                                        </p:tav>
                                        <p:tav tm="100000">
                                          <p:val>
                                            <p:strVal val="#ppt_x"/>
                                          </p:val>
                                        </p:tav>
                                      </p:tavLst>
                                    </p:anim>
                                    <p:anim calcmode="lin" valueType="num">
                                      <p:cBhvr>
                                        <p:cTn id="129" dur="500" fill="hold"/>
                                        <p:tgtEl>
                                          <p:spTgt spid="19"/>
                                        </p:tgtEl>
                                        <p:attrNameLst>
                                          <p:attrName>ppt_y</p:attrName>
                                        </p:attrNameLst>
                                      </p:cBhvr>
                                      <p:tavLst>
                                        <p:tav tm="0">
                                          <p:val>
                                            <p:strVal val="#ppt_y"/>
                                          </p:val>
                                        </p:tav>
                                        <p:tav tm="100000">
                                          <p:val>
                                            <p:strVal val="#ppt_y"/>
                                          </p:val>
                                        </p:tav>
                                      </p:tavLst>
                                    </p:anim>
                                    <p:anim calcmode="lin" valueType="num">
                                      <p:cBhvr>
                                        <p:cTn id="130" dur="500" fill="hold"/>
                                        <p:tgtEl>
                                          <p:spTgt spid="19"/>
                                        </p:tgtEl>
                                        <p:attrNameLst>
                                          <p:attrName>ppt_w</p:attrName>
                                        </p:attrNameLst>
                                      </p:cBhvr>
                                      <p:tavLst>
                                        <p:tav tm="0">
                                          <p:val>
                                            <p:fltVal val="0"/>
                                          </p:val>
                                        </p:tav>
                                        <p:tav tm="100000">
                                          <p:val>
                                            <p:strVal val="#ppt_w"/>
                                          </p:val>
                                        </p:tav>
                                      </p:tavLst>
                                    </p:anim>
                                    <p:anim calcmode="lin" valueType="num">
                                      <p:cBhvr>
                                        <p:cTn id="131" dur="500" fill="hold"/>
                                        <p:tgtEl>
                                          <p:spTgt spid="19"/>
                                        </p:tgtEl>
                                        <p:attrNameLst>
                                          <p:attrName>ppt_h</p:attrName>
                                        </p:attrNameLst>
                                      </p:cBhvr>
                                      <p:tavLst>
                                        <p:tav tm="0">
                                          <p:val>
                                            <p:strVal val="#ppt_h"/>
                                          </p:val>
                                        </p:tav>
                                        <p:tav tm="100000">
                                          <p:val>
                                            <p:strVal val="#ppt_h"/>
                                          </p:val>
                                        </p:tav>
                                      </p:tavLst>
                                    </p:anim>
                                  </p:childTnLst>
                                </p:cTn>
                              </p:par>
                            </p:childTnLst>
                          </p:cTn>
                        </p:par>
                        <p:par>
                          <p:cTn id="132" fill="hold">
                            <p:stCondLst>
                              <p:cond delay="500"/>
                            </p:stCondLst>
                            <p:childTnLst>
                              <p:par>
                                <p:cTn id="133" presetID="9" presetClass="entr" presetSubtype="0" fill="hold" nodeType="after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dissolve">
                                      <p:cBhvr>
                                        <p:cTn id="135" dur="500"/>
                                        <p:tgtEl>
                                          <p:spTgt spid="7"/>
                                        </p:tgtEl>
                                      </p:cBhvr>
                                    </p:animEffect>
                                  </p:childTnLst>
                                </p:cTn>
                              </p:par>
                            </p:childTnLst>
                          </p:cTn>
                        </p:par>
                      </p:childTnLst>
                    </p:cTn>
                  </p:par>
                  <p:par>
                    <p:cTn id="136" fill="hold">
                      <p:stCondLst>
                        <p:cond delay="indefinite"/>
                      </p:stCondLst>
                      <p:childTnLst>
                        <p:par>
                          <p:cTn id="137" fill="hold">
                            <p:stCondLst>
                              <p:cond delay="0"/>
                            </p:stCondLst>
                            <p:childTnLst>
                              <p:par>
                                <p:cTn id="138" presetID="17" presetClass="entr" presetSubtype="8"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 calcmode="lin" valueType="num">
                                      <p:cBhvr>
                                        <p:cTn id="140" dur="500" fill="hold"/>
                                        <p:tgtEl>
                                          <p:spTgt spid="31"/>
                                        </p:tgtEl>
                                        <p:attrNameLst>
                                          <p:attrName>ppt_x</p:attrName>
                                        </p:attrNameLst>
                                      </p:cBhvr>
                                      <p:tavLst>
                                        <p:tav tm="0">
                                          <p:val>
                                            <p:strVal val="#ppt_x-#ppt_w/2"/>
                                          </p:val>
                                        </p:tav>
                                        <p:tav tm="100000">
                                          <p:val>
                                            <p:strVal val="#ppt_x"/>
                                          </p:val>
                                        </p:tav>
                                      </p:tavLst>
                                    </p:anim>
                                    <p:anim calcmode="lin" valueType="num">
                                      <p:cBhvr>
                                        <p:cTn id="141" dur="500" fill="hold"/>
                                        <p:tgtEl>
                                          <p:spTgt spid="31"/>
                                        </p:tgtEl>
                                        <p:attrNameLst>
                                          <p:attrName>ppt_y</p:attrName>
                                        </p:attrNameLst>
                                      </p:cBhvr>
                                      <p:tavLst>
                                        <p:tav tm="0">
                                          <p:val>
                                            <p:strVal val="#ppt_y"/>
                                          </p:val>
                                        </p:tav>
                                        <p:tav tm="100000">
                                          <p:val>
                                            <p:strVal val="#ppt_y"/>
                                          </p:val>
                                        </p:tav>
                                      </p:tavLst>
                                    </p:anim>
                                    <p:anim calcmode="lin" valueType="num">
                                      <p:cBhvr>
                                        <p:cTn id="142" dur="500" fill="hold"/>
                                        <p:tgtEl>
                                          <p:spTgt spid="31"/>
                                        </p:tgtEl>
                                        <p:attrNameLst>
                                          <p:attrName>ppt_w</p:attrName>
                                        </p:attrNameLst>
                                      </p:cBhvr>
                                      <p:tavLst>
                                        <p:tav tm="0">
                                          <p:val>
                                            <p:fltVal val="0"/>
                                          </p:val>
                                        </p:tav>
                                        <p:tav tm="100000">
                                          <p:val>
                                            <p:strVal val="#ppt_w"/>
                                          </p:val>
                                        </p:tav>
                                      </p:tavLst>
                                    </p:anim>
                                    <p:anim calcmode="lin" valueType="num">
                                      <p:cBhvr>
                                        <p:cTn id="143" dur="500" fill="hold"/>
                                        <p:tgtEl>
                                          <p:spTgt spid="31"/>
                                        </p:tgtEl>
                                        <p:attrNameLst>
                                          <p:attrName>ppt_h</p:attrName>
                                        </p:attrNameLst>
                                      </p:cBhvr>
                                      <p:tavLst>
                                        <p:tav tm="0">
                                          <p:val>
                                            <p:strVal val="#ppt_h"/>
                                          </p:val>
                                        </p:tav>
                                        <p:tav tm="100000">
                                          <p:val>
                                            <p:strVal val="#ppt_h"/>
                                          </p:val>
                                        </p:tav>
                                      </p:tavLst>
                                    </p:anim>
                                  </p:childTnLst>
                                </p:cTn>
                              </p:par>
                            </p:childTnLst>
                          </p:cTn>
                        </p:par>
                        <p:par>
                          <p:cTn id="144" fill="hold">
                            <p:stCondLst>
                              <p:cond delay="500"/>
                            </p:stCondLst>
                            <p:childTnLst>
                              <p:par>
                                <p:cTn id="145" presetID="9" presetClass="entr" presetSubtype="0" fill="hold" grpId="0" nodeType="afterEffect">
                                  <p:stCondLst>
                                    <p:cond delay="1000"/>
                                  </p:stCondLst>
                                  <p:childTnLst>
                                    <p:set>
                                      <p:cBhvr>
                                        <p:cTn id="146" dur="1" fill="hold">
                                          <p:stCondLst>
                                            <p:cond delay="0"/>
                                          </p:stCondLst>
                                        </p:cTn>
                                        <p:tgtEl>
                                          <p:spTgt spid="912569"/>
                                        </p:tgtEl>
                                        <p:attrNameLst>
                                          <p:attrName>style.visibility</p:attrName>
                                        </p:attrNameLst>
                                      </p:cBhvr>
                                      <p:to>
                                        <p:strVal val="visible"/>
                                      </p:to>
                                    </p:set>
                                    <p:animEffect transition="in" filter="dissolve">
                                      <p:cBhvr>
                                        <p:cTn id="147" dur="500"/>
                                        <p:tgtEl>
                                          <p:spTgt spid="912569"/>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dissolve">
                                      <p:cBhvr>
                                        <p:cTn id="152" dur="500"/>
                                        <p:tgtEl>
                                          <p:spTgt spid="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8"/>
                                        </p:tgtEl>
                                        <p:attrNameLst>
                                          <p:attrName>style.visibility</p:attrName>
                                        </p:attrNameLst>
                                      </p:cBhvr>
                                      <p:to>
                                        <p:strVal val="visible"/>
                                      </p:to>
                                    </p:set>
                                    <p:animEffect transition="in" filter="dissolve">
                                      <p:cBhvr>
                                        <p:cTn id="156" dur="500"/>
                                        <p:tgtEl>
                                          <p:spTgt spid="8"/>
                                        </p:tgtEl>
                                      </p:cBhvr>
                                    </p:animEffect>
                                  </p:childTnLst>
                                </p:cTn>
                              </p:par>
                            </p:childTnLst>
                          </p:cTn>
                        </p:par>
                      </p:childTnLst>
                    </p:cTn>
                  </p:par>
                  <p:par>
                    <p:cTn id="157" fill="hold">
                      <p:stCondLst>
                        <p:cond delay="indefinite"/>
                      </p:stCondLst>
                      <p:childTnLst>
                        <p:par>
                          <p:cTn id="158" fill="hold">
                            <p:stCondLst>
                              <p:cond delay="0"/>
                            </p:stCondLst>
                            <p:childTnLst>
                              <p:par>
                                <p:cTn id="159" presetID="17" presetClass="entr" presetSubtype="8" fill="hold" nodeType="clickEffect">
                                  <p:stCondLst>
                                    <p:cond delay="0"/>
                                  </p:stCondLst>
                                  <p:childTnLst>
                                    <p:set>
                                      <p:cBhvr>
                                        <p:cTn id="160" dur="1" fill="hold">
                                          <p:stCondLst>
                                            <p:cond delay="0"/>
                                          </p:stCondLst>
                                        </p:cTn>
                                        <p:tgtEl>
                                          <p:spTgt spid="912641"/>
                                        </p:tgtEl>
                                        <p:attrNameLst>
                                          <p:attrName>style.visibility</p:attrName>
                                        </p:attrNameLst>
                                      </p:cBhvr>
                                      <p:to>
                                        <p:strVal val="visible"/>
                                      </p:to>
                                    </p:set>
                                    <p:anim calcmode="lin" valueType="num">
                                      <p:cBhvr>
                                        <p:cTn id="161" dur="500" fill="hold"/>
                                        <p:tgtEl>
                                          <p:spTgt spid="912641"/>
                                        </p:tgtEl>
                                        <p:attrNameLst>
                                          <p:attrName>ppt_x</p:attrName>
                                        </p:attrNameLst>
                                      </p:cBhvr>
                                      <p:tavLst>
                                        <p:tav tm="0">
                                          <p:val>
                                            <p:strVal val="#ppt_x-#ppt_w/2"/>
                                          </p:val>
                                        </p:tav>
                                        <p:tav tm="100000">
                                          <p:val>
                                            <p:strVal val="#ppt_x"/>
                                          </p:val>
                                        </p:tav>
                                      </p:tavLst>
                                    </p:anim>
                                    <p:anim calcmode="lin" valueType="num">
                                      <p:cBhvr>
                                        <p:cTn id="162" dur="500" fill="hold"/>
                                        <p:tgtEl>
                                          <p:spTgt spid="912641"/>
                                        </p:tgtEl>
                                        <p:attrNameLst>
                                          <p:attrName>ppt_y</p:attrName>
                                        </p:attrNameLst>
                                      </p:cBhvr>
                                      <p:tavLst>
                                        <p:tav tm="0">
                                          <p:val>
                                            <p:strVal val="#ppt_y"/>
                                          </p:val>
                                        </p:tav>
                                        <p:tav tm="100000">
                                          <p:val>
                                            <p:strVal val="#ppt_y"/>
                                          </p:val>
                                        </p:tav>
                                      </p:tavLst>
                                    </p:anim>
                                    <p:anim calcmode="lin" valueType="num">
                                      <p:cBhvr>
                                        <p:cTn id="163" dur="500" fill="hold"/>
                                        <p:tgtEl>
                                          <p:spTgt spid="912641"/>
                                        </p:tgtEl>
                                        <p:attrNameLst>
                                          <p:attrName>ppt_w</p:attrName>
                                        </p:attrNameLst>
                                      </p:cBhvr>
                                      <p:tavLst>
                                        <p:tav tm="0">
                                          <p:val>
                                            <p:fltVal val="0"/>
                                          </p:val>
                                        </p:tav>
                                        <p:tav tm="100000">
                                          <p:val>
                                            <p:strVal val="#ppt_w"/>
                                          </p:val>
                                        </p:tav>
                                      </p:tavLst>
                                    </p:anim>
                                    <p:anim calcmode="lin" valueType="num">
                                      <p:cBhvr>
                                        <p:cTn id="164" dur="500" fill="hold"/>
                                        <p:tgtEl>
                                          <p:spTgt spid="912641"/>
                                        </p:tgtEl>
                                        <p:attrNameLst>
                                          <p:attrName>ppt_h</p:attrName>
                                        </p:attrNameLst>
                                      </p:cBhvr>
                                      <p:tavLst>
                                        <p:tav tm="0">
                                          <p:val>
                                            <p:strVal val="#ppt_h"/>
                                          </p:val>
                                        </p:tav>
                                        <p:tav tm="100000">
                                          <p:val>
                                            <p:strVal val="#ppt_h"/>
                                          </p:val>
                                        </p:tav>
                                      </p:tavLst>
                                    </p:anim>
                                  </p:childTnLst>
                                </p:cTn>
                              </p:par>
                            </p:childTnLst>
                          </p:cTn>
                        </p:par>
                        <p:par>
                          <p:cTn id="165" fill="hold">
                            <p:stCondLst>
                              <p:cond delay="500"/>
                            </p:stCondLst>
                            <p:childTnLst>
                              <p:par>
                                <p:cTn id="166" presetID="9" presetClass="entr" presetSubtype="0" fill="hold" grpId="0" nodeType="afterEffect">
                                  <p:stCondLst>
                                    <p:cond delay="1000"/>
                                  </p:stCondLst>
                                  <p:childTnLst>
                                    <p:set>
                                      <p:cBhvr>
                                        <p:cTn id="167" dur="1" fill="hold">
                                          <p:stCondLst>
                                            <p:cond delay="0"/>
                                          </p:stCondLst>
                                        </p:cTn>
                                        <p:tgtEl>
                                          <p:spTgt spid="912575"/>
                                        </p:tgtEl>
                                        <p:attrNameLst>
                                          <p:attrName>style.visibility</p:attrName>
                                        </p:attrNameLst>
                                      </p:cBhvr>
                                      <p:to>
                                        <p:strVal val="visible"/>
                                      </p:to>
                                    </p:set>
                                    <p:animEffect transition="in" filter="dissolve">
                                      <p:cBhvr>
                                        <p:cTn id="168" dur="500"/>
                                        <p:tgtEl>
                                          <p:spTgt spid="912575"/>
                                        </p:tgtEl>
                                      </p:cBhvr>
                                    </p:animEffect>
                                  </p:childTnLst>
                                </p:cTn>
                              </p:par>
                            </p:childTnLst>
                          </p:cTn>
                        </p:par>
                        <p:par>
                          <p:cTn id="169" fill="hold">
                            <p:stCondLst>
                              <p:cond delay="2000"/>
                            </p:stCondLst>
                            <p:childTnLst>
                              <p:par>
                                <p:cTn id="170" presetID="17" presetClass="entr" presetSubtype="1" fill="hold" nodeType="afterEffect">
                                  <p:stCondLst>
                                    <p:cond delay="0"/>
                                  </p:stCondLst>
                                  <p:childTnLst>
                                    <p:set>
                                      <p:cBhvr>
                                        <p:cTn id="171" dur="1" fill="hold">
                                          <p:stCondLst>
                                            <p:cond delay="0"/>
                                          </p:stCondLst>
                                        </p:cTn>
                                        <p:tgtEl>
                                          <p:spTgt spid="912548"/>
                                        </p:tgtEl>
                                        <p:attrNameLst>
                                          <p:attrName>style.visibility</p:attrName>
                                        </p:attrNameLst>
                                      </p:cBhvr>
                                      <p:to>
                                        <p:strVal val="visible"/>
                                      </p:to>
                                    </p:set>
                                    <p:anim calcmode="lin" valueType="num">
                                      <p:cBhvr>
                                        <p:cTn id="172" dur="500" fill="hold"/>
                                        <p:tgtEl>
                                          <p:spTgt spid="912548"/>
                                        </p:tgtEl>
                                        <p:attrNameLst>
                                          <p:attrName>ppt_x</p:attrName>
                                        </p:attrNameLst>
                                      </p:cBhvr>
                                      <p:tavLst>
                                        <p:tav tm="0">
                                          <p:val>
                                            <p:strVal val="#ppt_x"/>
                                          </p:val>
                                        </p:tav>
                                        <p:tav tm="100000">
                                          <p:val>
                                            <p:strVal val="#ppt_x"/>
                                          </p:val>
                                        </p:tav>
                                      </p:tavLst>
                                    </p:anim>
                                    <p:anim calcmode="lin" valueType="num">
                                      <p:cBhvr>
                                        <p:cTn id="173" dur="500" fill="hold"/>
                                        <p:tgtEl>
                                          <p:spTgt spid="912548"/>
                                        </p:tgtEl>
                                        <p:attrNameLst>
                                          <p:attrName>ppt_y</p:attrName>
                                        </p:attrNameLst>
                                      </p:cBhvr>
                                      <p:tavLst>
                                        <p:tav tm="0">
                                          <p:val>
                                            <p:strVal val="#ppt_y-#ppt_h/2"/>
                                          </p:val>
                                        </p:tav>
                                        <p:tav tm="100000">
                                          <p:val>
                                            <p:strVal val="#ppt_y"/>
                                          </p:val>
                                        </p:tav>
                                      </p:tavLst>
                                    </p:anim>
                                    <p:anim calcmode="lin" valueType="num">
                                      <p:cBhvr>
                                        <p:cTn id="174" dur="500" fill="hold"/>
                                        <p:tgtEl>
                                          <p:spTgt spid="912548"/>
                                        </p:tgtEl>
                                        <p:attrNameLst>
                                          <p:attrName>ppt_w</p:attrName>
                                        </p:attrNameLst>
                                      </p:cBhvr>
                                      <p:tavLst>
                                        <p:tav tm="0">
                                          <p:val>
                                            <p:strVal val="#ppt_w"/>
                                          </p:val>
                                        </p:tav>
                                        <p:tav tm="100000">
                                          <p:val>
                                            <p:strVal val="#ppt_w"/>
                                          </p:val>
                                        </p:tav>
                                      </p:tavLst>
                                    </p:anim>
                                    <p:anim calcmode="lin" valueType="num">
                                      <p:cBhvr>
                                        <p:cTn id="175" dur="500" fill="hold"/>
                                        <p:tgtEl>
                                          <p:spTgt spid="912548"/>
                                        </p:tgtEl>
                                        <p:attrNameLst>
                                          <p:attrName>ppt_h</p:attrName>
                                        </p:attrNameLst>
                                      </p:cBhvr>
                                      <p:tavLst>
                                        <p:tav tm="0">
                                          <p:val>
                                            <p:fltVal val="0"/>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8" fill="hold" grpId="0" nodeType="clickEffect">
                                  <p:stCondLst>
                                    <p:cond delay="0"/>
                                  </p:stCondLst>
                                  <p:childTnLst>
                                    <p:set>
                                      <p:cBhvr>
                                        <p:cTn id="179" dur="1" fill="hold">
                                          <p:stCondLst>
                                            <p:cond delay="0"/>
                                          </p:stCondLst>
                                        </p:cTn>
                                        <p:tgtEl>
                                          <p:spTgt spid="912695"/>
                                        </p:tgtEl>
                                        <p:attrNameLst>
                                          <p:attrName>style.visibility</p:attrName>
                                        </p:attrNameLst>
                                      </p:cBhvr>
                                      <p:to>
                                        <p:strVal val="visible"/>
                                      </p:to>
                                    </p:set>
                                    <p:anim calcmode="lin" valueType="num">
                                      <p:cBhvr additive="base">
                                        <p:cTn id="180" dur="3000" fill="hold"/>
                                        <p:tgtEl>
                                          <p:spTgt spid="912695"/>
                                        </p:tgtEl>
                                        <p:attrNameLst>
                                          <p:attrName>ppt_x</p:attrName>
                                        </p:attrNameLst>
                                      </p:cBhvr>
                                      <p:tavLst>
                                        <p:tav tm="0">
                                          <p:val>
                                            <p:strVal val="0-#ppt_w/2"/>
                                          </p:val>
                                        </p:tav>
                                        <p:tav tm="100000">
                                          <p:val>
                                            <p:strVal val="#ppt_x"/>
                                          </p:val>
                                        </p:tav>
                                      </p:tavLst>
                                    </p:anim>
                                    <p:anim calcmode="lin" valueType="num">
                                      <p:cBhvr additive="base">
                                        <p:cTn id="181" dur="3000" fill="hold"/>
                                        <p:tgtEl>
                                          <p:spTgt spid="9126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549" grpId="0" bldLvl="0" animBg="1"/>
      <p:bldP spid="912555" grpId="0" bldLvl="0" animBg="1"/>
      <p:bldP spid="912569" grpId="0" bldLvl="0" animBg="1"/>
      <p:bldP spid="912575" grpId="0" bldLvl="0" animBg="1"/>
      <p:bldP spid="912651" grpId="0" bldLvl="0" animBg="1"/>
      <p:bldP spid="91269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40" name="Rectangle 4"/>
          <p:cNvSpPr>
            <a:spLocks noChangeArrowheads="1"/>
          </p:cNvSpPr>
          <p:nvPr/>
        </p:nvSpPr>
        <p:spPr bwMode="auto">
          <a:xfrm>
            <a:off x="773113" y="177800"/>
            <a:ext cx="58848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rPr>
              <a:t>遍历的算法实现－中序遍历</a:t>
            </a:r>
            <a:endParaRPr kumimoji="0" lang="zh-CN" altLang="en-US" sz="2800" b="0" i="0" u="none" strike="noStrike" kern="1200" cap="none" spc="0" normalizeH="0" baseline="0" noProof="0">
              <a:ln>
                <a:noFill/>
              </a:ln>
              <a:solidFill>
                <a:schemeClr val="bg1"/>
              </a:solidFill>
              <a:effectLst/>
              <a:uLnTx/>
              <a:uFillTx/>
              <a:latin typeface="+mj-lt"/>
              <a:ea typeface="微软雅黑" panose="020B0503020204020204" pitchFamily="34" charset="-122"/>
              <a:cs typeface="+mj-cs"/>
              <a:sym typeface="+mn-lt"/>
            </a:endParaRPr>
          </a:p>
        </p:txBody>
      </p:sp>
      <p:sp>
        <p:nvSpPr>
          <p:cNvPr id="910341" name="Rectangle 5"/>
          <p:cNvSpPr>
            <a:spLocks noChangeArrowheads="1"/>
          </p:cNvSpPr>
          <p:nvPr/>
        </p:nvSpPr>
        <p:spPr bwMode="auto">
          <a:xfrm>
            <a:off x="384175" y="1171575"/>
            <a:ext cx="4152900" cy="2305050"/>
          </a:xfrm>
          <a:prstGeom prst="rect">
            <a:avLst/>
          </a:prstGeom>
          <a:noFill/>
          <a:ln w="38100">
            <a:solidFill>
              <a:srgbClr val="FF0000"/>
            </a:solidFill>
            <a:miter lim="800000"/>
          </a:ln>
          <a:effectLst/>
        </p:spPr>
        <p:txBody>
          <a:bodyPr/>
          <a:lstStyle/>
          <a:p>
            <a:pPr marL="342900" marR="0" lvl="0" indent="-342900" algn="l" defTabSz="914400" rtl="0" eaLnBrk="1" fontAlgn="base" latinLnBrk="0" hangingPunct="1">
              <a:lnSpc>
                <a:spcPct val="100000"/>
              </a:lnSpc>
              <a:spcBef>
                <a:spcPct val="20000"/>
              </a:spcBef>
              <a:spcAft>
                <a:spcPts val="0"/>
              </a:spcAft>
              <a:buClr>
                <a:schemeClr val="hlink"/>
              </a:buClr>
              <a:buSzPct val="60000"/>
              <a:buFont typeface="Wingdings" panose="05000000000000000000" pitchFamily="2" charset="2"/>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若二叉树为空，则空操作</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1" fontAlgn="base" latinLnBrk="0" hangingPunct="1">
              <a:lnSpc>
                <a:spcPct val="100000"/>
              </a:lnSpc>
              <a:spcBef>
                <a:spcPts val="20"/>
              </a:spcBef>
              <a:spcAft>
                <a:spcPct val="0"/>
              </a:spcAft>
              <a:buClr>
                <a:schemeClr val="hlink"/>
              </a:buClr>
              <a:buSzPct val="60000"/>
              <a:buFont typeface="Wingdings" panose="05000000000000000000" pitchFamily="2" charset="2"/>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否则</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b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中序遍历左子树 </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(L)</a:t>
            </a:r>
            <a:b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访问根结点 </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a:t>
            </a:r>
            <a:b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中序遍历右子树 </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(R)</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58372" name="Group 7"/>
          <p:cNvGrpSpPr/>
          <p:nvPr/>
        </p:nvGrpSpPr>
        <p:grpSpPr>
          <a:xfrm>
            <a:off x="873125" y="3714750"/>
            <a:ext cx="3060700" cy="2362200"/>
            <a:chOff x="492" y="384"/>
            <a:chExt cx="1928" cy="1488"/>
          </a:xfrm>
        </p:grpSpPr>
        <p:sp>
          <p:nvSpPr>
            <p:cNvPr id="55301" name="Oval 8"/>
            <p:cNvSpPr>
              <a:spLocks noChangeArrowheads="1"/>
            </p:cNvSpPr>
            <p:nvPr/>
          </p:nvSpPr>
          <p:spPr bwMode="auto">
            <a:xfrm>
              <a:off x="1212" y="38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2" name="Oval 9"/>
            <p:cNvSpPr>
              <a:spLocks noChangeArrowheads="1"/>
            </p:cNvSpPr>
            <p:nvPr/>
          </p:nvSpPr>
          <p:spPr bwMode="auto">
            <a:xfrm>
              <a:off x="1164" y="1488"/>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3" name="Oval 10"/>
            <p:cNvSpPr>
              <a:spLocks noChangeArrowheads="1"/>
            </p:cNvSpPr>
            <p:nvPr/>
          </p:nvSpPr>
          <p:spPr bwMode="auto">
            <a:xfrm>
              <a:off x="492" y="110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4" name="Oval 11"/>
            <p:cNvSpPr>
              <a:spLocks noChangeArrowheads="1"/>
            </p:cNvSpPr>
            <p:nvPr/>
          </p:nvSpPr>
          <p:spPr bwMode="auto">
            <a:xfrm>
              <a:off x="2036" y="106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5" name="Line 12"/>
            <p:cNvSpPr>
              <a:spLocks noChangeShapeType="1"/>
            </p:cNvSpPr>
            <p:nvPr/>
          </p:nvSpPr>
          <p:spPr bwMode="auto">
            <a:xfrm flipH="1">
              <a:off x="780" y="720"/>
              <a:ext cx="480"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6" name="Line 13"/>
            <p:cNvSpPr>
              <a:spLocks noChangeShapeType="1"/>
            </p:cNvSpPr>
            <p:nvPr/>
          </p:nvSpPr>
          <p:spPr bwMode="auto">
            <a:xfrm>
              <a:off x="1548" y="720"/>
              <a:ext cx="576" cy="384"/>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07" name="Line 14"/>
            <p:cNvSpPr>
              <a:spLocks noChangeShapeType="1"/>
            </p:cNvSpPr>
            <p:nvPr/>
          </p:nvSpPr>
          <p:spPr bwMode="auto">
            <a:xfrm>
              <a:off x="876" y="1392"/>
              <a:ext cx="336" cy="192"/>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0351" name="Rectangle 15"/>
          <p:cNvSpPr>
            <a:spLocks noChangeArrowheads="1"/>
          </p:cNvSpPr>
          <p:nvPr/>
        </p:nvSpPr>
        <p:spPr bwMode="auto">
          <a:xfrm>
            <a:off x="5362575" y="1200150"/>
            <a:ext cx="26670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D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nvGrpSpPr>
          <p:cNvPr id="3" name="Group 16"/>
          <p:cNvGrpSpPr/>
          <p:nvPr/>
        </p:nvGrpSpPr>
        <p:grpSpPr>
          <a:xfrm>
            <a:off x="5362575" y="3143250"/>
            <a:ext cx="457200" cy="1066800"/>
            <a:chOff x="2880" y="1248"/>
            <a:chExt cx="288" cy="672"/>
          </a:xfrm>
        </p:grpSpPr>
        <p:sp>
          <p:nvSpPr>
            <p:cNvPr id="55310" name="Line 17"/>
            <p:cNvSpPr>
              <a:spLocks noChangeShapeType="1"/>
            </p:cNvSpPr>
            <p:nvPr/>
          </p:nvSpPr>
          <p:spPr bwMode="auto">
            <a:xfrm>
              <a:off x="3024" y="1248"/>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1" name="Oval 18"/>
            <p:cNvSpPr>
              <a:spLocks noChangeArrowheads="1"/>
            </p:cNvSpPr>
            <p:nvPr/>
          </p:nvSpPr>
          <p:spPr bwMode="auto">
            <a:xfrm>
              <a:off x="2880" y="1680"/>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9"/>
          <p:cNvGrpSpPr/>
          <p:nvPr/>
        </p:nvGrpSpPr>
        <p:grpSpPr>
          <a:xfrm>
            <a:off x="4829175" y="1676400"/>
            <a:ext cx="1524000" cy="1447800"/>
            <a:chOff x="3216" y="1248"/>
            <a:chExt cx="960" cy="912"/>
          </a:xfrm>
        </p:grpSpPr>
        <p:sp>
          <p:nvSpPr>
            <p:cNvPr id="55313" name="Line 20"/>
            <p:cNvSpPr>
              <a:spLocks noChangeShapeType="1"/>
            </p:cNvSpPr>
            <p:nvPr/>
          </p:nvSpPr>
          <p:spPr bwMode="auto">
            <a:xfrm>
              <a:off x="3696" y="1248"/>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58416" name="Group 21"/>
            <p:cNvGrpSpPr/>
            <p:nvPr/>
          </p:nvGrpSpPr>
          <p:grpSpPr>
            <a:xfrm>
              <a:off x="3408" y="1680"/>
              <a:ext cx="576" cy="240"/>
              <a:chOff x="3408" y="1680"/>
              <a:chExt cx="576" cy="240"/>
            </a:xfrm>
          </p:grpSpPr>
          <p:sp>
            <p:nvSpPr>
              <p:cNvPr id="55315" name="Line 22"/>
              <p:cNvSpPr>
                <a:spLocks noChangeShapeType="1"/>
              </p:cNvSpPr>
              <p:nvPr/>
            </p:nvSpPr>
            <p:spPr bwMode="auto">
              <a:xfrm>
                <a:off x="3408"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6" name="Line 23"/>
              <p:cNvSpPr>
                <a:spLocks noChangeShapeType="1"/>
              </p:cNvSpPr>
              <p:nvPr/>
            </p:nvSpPr>
            <p:spPr bwMode="auto">
              <a:xfrm>
                <a:off x="3408"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17" name="Line 24"/>
              <p:cNvSpPr>
                <a:spLocks noChangeShapeType="1"/>
              </p:cNvSpPr>
              <p:nvPr/>
            </p:nvSpPr>
            <p:spPr bwMode="auto">
              <a:xfrm>
                <a:off x="3984"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5318" name="Rectangle 25"/>
            <p:cNvSpPr>
              <a:spLocks noChangeArrowheads="1"/>
            </p:cNvSpPr>
            <p:nvPr/>
          </p:nvSpPr>
          <p:spPr bwMode="auto">
            <a:xfrm>
              <a:off x="3216" y="1920"/>
              <a:ext cx="960"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D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grpSp>
        <p:nvGrpSpPr>
          <p:cNvPr id="6" name="Group 26"/>
          <p:cNvGrpSpPr/>
          <p:nvPr/>
        </p:nvGrpSpPr>
        <p:grpSpPr>
          <a:xfrm>
            <a:off x="5781675" y="3086100"/>
            <a:ext cx="1447800" cy="1447800"/>
            <a:chOff x="3744" y="2160"/>
            <a:chExt cx="912" cy="912"/>
          </a:xfrm>
        </p:grpSpPr>
        <p:grpSp>
          <p:nvGrpSpPr>
            <p:cNvPr id="58409" name="Group 27"/>
            <p:cNvGrpSpPr/>
            <p:nvPr/>
          </p:nvGrpSpPr>
          <p:grpSpPr>
            <a:xfrm>
              <a:off x="3888" y="2592"/>
              <a:ext cx="576" cy="240"/>
              <a:chOff x="3888" y="2592"/>
              <a:chExt cx="576" cy="240"/>
            </a:xfrm>
          </p:grpSpPr>
          <p:sp>
            <p:nvSpPr>
              <p:cNvPr id="55321" name="Line 28"/>
              <p:cNvSpPr>
                <a:spLocks noChangeShapeType="1"/>
              </p:cNvSpPr>
              <p:nvPr/>
            </p:nvSpPr>
            <p:spPr bwMode="auto">
              <a:xfrm>
                <a:off x="3888" y="2592"/>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22" name="Line 29"/>
              <p:cNvSpPr>
                <a:spLocks noChangeShapeType="1"/>
              </p:cNvSpPr>
              <p:nvPr/>
            </p:nvSpPr>
            <p:spPr bwMode="auto">
              <a:xfrm>
                <a:off x="3888"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23" name="Line 30"/>
              <p:cNvSpPr>
                <a:spLocks noChangeShapeType="1"/>
              </p:cNvSpPr>
              <p:nvPr/>
            </p:nvSpPr>
            <p:spPr bwMode="auto">
              <a:xfrm>
                <a:off x="4464"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5324" name="Rectangle 31"/>
            <p:cNvSpPr>
              <a:spLocks noChangeArrowheads="1"/>
            </p:cNvSpPr>
            <p:nvPr/>
          </p:nvSpPr>
          <p:spPr bwMode="auto">
            <a:xfrm>
              <a:off x="3744" y="2832"/>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D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5325" name="Line 32"/>
            <p:cNvSpPr>
              <a:spLocks noChangeShapeType="1"/>
            </p:cNvSpPr>
            <p:nvPr/>
          </p:nvSpPr>
          <p:spPr bwMode="auto">
            <a:xfrm>
              <a:off x="3984" y="2160"/>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33"/>
          <p:cNvGrpSpPr/>
          <p:nvPr/>
        </p:nvGrpSpPr>
        <p:grpSpPr>
          <a:xfrm>
            <a:off x="4886325" y="3124200"/>
            <a:ext cx="457200" cy="990600"/>
            <a:chOff x="3552" y="2160"/>
            <a:chExt cx="288" cy="624"/>
          </a:xfrm>
        </p:grpSpPr>
        <p:sp>
          <p:nvSpPr>
            <p:cNvPr id="55327" name="Text Box 34"/>
            <p:cNvSpPr txBox="1">
              <a:spLocks noChangeArrowheads="1"/>
            </p:cNvSpPr>
            <p:nvPr/>
          </p:nvSpPr>
          <p:spPr bwMode="auto">
            <a:xfrm rot="-5503572">
              <a:off x="357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28" name="Line 35"/>
            <p:cNvSpPr>
              <a:spLocks noChangeShapeType="1"/>
            </p:cNvSpPr>
            <p:nvPr/>
          </p:nvSpPr>
          <p:spPr bwMode="auto">
            <a:xfrm>
              <a:off x="3696" y="2160"/>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36"/>
          <p:cNvGrpSpPr/>
          <p:nvPr/>
        </p:nvGrpSpPr>
        <p:grpSpPr>
          <a:xfrm>
            <a:off x="6448425" y="1657350"/>
            <a:ext cx="457200" cy="1066800"/>
            <a:chOff x="3264" y="2160"/>
            <a:chExt cx="288" cy="672"/>
          </a:xfrm>
        </p:grpSpPr>
        <p:sp>
          <p:nvSpPr>
            <p:cNvPr id="55330" name="Oval 37"/>
            <p:cNvSpPr>
              <a:spLocks noChangeArrowheads="1"/>
            </p:cNvSpPr>
            <p:nvPr/>
          </p:nvSpPr>
          <p:spPr bwMode="auto">
            <a:xfrm>
              <a:off x="326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31" name="Line 38"/>
            <p:cNvSpPr>
              <a:spLocks noChangeShapeType="1"/>
            </p:cNvSpPr>
            <p:nvPr/>
          </p:nvSpPr>
          <p:spPr bwMode="auto">
            <a:xfrm>
              <a:off x="340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39"/>
          <p:cNvGrpSpPr/>
          <p:nvPr/>
        </p:nvGrpSpPr>
        <p:grpSpPr>
          <a:xfrm>
            <a:off x="6772275" y="4514850"/>
            <a:ext cx="457200" cy="990600"/>
            <a:chOff x="4368" y="3072"/>
            <a:chExt cx="288" cy="624"/>
          </a:xfrm>
        </p:grpSpPr>
        <p:sp>
          <p:nvSpPr>
            <p:cNvPr id="55333" name="Text Box 40"/>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34" name="Line 41"/>
            <p:cNvSpPr>
              <a:spLocks noChangeShapeType="1"/>
            </p:cNvSpPr>
            <p:nvPr/>
          </p:nvSpPr>
          <p:spPr bwMode="auto">
            <a:xfrm>
              <a:off x="4512" y="3072"/>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42"/>
          <p:cNvGrpSpPr/>
          <p:nvPr/>
        </p:nvGrpSpPr>
        <p:grpSpPr>
          <a:xfrm>
            <a:off x="5762625" y="4552950"/>
            <a:ext cx="457200" cy="990600"/>
            <a:chOff x="4080" y="3072"/>
            <a:chExt cx="288" cy="624"/>
          </a:xfrm>
        </p:grpSpPr>
        <p:sp>
          <p:nvSpPr>
            <p:cNvPr id="55336" name="Text Box 43"/>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37" name="Line 44"/>
            <p:cNvSpPr>
              <a:spLocks noChangeShapeType="1"/>
            </p:cNvSpPr>
            <p:nvPr/>
          </p:nvSpPr>
          <p:spPr bwMode="auto">
            <a:xfrm>
              <a:off x="4224" y="3072"/>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45"/>
          <p:cNvGrpSpPr/>
          <p:nvPr/>
        </p:nvGrpSpPr>
        <p:grpSpPr>
          <a:xfrm>
            <a:off x="6315075" y="4514850"/>
            <a:ext cx="457200" cy="1066800"/>
            <a:chOff x="3792" y="3072"/>
            <a:chExt cx="288" cy="672"/>
          </a:xfrm>
        </p:grpSpPr>
        <p:sp>
          <p:nvSpPr>
            <p:cNvPr id="55339" name="Oval 46"/>
            <p:cNvSpPr>
              <a:spLocks noChangeArrowheads="1"/>
            </p:cNvSpPr>
            <p:nvPr/>
          </p:nvSpPr>
          <p:spPr bwMode="auto">
            <a:xfrm>
              <a:off x="3792" y="3504"/>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40" name="Line 47"/>
            <p:cNvSpPr>
              <a:spLocks noChangeShapeType="1"/>
            </p:cNvSpPr>
            <p:nvPr/>
          </p:nvSpPr>
          <p:spPr bwMode="auto">
            <a:xfrm>
              <a:off x="3936" y="3072"/>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48"/>
          <p:cNvGrpSpPr/>
          <p:nvPr/>
        </p:nvGrpSpPr>
        <p:grpSpPr>
          <a:xfrm>
            <a:off x="8181975" y="3257550"/>
            <a:ext cx="457200" cy="990600"/>
            <a:chOff x="5280" y="2160"/>
            <a:chExt cx="288" cy="624"/>
          </a:xfrm>
        </p:grpSpPr>
        <p:sp>
          <p:nvSpPr>
            <p:cNvPr id="55342" name="Text Box 49"/>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43" name="Line 50"/>
            <p:cNvSpPr>
              <a:spLocks noChangeShapeType="1"/>
            </p:cNvSpPr>
            <p:nvPr/>
          </p:nvSpPr>
          <p:spPr bwMode="auto">
            <a:xfrm>
              <a:off x="5424" y="2160"/>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 name="Group 51"/>
          <p:cNvGrpSpPr/>
          <p:nvPr/>
        </p:nvGrpSpPr>
        <p:grpSpPr>
          <a:xfrm>
            <a:off x="7153275" y="3257550"/>
            <a:ext cx="457200" cy="990600"/>
            <a:chOff x="4992" y="2160"/>
            <a:chExt cx="288" cy="624"/>
          </a:xfrm>
        </p:grpSpPr>
        <p:sp>
          <p:nvSpPr>
            <p:cNvPr id="55345" name="Text Box 52"/>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46" name="Line 53"/>
            <p:cNvSpPr>
              <a:spLocks noChangeShapeType="1"/>
            </p:cNvSpPr>
            <p:nvPr/>
          </p:nvSpPr>
          <p:spPr bwMode="auto">
            <a:xfrm>
              <a:off x="5136" y="2160"/>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5" name="Group 54"/>
          <p:cNvGrpSpPr/>
          <p:nvPr/>
        </p:nvGrpSpPr>
        <p:grpSpPr>
          <a:xfrm>
            <a:off x="7705725" y="3257550"/>
            <a:ext cx="457200" cy="1066800"/>
            <a:chOff x="4704" y="2160"/>
            <a:chExt cx="288" cy="672"/>
          </a:xfrm>
        </p:grpSpPr>
        <p:sp>
          <p:nvSpPr>
            <p:cNvPr id="55348" name="Oval 55"/>
            <p:cNvSpPr>
              <a:spLocks noChangeArrowheads="1"/>
            </p:cNvSpPr>
            <p:nvPr/>
          </p:nvSpPr>
          <p:spPr bwMode="auto">
            <a:xfrm>
              <a:off x="470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49" name="Line 56"/>
            <p:cNvSpPr>
              <a:spLocks noChangeShapeType="1"/>
            </p:cNvSpPr>
            <p:nvPr/>
          </p:nvSpPr>
          <p:spPr bwMode="auto">
            <a:xfrm>
              <a:off x="484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6" name="Group 57"/>
          <p:cNvGrpSpPr/>
          <p:nvPr/>
        </p:nvGrpSpPr>
        <p:grpSpPr>
          <a:xfrm>
            <a:off x="7172325" y="1657350"/>
            <a:ext cx="1447800" cy="1600200"/>
            <a:chOff x="4356" y="972"/>
            <a:chExt cx="912" cy="1008"/>
          </a:xfrm>
        </p:grpSpPr>
        <p:grpSp>
          <p:nvGrpSpPr>
            <p:cNvPr id="58387" name="Group 58"/>
            <p:cNvGrpSpPr/>
            <p:nvPr/>
          </p:nvGrpSpPr>
          <p:grpSpPr>
            <a:xfrm>
              <a:off x="4500" y="1500"/>
              <a:ext cx="576" cy="240"/>
              <a:chOff x="4800" y="1680"/>
              <a:chExt cx="576" cy="240"/>
            </a:xfrm>
          </p:grpSpPr>
          <p:sp>
            <p:nvSpPr>
              <p:cNvPr id="55352" name="Line 59"/>
              <p:cNvSpPr>
                <a:spLocks noChangeShapeType="1"/>
              </p:cNvSpPr>
              <p:nvPr/>
            </p:nvSpPr>
            <p:spPr bwMode="auto">
              <a:xfrm>
                <a:off x="4800"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53" name="Line 60"/>
              <p:cNvSpPr>
                <a:spLocks noChangeShapeType="1"/>
              </p:cNvSpPr>
              <p:nvPr/>
            </p:nvSpPr>
            <p:spPr bwMode="auto">
              <a:xfrm>
                <a:off x="4800"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354" name="Line 61"/>
              <p:cNvSpPr>
                <a:spLocks noChangeShapeType="1"/>
              </p:cNvSpPr>
              <p:nvPr/>
            </p:nvSpPr>
            <p:spPr bwMode="auto">
              <a:xfrm>
                <a:off x="5376"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5355" name="Rectangle 62"/>
            <p:cNvSpPr>
              <a:spLocks noChangeArrowheads="1"/>
            </p:cNvSpPr>
            <p:nvPr/>
          </p:nvSpPr>
          <p:spPr bwMode="auto">
            <a:xfrm>
              <a:off x="4356" y="1740"/>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D   R</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5356" name="Line 63"/>
            <p:cNvSpPr>
              <a:spLocks noChangeShapeType="1"/>
            </p:cNvSpPr>
            <p:nvPr/>
          </p:nvSpPr>
          <p:spPr bwMode="auto">
            <a:xfrm>
              <a:off x="4740" y="972"/>
              <a:ext cx="0" cy="528"/>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0400" name="Text Box 64"/>
          <p:cNvSpPr txBox="1">
            <a:spLocks noChangeArrowheads="1"/>
          </p:cNvSpPr>
          <p:nvPr/>
        </p:nvSpPr>
        <p:spPr bwMode="auto">
          <a:xfrm>
            <a:off x="4435475" y="5892800"/>
            <a:ext cx="4483100" cy="521970"/>
          </a:xfrm>
          <a:prstGeom prst="rect">
            <a:avLst/>
          </a:prstGeom>
          <a:noFill/>
          <a:ln w="9525">
            <a:noFill/>
            <a:miter lim="800000"/>
          </a:ln>
          <a:effectLst/>
        </p:spPr>
        <p:txBody>
          <a:bodyPr>
            <a:spAutoFit/>
          </a:bodyPr>
          <a:lstStyle/>
          <a:p>
            <a:pPr marR="0" defTabSz="914400" eaLnBrk="1" hangingPunct="1">
              <a:spcAft>
                <a:spcPts val="0"/>
              </a:spcAft>
              <a:buClrTx/>
              <a:buSzTx/>
              <a:buFontTx/>
              <a:buNone/>
              <a:defRPr/>
            </a:pPr>
            <a:r>
              <a:rPr kumimoji="0" lang="zh-CN" altLang="en-US" b="0" kern="1200" cap="none" spc="0" normalizeH="0" baseline="0" noProof="0" dirty="0">
                <a:solidFill>
                  <a:schemeClr val="hlink"/>
                </a:solidFill>
                <a:latin typeface="+mn-lt"/>
                <a:ea typeface="+mn-ea"/>
                <a:cs typeface="+mn-ea"/>
                <a:sym typeface="+mn-lt"/>
              </a:rPr>
              <a:t>中序遍历序列：</a:t>
            </a:r>
            <a:r>
              <a:rPr kumimoji="0" lang="en-US" altLang="zh-CN" b="0" kern="1200" cap="none" spc="0" normalizeH="0" baseline="0" noProof="0" dirty="0">
                <a:solidFill>
                  <a:schemeClr val="hlink"/>
                </a:solidFill>
                <a:latin typeface="+mn-lt"/>
                <a:ea typeface="+mn-ea"/>
                <a:cs typeface="+mn-ea"/>
                <a:sym typeface="+mn-lt"/>
              </a:rPr>
              <a:t>B  D  A  C</a:t>
            </a:r>
            <a:endParaRPr kumimoji="0" lang="en-US" altLang="zh-CN" b="0" kern="1200" cap="none" spc="0" normalizeH="0" baseline="0" noProof="0" dirty="0">
              <a:solidFill>
                <a:schemeClr val="hlink"/>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0351"/>
                                        </p:tgtEl>
                                        <p:attrNameLst>
                                          <p:attrName>style.visibility</p:attrName>
                                        </p:attrNameLst>
                                      </p:cBhvr>
                                      <p:to>
                                        <p:strVal val="visible"/>
                                      </p:to>
                                    </p:set>
                                    <p:animEffect transition="in" filter="dissolve">
                                      <p:cBhvr>
                                        <p:cTn id="7" dur="500"/>
                                        <p:tgtEl>
                                          <p:spTgt spid="91035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ppt_h/2"/>
                                          </p:val>
                                        </p:tav>
                                        <p:tav tm="100000">
                                          <p:val>
                                            <p:strVal val="#ppt_y"/>
                                          </p:val>
                                        </p:tav>
                                      </p:tavLst>
                                    </p:anim>
                                    <p:anim calcmode="lin" valueType="num">
                                      <p:cBhvr>
                                        <p:cTn id="14" dur="500" fill="hold"/>
                                        <p:tgtEl>
                                          <p:spTgt spid="4"/>
                                        </p:tgtEl>
                                        <p:attrNameLst>
                                          <p:attrName>ppt_w</p:attrName>
                                        </p:attrNameLst>
                                      </p:cBhvr>
                                      <p:tavLst>
                                        <p:tav tm="0">
                                          <p:val>
                                            <p:strVal val="#ppt_w"/>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ppt_h/2"/>
                                          </p:val>
                                        </p:tav>
                                        <p:tav tm="100000">
                                          <p:val>
                                            <p:strVal val="#ppt_y"/>
                                          </p:val>
                                        </p:tav>
                                      </p:tavLst>
                                    </p:anim>
                                    <p:anim calcmode="lin" valueType="num">
                                      <p:cBhvr>
                                        <p:cTn id="22" dur="500" fill="hold"/>
                                        <p:tgtEl>
                                          <p:spTgt spid="8"/>
                                        </p:tgtEl>
                                        <p:attrNameLst>
                                          <p:attrName>ppt_w</p:attrName>
                                        </p:attrNameLst>
                                      </p:cBhvr>
                                      <p:tavLst>
                                        <p:tav tm="0">
                                          <p:val>
                                            <p:strVal val="#ppt_w"/>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ppt_x</p:attrName>
                                        </p:attrNameLst>
                                      </p:cBhvr>
                                      <p:tavLst>
                                        <p:tav tm="0">
                                          <p:val>
                                            <p:strVal val="#ppt_x"/>
                                          </p:val>
                                        </p:tav>
                                        <p:tav tm="100000">
                                          <p:val>
                                            <p:strVal val="#ppt_x"/>
                                          </p:val>
                                        </p:tav>
                                      </p:tavLst>
                                    </p:anim>
                                    <p:anim calcmode="lin" valueType="num">
                                      <p:cBhvr>
                                        <p:cTn id="29" dur="500" fill="hold"/>
                                        <p:tgtEl>
                                          <p:spTgt spid="3"/>
                                        </p:tgtEl>
                                        <p:attrNameLst>
                                          <p:attrName>ppt_y</p:attrName>
                                        </p:attrNameLst>
                                      </p:cBhvr>
                                      <p:tavLst>
                                        <p:tav tm="0">
                                          <p:val>
                                            <p:strVal val="#ppt_y-#ppt_h/2"/>
                                          </p:val>
                                        </p:tav>
                                        <p:tav tm="100000">
                                          <p:val>
                                            <p:strVal val="#ppt_y"/>
                                          </p:val>
                                        </p:tav>
                                      </p:tavLst>
                                    </p:anim>
                                    <p:anim calcmode="lin" valueType="num">
                                      <p:cBhvr>
                                        <p:cTn id="30" dur="500" fill="hold"/>
                                        <p:tgtEl>
                                          <p:spTgt spid="3"/>
                                        </p:tgtEl>
                                        <p:attrNameLst>
                                          <p:attrName>ppt_w</p:attrName>
                                        </p:attrNameLst>
                                      </p:cBhvr>
                                      <p:tavLst>
                                        <p:tav tm="0">
                                          <p:val>
                                            <p:strVal val="#ppt_w"/>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y-#ppt_h/2"/>
                                          </p:val>
                                        </p:tav>
                                        <p:tav tm="100000">
                                          <p:val>
                                            <p:strVal val="#ppt_y"/>
                                          </p:val>
                                        </p:tav>
                                      </p:tavLst>
                                    </p:anim>
                                    <p:anim calcmode="lin" valueType="num">
                                      <p:cBhvr>
                                        <p:cTn id="38" dur="500" fill="hold"/>
                                        <p:tgtEl>
                                          <p:spTgt spid="6"/>
                                        </p:tgtEl>
                                        <p:attrNameLst>
                                          <p:attrName>ppt_w</p:attrName>
                                        </p:attrNameLst>
                                      </p:cBhvr>
                                      <p:tavLst>
                                        <p:tav tm="0">
                                          <p:val>
                                            <p:strVal val="#ppt_w"/>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ppt_x</p:attrName>
                                        </p:attrNameLst>
                                      </p:cBhvr>
                                      <p:tavLst>
                                        <p:tav tm="0">
                                          <p:val>
                                            <p:strVal val="#ppt_x"/>
                                          </p:val>
                                        </p:tav>
                                        <p:tav tm="100000">
                                          <p:val>
                                            <p:strVal val="#ppt_x"/>
                                          </p:val>
                                        </p:tav>
                                      </p:tavLst>
                                    </p:anim>
                                    <p:anim calcmode="lin" valueType="num">
                                      <p:cBhvr>
                                        <p:cTn id="45" dur="500" fill="hold"/>
                                        <p:tgtEl>
                                          <p:spTgt spid="11"/>
                                        </p:tgtEl>
                                        <p:attrNameLst>
                                          <p:attrName>ppt_y</p:attrName>
                                        </p:attrNameLst>
                                      </p:cBhvr>
                                      <p:tavLst>
                                        <p:tav tm="0">
                                          <p:val>
                                            <p:strVal val="#ppt_y-#ppt_h/2"/>
                                          </p:val>
                                        </p:tav>
                                        <p:tav tm="100000">
                                          <p:val>
                                            <p:strVal val="#ppt_y"/>
                                          </p:val>
                                        </p:tav>
                                      </p:tavLst>
                                    </p:anim>
                                    <p:anim calcmode="lin" valueType="num">
                                      <p:cBhvr>
                                        <p:cTn id="46" dur="500" fill="hold"/>
                                        <p:tgtEl>
                                          <p:spTgt spid="11"/>
                                        </p:tgtEl>
                                        <p:attrNameLst>
                                          <p:attrName>ppt_w</p:attrName>
                                        </p:attrNameLst>
                                      </p:cBhvr>
                                      <p:tavLst>
                                        <p:tav tm="0">
                                          <p:val>
                                            <p:strVal val="#ppt_w"/>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7" presetClass="entr" presetSubtype="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ppt_h/2"/>
                                          </p:val>
                                        </p:tav>
                                        <p:tav tm="100000">
                                          <p:val>
                                            <p:strVal val="#ppt_y"/>
                                          </p:val>
                                        </p:tav>
                                      </p:tavLst>
                                    </p:anim>
                                    <p:anim calcmode="lin" valueType="num">
                                      <p:cBhvr>
                                        <p:cTn id="54" dur="500" fill="hold"/>
                                        <p:tgtEl>
                                          <p:spTgt spid="12"/>
                                        </p:tgtEl>
                                        <p:attrNameLst>
                                          <p:attrName>ppt_w</p:attrName>
                                        </p:attrNameLst>
                                      </p:cBhvr>
                                      <p:tavLst>
                                        <p:tav tm="0">
                                          <p:val>
                                            <p:strVal val="#ppt_w"/>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ppt_h/2"/>
                                          </p:val>
                                        </p:tav>
                                        <p:tav tm="100000">
                                          <p:val>
                                            <p:strVal val="#ppt_y"/>
                                          </p:val>
                                        </p:tav>
                                      </p:tavLst>
                                    </p:anim>
                                    <p:anim calcmode="lin" valueType="num">
                                      <p:cBhvr>
                                        <p:cTn id="62" dur="500" fill="hold"/>
                                        <p:tgtEl>
                                          <p:spTgt spid="10"/>
                                        </p:tgtEl>
                                        <p:attrNameLst>
                                          <p:attrName>ppt_w</p:attrName>
                                        </p:attrNameLst>
                                      </p:cBhvr>
                                      <p:tavLst>
                                        <p:tav tm="0">
                                          <p:val>
                                            <p:strVal val="#ppt_w"/>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1"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ppt_x</p:attrName>
                                        </p:attrNameLst>
                                      </p:cBhvr>
                                      <p:tavLst>
                                        <p:tav tm="0">
                                          <p:val>
                                            <p:strVal val="#ppt_x"/>
                                          </p:val>
                                        </p:tav>
                                        <p:tav tm="100000">
                                          <p:val>
                                            <p:strVal val="#ppt_x"/>
                                          </p:val>
                                        </p:tav>
                                      </p:tavLst>
                                    </p:anim>
                                    <p:anim calcmode="lin" valueType="num">
                                      <p:cBhvr>
                                        <p:cTn id="69" dur="500" fill="hold"/>
                                        <p:tgtEl>
                                          <p:spTgt spid="9"/>
                                        </p:tgtEl>
                                        <p:attrNameLst>
                                          <p:attrName>ppt_y</p:attrName>
                                        </p:attrNameLst>
                                      </p:cBhvr>
                                      <p:tavLst>
                                        <p:tav tm="0">
                                          <p:val>
                                            <p:strVal val="#ppt_y-#ppt_h/2"/>
                                          </p:val>
                                        </p:tav>
                                        <p:tav tm="100000">
                                          <p:val>
                                            <p:strVal val="#ppt_y"/>
                                          </p:val>
                                        </p:tav>
                                      </p:tavLst>
                                    </p:anim>
                                    <p:anim calcmode="lin" valueType="num">
                                      <p:cBhvr>
                                        <p:cTn id="70" dur="500" fill="hold"/>
                                        <p:tgtEl>
                                          <p:spTgt spid="9"/>
                                        </p:tgtEl>
                                        <p:attrNameLst>
                                          <p:attrName>ppt_w</p:attrName>
                                        </p:attrNameLst>
                                      </p:cBhvr>
                                      <p:tavLst>
                                        <p:tav tm="0">
                                          <p:val>
                                            <p:strVal val="#ppt_w"/>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 presetClass="entr" presetSubtype="32"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box(out)">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17" presetClass="entr" presetSubtype="1"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ppt_x</p:attrName>
                                        </p:attrNameLst>
                                      </p:cBhvr>
                                      <p:tavLst>
                                        <p:tav tm="0">
                                          <p:val>
                                            <p:strVal val="#ppt_x"/>
                                          </p:val>
                                        </p:tav>
                                        <p:tav tm="100000">
                                          <p:val>
                                            <p:strVal val="#ppt_x"/>
                                          </p:val>
                                        </p:tav>
                                      </p:tavLst>
                                    </p:anim>
                                    <p:anim calcmode="lin" valueType="num">
                                      <p:cBhvr>
                                        <p:cTn id="82" dur="500" fill="hold"/>
                                        <p:tgtEl>
                                          <p:spTgt spid="14"/>
                                        </p:tgtEl>
                                        <p:attrNameLst>
                                          <p:attrName>ppt_y</p:attrName>
                                        </p:attrNameLst>
                                      </p:cBhvr>
                                      <p:tavLst>
                                        <p:tav tm="0">
                                          <p:val>
                                            <p:strVal val="#ppt_y-#ppt_h/2"/>
                                          </p:val>
                                        </p:tav>
                                        <p:tav tm="100000">
                                          <p:val>
                                            <p:strVal val="#ppt_y"/>
                                          </p:val>
                                        </p:tav>
                                      </p:tavLst>
                                    </p:anim>
                                    <p:anim calcmode="lin" valueType="num">
                                      <p:cBhvr>
                                        <p:cTn id="83" dur="500" fill="hold"/>
                                        <p:tgtEl>
                                          <p:spTgt spid="14"/>
                                        </p:tgtEl>
                                        <p:attrNameLst>
                                          <p:attrName>ppt_w</p:attrName>
                                        </p:attrNameLst>
                                      </p:cBhvr>
                                      <p:tavLst>
                                        <p:tav tm="0">
                                          <p:val>
                                            <p:strVal val="#ppt_w"/>
                                          </p:val>
                                        </p:tav>
                                        <p:tav tm="100000">
                                          <p:val>
                                            <p:strVal val="#ppt_w"/>
                                          </p:val>
                                        </p:tav>
                                      </p:tavLst>
                                    </p:anim>
                                    <p:anim calcmode="lin" valueType="num">
                                      <p:cBhvr>
                                        <p:cTn id="8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500" fill="hold"/>
                                        <p:tgtEl>
                                          <p:spTgt spid="15"/>
                                        </p:tgtEl>
                                        <p:attrNameLst>
                                          <p:attrName>ppt_x</p:attrName>
                                        </p:attrNameLst>
                                      </p:cBhvr>
                                      <p:tavLst>
                                        <p:tav tm="0">
                                          <p:val>
                                            <p:strVal val="#ppt_x"/>
                                          </p:val>
                                        </p:tav>
                                        <p:tav tm="100000">
                                          <p:val>
                                            <p:strVal val="#ppt_x"/>
                                          </p:val>
                                        </p:tav>
                                      </p:tavLst>
                                    </p:anim>
                                    <p:anim calcmode="lin" valueType="num">
                                      <p:cBhvr>
                                        <p:cTn id="90" dur="500" fill="hold"/>
                                        <p:tgtEl>
                                          <p:spTgt spid="15"/>
                                        </p:tgtEl>
                                        <p:attrNameLst>
                                          <p:attrName>ppt_y</p:attrName>
                                        </p:attrNameLst>
                                      </p:cBhvr>
                                      <p:tavLst>
                                        <p:tav tm="0">
                                          <p:val>
                                            <p:strVal val="#ppt_y-#ppt_h/2"/>
                                          </p:val>
                                        </p:tav>
                                        <p:tav tm="100000">
                                          <p:val>
                                            <p:strVal val="#ppt_y"/>
                                          </p:val>
                                        </p:tav>
                                      </p:tavLst>
                                    </p:anim>
                                    <p:anim calcmode="lin" valueType="num">
                                      <p:cBhvr>
                                        <p:cTn id="91" dur="500" fill="hold"/>
                                        <p:tgtEl>
                                          <p:spTgt spid="15"/>
                                        </p:tgtEl>
                                        <p:attrNameLst>
                                          <p:attrName>ppt_w</p:attrName>
                                        </p:attrNameLst>
                                      </p:cBhvr>
                                      <p:tavLst>
                                        <p:tav tm="0">
                                          <p:val>
                                            <p:strVal val="#ppt_w"/>
                                          </p:val>
                                        </p:tav>
                                        <p:tav tm="100000">
                                          <p:val>
                                            <p:strVal val="#ppt_w"/>
                                          </p:val>
                                        </p:tav>
                                      </p:tavLst>
                                    </p:anim>
                                    <p:anim calcmode="lin" valueType="num">
                                      <p:cBhvr>
                                        <p:cTn id="9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100000">
                                          <p:val>
                                            <p:strVal val="#ppt_x"/>
                                          </p:val>
                                        </p:tav>
                                      </p:tavLst>
                                    </p:anim>
                                    <p:anim calcmode="lin" valueType="num">
                                      <p:cBhvr>
                                        <p:cTn id="98" dur="500" fill="hold"/>
                                        <p:tgtEl>
                                          <p:spTgt spid="13"/>
                                        </p:tgtEl>
                                        <p:attrNameLst>
                                          <p:attrName>ppt_y</p:attrName>
                                        </p:attrNameLst>
                                      </p:cBhvr>
                                      <p:tavLst>
                                        <p:tav tm="0">
                                          <p:val>
                                            <p:strVal val="#ppt_y-#ppt_h/2"/>
                                          </p:val>
                                        </p:tav>
                                        <p:tav tm="100000">
                                          <p:val>
                                            <p:strVal val="#ppt_y"/>
                                          </p:val>
                                        </p:tav>
                                      </p:tavLst>
                                    </p:anim>
                                    <p:anim calcmode="lin" valueType="num">
                                      <p:cBhvr>
                                        <p:cTn id="99" dur="500" fill="hold"/>
                                        <p:tgtEl>
                                          <p:spTgt spid="13"/>
                                        </p:tgtEl>
                                        <p:attrNameLst>
                                          <p:attrName>ppt_w</p:attrName>
                                        </p:attrNameLst>
                                      </p:cBhvr>
                                      <p:tavLst>
                                        <p:tav tm="0">
                                          <p:val>
                                            <p:strVal val="#ppt_w"/>
                                          </p:val>
                                        </p:tav>
                                        <p:tav tm="100000">
                                          <p:val>
                                            <p:strVal val="#ppt_w"/>
                                          </p:val>
                                        </p:tav>
                                      </p:tavLst>
                                    </p:anim>
                                    <p:anim calcmode="lin" valueType="num">
                                      <p:cBhvr>
                                        <p:cTn id="10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 presetClass="entr" presetSubtype="32" fill="hold" grpId="0" nodeType="clickEffect">
                                  <p:stCondLst>
                                    <p:cond delay="0"/>
                                  </p:stCondLst>
                                  <p:childTnLst>
                                    <p:set>
                                      <p:cBhvr>
                                        <p:cTn id="104" dur="1" fill="hold">
                                          <p:stCondLst>
                                            <p:cond delay="0"/>
                                          </p:stCondLst>
                                        </p:cTn>
                                        <p:tgtEl>
                                          <p:spTgt spid="910400">
                                            <p:txEl>
                                              <p:pRg st="4294967295" end="4294967295"/>
                                            </p:txEl>
                                          </p:spTgt>
                                        </p:tgtEl>
                                        <p:attrNameLst>
                                          <p:attrName>style.visibility</p:attrName>
                                        </p:attrNameLst>
                                      </p:cBhvr>
                                      <p:to>
                                        <p:strVal val="visible"/>
                                      </p:to>
                                    </p:set>
                                    <p:animEffect transition="in" filter="box(out)">
                                      <p:cBhvr>
                                        <p:cTn id="105" dur="500"/>
                                        <p:tgtEl>
                                          <p:spTgt spid="910400">
                                            <p:txEl>
                                              <p:pRg st="4294967295" end="4294967295"/>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32" fill="hold" grpId="0" nodeType="clickEffect">
                                  <p:stCondLst>
                                    <p:cond delay="0"/>
                                  </p:stCondLst>
                                  <p:childTnLst>
                                    <p:set>
                                      <p:cBhvr>
                                        <p:cTn id="109" dur="1" fill="hold">
                                          <p:stCondLst>
                                            <p:cond delay="0"/>
                                          </p:stCondLst>
                                        </p:cTn>
                                        <p:tgtEl>
                                          <p:spTgt spid="910400">
                                            <p:txEl>
                                              <p:pRg st="0" end="0"/>
                                            </p:txEl>
                                          </p:spTgt>
                                        </p:tgtEl>
                                        <p:attrNameLst>
                                          <p:attrName>style.visibility</p:attrName>
                                        </p:attrNameLst>
                                      </p:cBhvr>
                                      <p:to>
                                        <p:strVal val="visible"/>
                                      </p:to>
                                    </p:set>
                                    <p:animEffect transition="in" filter="box(out)">
                                      <p:cBhvr>
                                        <p:cTn id="110" dur="500"/>
                                        <p:tgtEl>
                                          <p:spTgt spid="9104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51" grpId="0" animBg="1"/>
      <p:bldP spid="91040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888" name="Object 8"/>
          <p:cNvGraphicFramePr/>
          <p:nvPr/>
        </p:nvGraphicFramePr>
        <p:xfrm>
          <a:off x="2200275" y="2095500"/>
          <a:ext cx="5943600" cy="3297238"/>
        </p:xfrm>
        <a:graphic>
          <a:graphicData uri="http://schemas.openxmlformats.org/presentationml/2006/ole">
            <mc:AlternateContent xmlns:mc="http://schemas.openxmlformats.org/markup-compatibility/2006">
              <mc:Choice xmlns:v="urn:schemas-microsoft-com:vml" Requires="v">
                <p:oleObj spid="_x0000_s2" name="" r:id="rId1" imgW="6978650" imgH="3721100" progId="Visio.Drawing.5">
                  <p:embed/>
                </p:oleObj>
              </mc:Choice>
              <mc:Fallback>
                <p:oleObj name="" r:id="rId1" imgW="6978650" imgH="3721100" progId="Visio.Drawing.5">
                  <p:embed/>
                  <p:pic>
                    <p:nvPicPr>
                      <p:cNvPr id="0" name="图片 3082"/>
                      <p:cNvPicPr/>
                      <p:nvPr/>
                    </p:nvPicPr>
                    <p:blipFill>
                      <a:blip r:embed="rId2"/>
                      <a:stretch>
                        <a:fillRect/>
                      </a:stretch>
                    </p:blipFill>
                    <p:spPr>
                      <a:xfrm>
                        <a:off x="2200275" y="2095500"/>
                        <a:ext cx="5943600" cy="3297238"/>
                      </a:xfrm>
                      <a:prstGeom prst="rect">
                        <a:avLst/>
                      </a:prstGeom>
                      <a:solidFill>
                        <a:schemeClr val="accent1"/>
                      </a:solidFill>
                      <a:ln w="38100">
                        <a:noFill/>
                        <a:miter/>
                      </a:ln>
                    </p:spPr>
                  </p:pic>
                </p:oleObj>
              </mc:Fallback>
            </mc:AlternateContent>
          </a:graphicData>
        </a:graphic>
      </p:graphicFrame>
      <p:graphicFrame>
        <p:nvGraphicFramePr>
          <p:cNvPr id="890889" name="Object 9"/>
          <p:cNvGraphicFramePr/>
          <p:nvPr/>
        </p:nvGraphicFramePr>
        <p:xfrm>
          <a:off x="960438" y="2095500"/>
          <a:ext cx="576262" cy="576263"/>
        </p:xfrm>
        <a:graphic>
          <a:graphicData uri="http://schemas.openxmlformats.org/presentationml/2006/ole">
            <mc:AlternateContent xmlns:mc="http://schemas.openxmlformats.org/markup-compatibility/2006">
              <mc:Choice xmlns:v="urn:schemas-microsoft-com:vml" Requires="v">
                <p:oleObj spid="_x0000_s3" name="" r:id="rId3" imgW="576580" imgH="576580" progId="Visio.Drawing.5">
                  <p:embed/>
                </p:oleObj>
              </mc:Choice>
              <mc:Fallback>
                <p:oleObj name="" r:id="rId3" imgW="576580" imgH="576580" progId="Visio.Drawing.5">
                  <p:embed/>
                  <p:pic>
                    <p:nvPicPr>
                      <p:cNvPr id="0" name="图片 3081"/>
                      <p:cNvPicPr/>
                      <p:nvPr/>
                    </p:nvPicPr>
                    <p:blipFill>
                      <a:blip r:embed="rId4"/>
                      <a:stretch>
                        <a:fillRect/>
                      </a:stretch>
                    </p:blipFill>
                    <p:spPr>
                      <a:xfrm>
                        <a:off x="960438" y="2095500"/>
                        <a:ext cx="576262" cy="576263"/>
                      </a:xfrm>
                      <a:prstGeom prst="rect">
                        <a:avLst/>
                      </a:prstGeom>
                      <a:solidFill>
                        <a:schemeClr val="accent1"/>
                      </a:solidFill>
                      <a:ln w="38100">
                        <a:noFill/>
                        <a:miter/>
                      </a:ln>
                    </p:spPr>
                  </p:pic>
                </p:oleObj>
              </mc:Fallback>
            </mc:AlternateContent>
          </a:graphicData>
        </a:graphic>
      </p:graphicFrame>
      <p:sp>
        <p:nvSpPr>
          <p:cNvPr id="890890" name="Text Box 10"/>
          <p:cNvSpPr txBox="1">
            <a:spLocks noChangeArrowheads="1"/>
          </p:cNvSpPr>
          <p:nvPr/>
        </p:nvSpPr>
        <p:spPr bwMode="auto">
          <a:xfrm>
            <a:off x="852488" y="1174750"/>
            <a:ext cx="3078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树是</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个结点的有限集</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90891" name="Rectangle 11"/>
          <p:cNvSpPr>
            <a:spLocks noChangeArrowheads="1"/>
          </p:cNvSpPr>
          <p:nvPr/>
        </p:nvSpPr>
        <p:spPr bwMode="auto">
          <a:xfrm>
            <a:off x="4562475" y="2095500"/>
            <a:ext cx="823913" cy="5334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2" name="Rectangle 12"/>
          <p:cNvSpPr>
            <a:spLocks noChangeArrowheads="1"/>
          </p:cNvSpPr>
          <p:nvPr/>
        </p:nvSpPr>
        <p:spPr bwMode="auto">
          <a:xfrm>
            <a:off x="2200275" y="2705100"/>
            <a:ext cx="2133600" cy="268763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3" name="Rectangle 13"/>
          <p:cNvSpPr>
            <a:spLocks noChangeArrowheads="1"/>
          </p:cNvSpPr>
          <p:nvPr/>
        </p:nvSpPr>
        <p:spPr bwMode="auto">
          <a:xfrm>
            <a:off x="5705475" y="2705100"/>
            <a:ext cx="2438400" cy="268763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4" name="Rectangle 14"/>
          <p:cNvSpPr>
            <a:spLocks noChangeArrowheads="1"/>
          </p:cNvSpPr>
          <p:nvPr/>
        </p:nvSpPr>
        <p:spPr bwMode="auto">
          <a:xfrm>
            <a:off x="4562475" y="2705100"/>
            <a:ext cx="823913" cy="2687638"/>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5" name="Rectangle 15"/>
          <p:cNvSpPr>
            <a:spLocks noChangeArrowheads="1"/>
          </p:cNvSpPr>
          <p:nvPr/>
        </p:nvSpPr>
        <p:spPr bwMode="auto">
          <a:xfrm>
            <a:off x="2809875" y="2857500"/>
            <a:ext cx="990600" cy="762000"/>
          </a:xfrm>
          <a:prstGeom prst="rect">
            <a:avLst/>
          </a:prstGeom>
          <a:noFill/>
          <a:ln w="28575">
            <a:solidFill>
              <a:srgbClr val="FFFF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6" name="Rectangle 16"/>
          <p:cNvSpPr>
            <a:spLocks noChangeArrowheads="1"/>
          </p:cNvSpPr>
          <p:nvPr/>
        </p:nvSpPr>
        <p:spPr bwMode="auto">
          <a:xfrm>
            <a:off x="2200275" y="3848100"/>
            <a:ext cx="1295400" cy="1544638"/>
          </a:xfrm>
          <a:prstGeom prst="rect">
            <a:avLst/>
          </a:prstGeom>
          <a:noFill/>
          <a:ln w="28575">
            <a:solidFill>
              <a:srgbClr val="FFFF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7" name="Rectangle 17"/>
          <p:cNvSpPr>
            <a:spLocks noChangeArrowheads="1"/>
          </p:cNvSpPr>
          <p:nvPr/>
        </p:nvSpPr>
        <p:spPr bwMode="auto">
          <a:xfrm>
            <a:off x="3571875" y="3848100"/>
            <a:ext cx="609600" cy="762000"/>
          </a:xfrm>
          <a:prstGeom prst="rect">
            <a:avLst/>
          </a:prstGeom>
          <a:noFill/>
          <a:ln w="28575">
            <a:solidFill>
              <a:srgbClr val="FFFF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0898" name="Text Box 18"/>
          <p:cNvSpPr txBox="1">
            <a:spLocks noChangeArrowheads="1"/>
          </p:cNvSpPr>
          <p:nvPr/>
        </p:nvSpPr>
        <p:spPr bwMode="auto">
          <a:xfrm>
            <a:off x="2962275" y="5603875"/>
            <a:ext cx="5632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T</a:t>
            </a:r>
            <a:r>
              <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rPr>
              <a:t>1</a:t>
            </a:r>
            <a:endPar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endParaRPr>
          </a:p>
        </p:txBody>
      </p:sp>
      <p:sp>
        <p:nvSpPr>
          <p:cNvPr id="890899" name="Text Box 19"/>
          <p:cNvSpPr txBox="1">
            <a:spLocks noChangeArrowheads="1"/>
          </p:cNvSpPr>
          <p:nvPr/>
        </p:nvSpPr>
        <p:spPr bwMode="auto">
          <a:xfrm>
            <a:off x="4791075" y="5603875"/>
            <a:ext cx="5632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T</a:t>
            </a:r>
            <a:r>
              <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rPr>
              <a:t>2</a:t>
            </a:r>
            <a:endPar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endParaRPr>
          </a:p>
        </p:txBody>
      </p:sp>
      <p:sp>
        <p:nvSpPr>
          <p:cNvPr id="890900" name="Text Box 20"/>
          <p:cNvSpPr txBox="1">
            <a:spLocks noChangeArrowheads="1"/>
          </p:cNvSpPr>
          <p:nvPr/>
        </p:nvSpPr>
        <p:spPr bwMode="auto">
          <a:xfrm>
            <a:off x="6848475" y="5603875"/>
            <a:ext cx="5632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tx1"/>
                </a:solidFill>
                <a:effectLst/>
                <a:uLnTx/>
                <a:uFillTx/>
                <a:latin typeface="+mn-lt"/>
                <a:ea typeface="+mn-ea"/>
                <a:cs typeface="+mn-ea"/>
                <a:sym typeface="+mn-lt"/>
              </a:rPr>
              <a:t>T</a:t>
            </a:r>
            <a:r>
              <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rPr>
              <a:t>3</a:t>
            </a:r>
            <a:endParaRPr kumimoji="0" lang="en-US" altLang="zh-CN" sz="3200" b="0" i="0" u="none" strike="noStrike" kern="1200" cap="none" spc="0" normalizeH="0" baseline="-25000" noProof="0">
              <a:ln>
                <a:noFill/>
              </a:ln>
              <a:solidFill>
                <a:schemeClr val="tx1"/>
              </a:solidFill>
              <a:effectLst/>
              <a:uLnTx/>
              <a:uFillTx/>
              <a:latin typeface="+mn-lt"/>
              <a:ea typeface="+mn-ea"/>
              <a:cs typeface="+mn-ea"/>
              <a:sym typeface="+mn-lt"/>
            </a:endParaRPr>
          </a:p>
        </p:txBody>
      </p:sp>
      <p:sp>
        <p:nvSpPr>
          <p:cNvPr id="16" name="Rectangle 16"/>
          <p:cNvSpPr>
            <a:spLocks noChangeArrowheads="1"/>
          </p:cNvSpPr>
          <p:nvPr/>
        </p:nvSpPr>
        <p:spPr bwMode="auto">
          <a:xfrm>
            <a:off x="920750" y="223838"/>
            <a:ext cx="24606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树的定义</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890889"/>
                                        </p:tgtEl>
                                        <p:attrNameLst>
                                          <p:attrName>style.visibility</p:attrName>
                                        </p:attrNameLst>
                                      </p:cBhvr>
                                      <p:to>
                                        <p:strVal val="visible"/>
                                      </p:to>
                                    </p:set>
                                    <p:anim calcmode="lin" valueType="num">
                                      <p:cBhvr additive="base">
                                        <p:cTn id="11" dur="500" fill="hold"/>
                                        <p:tgtEl>
                                          <p:spTgt spid="890889"/>
                                        </p:tgtEl>
                                        <p:attrNameLst>
                                          <p:attrName>ppt_x</p:attrName>
                                        </p:attrNameLst>
                                      </p:cBhvr>
                                      <p:tavLst>
                                        <p:tav tm="0">
                                          <p:val>
                                            <p:strVal val="0-#ppt_w/2"/>
                                          </p:val>
                                        </p:tav>
                                        <p:tav tm="100000">
                                          <p:val>
                                            <p:strVal val="#ppt_x"/>
                                          </p:val>
                                        </p:tav>
                                      </p:tavLst>
                                    </p:anim>
                                    <p:anim calcmode="lin" valueType="num">
                                      <p:cBhvr additive="base">
                                        <p:cTn id="12" dur="500" fill="hold"/>
                                        <p:tgtEl>
                                          <p:spTgt spid="89088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90888"/>
                                        </p:tgtEl>
                                        <p:attrNameLst>
                                          <p:attrName>style.visibility</p:attrName>
                                        </p:attrNameLst>
                                      </p:cBhvr>
                                      <p:to>
                                        <p:strVal val="visible"/>
                                      </p:to>
                                    </p:set>
                                    <p:anim calcmode="lin" valueType="num">
                                      <p:cBhvr additive="base">
                                        <p:cTn id="17" dur="500" fill="hold"/>
                                        <p:tgtEl>
                                          <p:spTgt spid="890888"/>
                                        </p:tgtEl>
                                        <p:attrNameLst>
                                          <p:attrName>ppt_x</p:attrName>
                                        </p:attrNameLst>
                                      </p:cBhvr>
                                      <p:tavLst>
                                        <p:tav tm="0">
                                          <p:val>
                                            <p:strVal val="1+#ppt_w/2"/>
                                          </p:val>
                                        </p:tav>
                                        <p:tav tm="100000">
                                          <p:val>
                                            <p:strVal val="#ppt_x"/>
                                          </p:val>
                                        </p:tav>
                                      </p:tavLst>
                                    </p:anim>
                                    <p:anim calcmode="lin" valueType="num">
                                      <p:cBhvr additive="base">
                                        <p:cTn id="18" dur="500" fill="hold"/>
                                        <p:tgtEl>
                                          <p:spTgt spid="89088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890891"/>
                                        </p:tgtEl>
                                        <p:attrNameLst>
                                          <p:attrName>style.visibility</p:attrName>
                                        </p:attrNameLst>
                                      </p:cBhvr>
                                      <p:to>
                                        <p:strVal val="visible"/>
                                      </p:to>
                                    </p:set>
                                    <p:animEffect transition="in" filter="barn(outHorizontal)">
                                      <p:cBhvr>
                                        <p:cTn id="23" dur="500"/>
                                        <p:tgtEl>
                                          <p:spTgt spid="89089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890892"/>
                                        </p:tgtEl>
                                        <p:attrNameLst>
                                          <p:attrName>style.visibility</p:attrName>
                                        </p:attrNameLst>
                                      </p:cBhvr>
                                      <p:to>
                                        <p:strVal val="visible"/>
                                      </p:to>
                                    </p:set>
                                    <p:animEffect transition="in" filter="barn(outHorizontal)">
                                      <p:cBhvr>
                                        <p:cTn id="28" dur="500"/>
                                        <p:tgtEl>
                                          <p:spTgt spid="890892"/>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890898"/>
                                        </p:tgtEl>
                                        <p:attrNameLst>
                                          <p:attrName>style.visibility</p:attrName>
                                        </p:attrNameLst>
                                      </p:cBhvr>
                                      <p:to>
                                        <p:strVal val="visible"/>
                                      </p:to>
                                    </p:set>
                                  </p:childTnLst>
                                </p:cTn>
                              </p:par>
                            </p:childTnLst>
                          </p:cTn>
                        </p:par>
                        <p:par>
                          <p:cTn id="32" fill="hold">
                            <p:stCondLst>
                              <p:cond delay="1000"/>
                            </p:stCondLst>
                            <p:childTnLst>
                              <p:par>
                                <p:cTn id="33" presetID="16" presetClass="entr" presetSubtype="42" fill="hold" grpId="0" nodeType="afterEffect">
                                  <p:stCondLst>
                                    <p:cond delay="0"/>
                                  </p:stCondLst>
                                  <p:childTnLst>
                                    <p:set>
                                      <p:cBhvr>
                                        <p:cTn id="34" dur="1" fill="hold">
                                          <p:stCondLst>
                                            <p:cond delay="0"/>
                                          </p:stCondLst>
                                        </p:cTn>
                                        <p:tgtEl>
                                          <p:spTgt spid="890894"/>
                                        </p:tgtEl>
                                        <p:attrNameLst>
                                          <p:attrName>style.visibility</p:attrName>
                                        </p:attrNameLst>
                                      </p:cBhvr>
                                      <p:to>
                                        <p:strVal val="visible"/>
                                      </p:to>
                                    </p:set>
                                    <p:animEffect transition="in" filter="barn(outHorizontal)">
                                      <p:cBhvr>
                                        <p:cTn id="35" dur="500"/>
                                        <p:tgtEl>
                                          <p:spTgt spid="890894"/>
                                        </p:tgtEl>
                                      </p:cBhvr>
                                    </p:animEffec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499"/>
                                          </p:stCondLst>
                                        </p:cTn>
                                        <p:tgtEl>
                                          <p:spTgt spid="890899"/>
                                        </p:tgtEl>
                                        <p:attrNameLst>
                                          <p:attrName>style.visibility</p:attrName>
                                        </p:attrNameLst>
                                      </p:cBhvr>
                                      <p:to>
                                        <p:strVal val="visible"/>
                                      </p:to>
                                    </p:set>
                                  </p:childTnLst>
                                </p:cTn>
                              </p:par>
                            </p:childTnLst>
                          </p:cTn>
                        </p:par>
                        <p:par>
                          <p:cTn id="39" fill="hold">
                            <p:stCondLst>
                              <p:cond delay="2000"/>
                            </p:stCondLst>
                            <p:childTnLst>
                              <p:par>
                                <p:cTn id="40" presetID="16" presetClass="entr" presetSubtype="42" fill="hold" grpId="0" nodeType="afterEffect">
                                  <p:stCondLst>
                                    <p:cond delay="0"/>
                                  </p:stCondLst>
                                  <p:childTnLst>
                                    <p:set>
                                      <p:cBhvr>
                                        <p:cTn id="41" dur="1" fill="hold">
                                          <p:stCondLst>
                                            <p:cond delay="0"/>
                                          </p:stCondLst>
                                        </p:cTn>
                                        <p:tgtEl>
                                          <p:spTgt spid="890893"/>
                                        </p:tgtEl>
                                        <p:attrNameLst>
                                          <p:attrName>style.visibility</p:attrName>
                                        </p:attrNameLst>
                                      </p:cBhvr>
                                      <p:to>
                                        <p:strVal val="visible"/>
                                      </p:to>
                                    </p:set>
                                    <p:animEffect transition="in" filter="barn(outHorizontal)">
                                      <p:cBhvr>
                                        <p:cTn id="42" dur="500"/>
                                        <p:tgtEl>
                                          <p:spTgt spid="890893"/>
                                        </p:tgtEl>
                                      </p:cBhvr>
                                    </p:animEffect>
                                  </p:childTnLst>
                                </p:cTn>
                              </p:par>
                            </p:childTnLst>
                          </p:cTn>
                        </p:par>
                        <p:par>
                          <p:cTn id="43" fill="hold">
                            <p:stCondLst>
                              <p:cond delay="2500"/>
                            </p:stCondLst>
                            <p:childTnLst>
                              <p:par>
                                <p:cTn id="44" presetID="1" presetClass="entr" presetSubtype="0" fill="hold" grpId="0" nodeType="afterEffect">
                                  <p:stCondLst>
                                    <p:cond delay="0"/>
                                  </p:stCondLst>
                                  <p:childTnLst>
                                    <p:set>
                                      <p:cBhvr>
                                        <p:cTn id="45" dur="1" fill="hold">
                                          <p:stCondLst>
                                            <p:cond delay="499"/>
                                          </p:stCondLst>
                                        </p:cTn>
                                        <p:tgtEl>
                                          <p:spTgt spid="8909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42" fill="hold" grpId="0" nodeType="clickEffect">
                                  <p:stCondLst>
                                    <p:cond delay="0"/>
                                  </p:stCondLst>
                                  <p:childTnLst>
                                    <p:set>
                                      <p:cBhvr>
                                        <p:cTn id="49" dur="1" fill="hold">
                                          <p:stCondLst>
                                            <p:cond delay="0"/>
                                          </p:stCondLst>
                                        </p:cTn>
                                        <p:tgtEl>
                                          <p:spTgt spid="890895"/>
                                        </p:tgtEl>
                                        <p:attrNameLst>
                                          <p:attrName>style.visibility</p:attrName>
                                        </p:attrNameLst>
                                      </p:cBhvr>
                                      <p:to>
                                        <p:strVal val="visible"/>
                                      </p:to>
                                    </p:set>
                                    <p:animEffect transition="in" filter="barn(outHorizontal)">
                                      <p:cBhvr>
                                        <p:cTn id="50" dur="500"/>
                                        <p:tgtEl>
                                          <p:spTgt spid="890895"/>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42" fill="hold" grpId="0" nodeType="clickEffect">
                                  <p:stCondLst>
                                    <p:cond delay="0"/>
                                  </p:stCondLst>
                                  <p:childTnLst>
                                    <p:set>
                                      <p:cBhvr>
                                        <p:cTn id="54" dur="1" fill="hold">
                                          <p:stCondLst>
                                            <p:cond delay="0"/>
                                          </p:stCondLst>
                                        </p:cTn>
                                        <p:tgtEl>
                                          <p:spTgt spid="890896"/>
                                        </p:tgtEl>
                                        <p:attrNameLst>
                                          <p:attrName>style.visibility</p:attrName>
                                        </p:attrNameLst>
                                      </p:cBhvr>
                                      <p:to>
                                        <p:strVal val="visible"/>
                                      </p:to>
                                    </p:set>
                                    <p:animEffect transition="in" filter="barn(outHorizontal)">
                                      <p:cBhvr>
                                        <p:cTn id="55" dur="500"/>
                                        <p:tgtEl>
                                          <p:spTgt spid="890896"/>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grpId="0" nodeType="clickEffect">
                                  <p:stCondLst>
                                    <p:cond delay="0"/>
                                  </p:stCondLst>
                                  <p:childTnLst>
                                    <p:set>
                                      <p:cBhvr>
                                        <p:cTn id="59" dur="1" fill="hold">
                                          <p:stCondLst>
                                            <p:cond delay="0"/>
                                          </p:stCondLst>
                                        </p:cTn>
                                        <p:tgtEl>
                                          <p:spTgt spid="890897"/>
                                        </p:tgtEl>
                                        <p:attrNameLst>
                                          <p:attrName>style.visibility</p:attrName>
                                        </p:attrNameLst>
                                      </p:cBhvr>
                                      <p:to>
                                        <p:strVal val="visible"/>
                                      </p:to>
                                    </p:set>
                                    <p:animEffect transition="in" filter="barn(outHorizontal)">
                                      <p:cBhvr>
                                        <p:cTn id="60" dur="500"/>
                                        <p:tgtEl>
                                          <p:spTgt spid="890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0" grpId="0"/>
      <p:bldP spid="890891" grpId="0" animBg="1"/>
      <p:bldP spid="890892" grpId="0" animBg="1"/>
      <p:bldP spid="890893" grpId="0" animBg="1"/>
      <p:bldP spid="890894" grpId="0" animBg="1"/>
      <p:bldP spid="890895" grpId="0" animBg="1"/>
      <p:bldP spid="890896" grpId="0" animBg="1"/>
      <p:bldP spid="890897" grpId="0" animBg="1"/>
      <p:bldP spid="890898" grpId="0"/>
      <p:bldP spid="890899" grpId="0"/>
      <p:bldP spid="89090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p:nvPr/>
        </p:nvSpPr>
        <p:spPr>
          <a:xfrm>
            <a:off x="0" y="1484313"/>
            <a:ext cx="9144000" cy="4392612"/>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59812" name="Rectangle 4"/>
          <p:cNvSpPr>
            <a:spLocks noChangeArrowheads="1"/>
          </p:cNvSpPr>
          <p:nvPr/>
        </p:nvSpPr>
        <p:spPr bwMode="auto">
          <a:xfrm>
            <a:off x="585788" y="1592263"/>
            <a:ext cx="82804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InOrderTraverse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if(T==NULL) return OK;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空二叉树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InOrderTraverse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递归遍历左子树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&lt;&lt;T-&gt;data;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访问根结点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InOrderTraverse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递归遍历右子树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9813" name="Rectangle 5"/>
          <p:cNvSpPr>
            <a:spLocks noChangeArrowheads="1"/>
          </p:cNvSpPr>
          <p:nvPr/>
        </p:nvSpPr>
        <p:spPr bwMode="auto">
          <a:xfrm>
            <a:off x="781050" y="176213"/>
            <a:ext cx="38115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中序遍历算法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9812"/>
                                        </p:tgtEl>
                                        <p:attrNameLst>
                                          <p:attrName>style.visibility</p:attrName>
                                        </p:attrNameLst>
                                      </p:cBhvr>
                                      <p:to>
                                        <p:strVal val="visible"/>
                                      </p:to>
                                    </p:set>
                                    <p:animEffect transition="in" filter="wipe(up)">
                                      <p:cBhvr>
                                        <p:cTn id="7" dur="500"/>
                                        <p:tgtEl>
                                          <p:spTgt spid="75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4" name="Rectangle 4"/>
          <p:cNvSpPr>
            <a:spLocks noChangeArrowheads="1"/>
          </p:cNvSpPr>
          <p:nvPr/>
        </p:nvSpPr>
        <p:spPr bwMode="auto">
          <a:xfrm>
            <a:off x="876300" y="190500"/>
            <a:ext cx="58848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遍历的算法实现－后序遍历</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57347" name="Rectangle 5"/>
          <p:cNvSpPr>
            <a:spLocks noChangeArrowheads="1"/>
          </p:cNvSpPr>
          <p:nvPr/>
        </p:nvSpPr>
        <p:spPr bwMode="auto">
          <a:xfrm>
            <a:off x="265113" y="1114425"/>
            <a:ext cx="3840163" cy="25654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30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若二叉树为空，则空操作</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ts val="2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否则</a:t>
            </a:r>
            <a:b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后序遍历左子树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a:t>
            </a:r>
            <a:b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后序遍历右子树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a:t>
            </a:r>
            <a:b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访问根结点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0420" name="Group 7"/>
          <p:cNvGrpSpPr/>
          <p:nvPr/>
        </p:nvGrpSpPr>
        <p:grpSpPr>
          <a:xfrm>
            <a:off x="687388" y="4256088"/>
            <a:ext cx="3060700" cy="2362200"/>
            <a:chOff x="492" y="384"/>
            <a:chExt cx="1928" cy="1488"/>
          </a:xfrm>
        </p:grpSpPr>
        <p:sp>
          <p:nvSpPr>
            <p:cNvPr id="57349" name="Oval 8"/>
            <p:cNvSpPr>
              <a:spLocks noChangeArrowheads="1"/>
            </p:cNvSpPr>
            <p:nvPr/>
          </p:nvSpPr>
          <p:spPr bwMode="auto">
            <a:xfrm>
              <a:off x="1212" y="38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0" name="Oval 9"/>
            <p:cNvSpPr>
              <a:spLocks noChangeArrowheads="1"/>
            </p:cNvSpPr>
            <p:nvPr/>
          </p:nvSpPr>
          <p:spPr bwMode="auto">
            <a:xfrm>
              <a:off x="1164" y="1488"/>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1" name="Oval 10"/>
            <p:cNvSpPr>
              <a:spLocks noChangeArrowheads="1"/>
            </p:cNvSpPr>
            <p:nvPr/>
          </p:nvSpPr>
          <p:spPr bwMode="auto">
            <a:xfrm>
              <a:off x="492" y="110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2" name="Oval 11"/>
            <p:cNvSpPr>
              <a:spLocks noChangeArrowheads="1"/>
            </p:cNvSpPr>
            <p:nvPr/>
          </p:nvSpPr>
          <p:spPr bwMode="auto">
            <a:xfrm>
              <a:off x="2036" y="1064"/>
              <a:ext cx="384" cy="384"/>
            </a:xfrm>
            <a:prstGeom prst="ellipse">
              <a:avLst/>
            </a:prstGeom>
            <a:solidFill>
              <a:srgbClr val="FFFFCC"/>
            </a:solidFill>
            <a:ln w="19050">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3" name="Line 12"/>
            <p:cNvSpPr>
              <a:spLocks noChangeShapeType="1"/>
            </p:cNvSpPr>
            <p:nvPr/>
          </p:nvSpPr>
          <p:spPr bwMode="auto">
            <a:xfrm flipH="1">
              <a:off x="780" y="720"/>
              <a:ext cx="480"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4" name="Line 13"/>
            <p:cNvSpPr>
              <a:spLocks noChangeShapeType="1"/>
            </p:cNvSpPr>
            <p:nvPr/>
          </p:nvSpPr>
          <p:spPr bwMode="auto">
            <a:xfrm>
              <a:off x="1548" y="720"/>
              <a:ext cx="576" cy="384"/>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55" name="Line 14"/>
            <p:cNvSpPr>
              <a:spLocks noChangeShapeType="1"/>
            </p:cNvSpPr>
            <p:nvPr/>
          </p:nvSpPr>
          <p:spPr bwMode="auto">
            <a:xfrm>
              <a:off x="876" y="1392"/>
              <a:ext cx="336" cy="192"/>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1375" name="Rectangle 15"/>
          <p:cNvSpPr>
            <a:spLocks noChangeArrowheads="1"/>
          </p:cNvSpPr>
          <p:nvPr/>
        </p:nvSpPr>
        <p:spPr bwMode="auto">
          <a:xfrm>
            <a:off x="5248275" y="1257300"/>
            <a:ext cx="3400425" cy="4603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R              D</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nvGrpSpPr>
          <p:cNvPr id="3" name="Group 16"/>
          <p:cNvGrpSpPr/>
          <p:nvPr/>
        </p:nvGrpSpPr>
        <p:grpSpPr>
          <a:xfrm>
            <a:off x="4714875" y="1735138"/>
            <a:ext cx="1524000" cy="1447800"/>
            <a:chOff x="3216" y="1248"/>
            <a:chExt cx="960" cy="912"/>
          </a:xfrm>
        </p:grpSpPr>
        <p:sp>
          <p:nvSpPr>
            <p:cNvPr id="57358" name="Line 17"/>
            <p:cNvSpPr>
              <a:spLocks noChangeShapeType="1"/>
            </p:cNvSpPr>
            <p:nvPr/>
          </p:nvSpPr>
          <p:spPr bwMode="auto">
            <a:xfrm>
              <a:off x="3696" y="1248"/>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60464" name="Group 18"/>
            <p:cNvGrpSpPr/>
            <p:nvPr/>
          </p:nvGrpSpPr>
          <p:grpSpPr>
            <a:xfrm>
              <a:off x="3408" y="1680"/>
              <a:ext cx="576" cy="240"/>
              <a:chOff x="3408" y="1680"/>
              <a:chExt cx="576" cy="240"/>
            </a:xfrm>
          </p:grpSpPr>
          <p:sp>
            <p:nvSpPr>
              <p:cNvPr id="57360" name="Line 19"/>
              <p:cNvSpPr>
                <a:spLocks noChangeShapeType="1"/>
              </p:cNvSpPr>
              <p:nvPr/>
            </p:nvSpPr>
            <p:spPr bwMode="auto">
              <a:xfrm>
                <a:off x="3408"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1" name="Line 20"/>
              <p:cNvSpPr>
                <a:spLocks noChangeShapeType="1"/>
              </p:cNvSpPr>
              <p:nvPr/>
            </p:nvSpPr>
            <p:spPr bwMode="auto">
              <a:xfrm>
                <a:off x="3408"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2" name="Line 21"/>
              <p:cNvSpPr>
                <a:spLocks noChangeShapeType="1"/>
              </p:cNvSpPr>
              <p:nvPr/>
            </p:nvSpPr>
            <p:spPr bwMode="auto">
              <a:xfrm>
                <a:off x="3984"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7363" name="Rectangle 22"/>
            <p:cNvSpPr>
              <a:spLocks noChangeArrowheads="1"/>
            </p:cNvSpPr>
            <p:nvPr/>
          </p:nvSpPr>
          <p:spPr bwMode="auto">
            <a:xfrm>
              <a:off x="3216" y="1920"/>
              <a:ext cx="960"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R   D</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grpSp>
      <p:grpSp>
        <p:nvGrpSpPr>
          <p:cNvPr id="5" name="Group 23"/>
          <p:cNvGrpSpPr/>
          <p:nvPr/>
        </p:nvGrpSpPr>
        <p:grpSpPr>
          <a:xfrm>
            <a:off x="4829175" y="3221038"/>
            <a:ext cx="1447800" cy="1428750"/>
            <a:chOff x="2796" y="1752"/>
            <a:chExt cx="912" cy="900"/>
          </a:xfrm>
        </p:grpSpPr>
        <p:grpSp>
          <p:nvGrpSpPr>
            <p:cNvPr id="60457" name="Group 24"/>
            <p:cNvGrpSpPr/>
            <p:nvPr/>
          </p:nvGrpSpPr>
          <p:grpSpPr>
            <a:xfrm>
              <a:off x="2940" y="2172"/>
              <a:ext cx="576" cy="240"/>
              <a:chOff x="3888" y="2592"/>
              <a:chExt cx="576" cy="240"/>
            </a:xfrm>
          </p:grpSpPr>
          <p:sp>
            <p:nvSpPr>
              <p:cNvPr id="57366" name="Line 25"/>
              <p:cNvSpPr>
                <a:spLocks noChangeShapeType="1"/>
              </p:cNvSpPr>
              <p:nvPr/>
            </p:nvSpPr>
            <p:spPr bwMode="auto">
              <a:xfrm>
                <a:off x="3888" y="2592"/>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7" name="Line 26"/>
              <p:cNvSpPr>
                <a:spLocks noChangeShapeType="1"/>
              </p:cNvSpPr>
              <p:nvPr/>
            </p:nvSpPr>
            <p:spPr bwMode="auto">
              <a:xfrm>
                <a:off x="3888"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68" name="Line 27"/>
              <p:cNvSpPr>
                <a:spLocks noChangeShapeType="1"/>
              </p:cNvSpPr>
              <p:nvPr/>
            </p:nvSpPr>
            <p:spPr bwMode="auto">
              <a:xfrm>
                <a:off x="4464" y="2592"/>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7369" name="Rectangle 28"/>
            <p:cNvSpPr>
              <a:spLocks noChangeArrowheads="1"/>
            </p:cNvSpPr>
            <p:nvPr/>
          </p:nvSpPr>
          <p:spPr bwMode="auto">
            <a:xfrm>
              <a:off x="2796" y="2412"/>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R   D</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7370" name="Line 29"/>
            <p:cNvSpPr>
              <a:spLocks noChangeShapeType="1"/>
            </p:cNvSpPr>
            <p:nvPr/>
          </p:nvSpPr>
          <p:spPr bwMode="auto">
            <a:xfrm>
              <a:off x="3204" y="1752"/>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30"/>
          <p:cNvGrpSpPr/>
          <p:nvPr/>
        </p:nvGrpSpPr>
        <p:grpSpPr>
          <a:xfrm>
            <a:off x="8220075" y="1754188"/>
            <a:ext cx="457200" cy="1066800"/>
            <a:chOff x="3264" y="2160"/>
            <a:chExt cx="288" cy="672"/>
          </a:xfrm>
        </p:grpSpPr>
        <p:sp>
          <p:nvSpPr>
            <p:cNvPr id="57372" name="Oval 31"/>
            <p:cNvSpPr>
              <a:spLocks noChangeArrowheads="1"/>
            </p:cNvSpPr>
            <p:nvPr/>
          </p:nvSpPr>
          <p:spPr bwMode="auto">
            <a:xfrm>
              <a:off x="326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73" name="Line 32"/>
            <p:cNvSpPr>
              <a:spLocks noChangeShapeType="1"/>
            </p:cNvSpPr>
            <p:nvPr/>
          </p:nvSpPr>
          <p:spPr bwMode="auto">
            <a:xfrm>
              <a:off x="340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33"/>
          <p:cNvGrpSpPr/>
          <p:nvPr/>
        </p:nvGrpSpPr>
        <p:grpSpPr>
          <a:xfrm>
            <a:off x="5343525" y="4649788"/>
            <a:ext cx="457200" cy="990600"/>
            <a:chOff x="4368" y="3072"/>
            <a:chExt cx="288" cy="624"/>
          </a:xfrm>
        </p:grpSpPr>
        <p:sp>
          <p:nvSpPr>
            <p:cNvPr id="57375" name="Text Box 34"/>
            <p:cNvSpPr txBox="1">
              <a:spLocks noChangeArrowheads="1"/>
            </p:cNvSpPr>
            <p:nvPr/>
          </p:nvSpPr>
          <p:spPr bwMode="auto">
            <a:xfrm rot="-5503572">
              <a:off x="4392"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76" name="Line 35"/>
            <p:cNvSpPr>
              <a:spLocks noChangeShapeType="1"/>
            </p:cNvSpPr>
            <p:nvPr/>
          </p:nvSpPr>
          <p:spPr bwMode="auto">
            <a:xfrm>
              <a:off x="4512" y="3072"/>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36"/>
          <p:cNvGrpSpPr/>
          <p:nvPr/>
        </p:nvGrpSpPr>
        <p:grpSpPr>
          <a:xfrm>
            <a:off x="4810125" y="4668838"/>
            <a:ext cx="457200" cy="990600"/>
            <a:chOff x="4080" y="3072"/>
            <a:chExt cx="288" cy="624"/>
          </a:xfrm>
        </p:grpSpPr>
        <p:sp>
          <p:nvSpPr>
            <p:cNvPr id="57378" name="Text Box 37"/>
            <p:cNvSpPr txBox="1">
              <a:spLocks noChangeArrowheads="1"/>
            </p:cNvSpPr>
            <p:nvPr/>
          </p:nvSpPr>
          <p:spPr bwMode="auto">
            <a:xfrm rot="-5503572">
              <a:off x="4104" y="34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79" name="Line 38"/>
            <p:cNvSpPr>
              <a:spLocks noChangeShapeType="1"/>
            </p:cNvSpPr>
            <p:nvPr/>
          </p:nvSpPr>
          <p:spPr bwMode="auto">
            <a:xfrm>
              <a:off x="4224" y="3072"/>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39"/>
          <p:cNvGrpSpPr/>
          <p:nvPr/>
        </p:nvGrpSpPr>
        <p:grpSpPr>
          <a:xfrm>
            <a:off x="5819775" y="4611688"/>
            <a:ext cx="457200" cy="1066800"/>
            <a:chOff x="3792" y="3072"/>
            <a:chExt cx="288" cy="672"/>
          </a:xfrm>
        </p:grpSpPr>
        <p:sp>
          <p:nvSpPr>
            <p:cNvPr id="57381" name="Oval 40"/>
            <p:cNvSpPr>
              <a:spLocks noChangeArrowheads="1"/>
            </p:cNvSpPr>
            <p:nvPr/>
          </p:nvSpPr>
          <p:spPr bwMode="auto">
            <a:xfrm>
              <a:off x="3792" y="3504"/>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82" name="Line 41"/>
            <p:cNvSpPr>
              <a:spLocks noChangeShapeType="1"/>
            </p:cNvSpPr>
            <p:nvPr/>
          </p:nvSpPr>
          <p:spPr bwMode="auto">
            <a:xfrm>
              <a:off x="3936" y="3072"/>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42"/>
          <p:cNvGrpSpPr/>
          <p:nvPr/>
        </p:nvGrpSpPr>
        <p:grpSpPr>
          <a:xfrm>
            <a:off x="7077075" y="3201988"/>
            <a:ext cx="457200" cy="990600"/>
            <a:chOff x="5280" y="2160"/>
            <a:chExt cx="288" cy="624"/>
          </a:xfrm>
        </p:grpSpPr>
        <p:sp>
          <p:nvSpPr>
            <p:cNvPr id="57384" name="Text Box 43"/>
            <p:cNvSpPr txBox="1">
              <a:spLocks noChangeArrowheads="1"/>
            </p:cNvSpPr>
            <p:nvPr/>
          </p:nvSpPr>
          <p:spPr bwMode="auto">
            <a:xfrm rot="-5503572">
              <a:off x="5304"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85" name="Line 44"/>
            <p:cNvSpPr>
              <a:spLocks noChangeShapeType="1"/>
            </p:cNvSpPr>
            <p:nvPr/>
          </p:nvSpPr>
          <p:spPr bwMode="auto">
            <a:xfrm>
              <a:off x="5424" y="2160"/>
              <a:ext cx="0" cy="432"/>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45"/>
          <p:cNvGrpSpPr/>
          <p:nvPr/>
        </p:nvGrpSpPr>
        <p:grpSpPr>
          <a:xfrm>
            <a:off x="6524625" y="3221038"/>
            <a:ext cx="457200" cy="990600"/>
            <a:chOff x="4992" y="2160"/>
            <a:chExt cx="288" cy="624"/>
          </a:xfrm>
        </p:grpSpPr>
        <p:sp>
          <p:nvSpPr>
            <p:cNvPr id="57387" name="Text Box 46"/>
            <p:cNvSpPr txBox="1">
              <a:spLocks noChangeArrowheads="1"/>
            </p:cNvSpPr>
            <p:nvPr/>
          </p:nvSpPr>
          <p:spPr bwMode="auto">
            <a:xfrm rot="-5503572">
              <a:off x="5016" y="252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&gt;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88" name="Line 47"/>
            <p:cNvSpPr>
              <a:spLocks noChangeShapeType="1"/>
            </p:cNvSpPr>
            <p:nvPr/>
          </p:nvSpPr>
          <p:spPr bwMode="auto">
            <a:xfrm>
              <a:off x="5136" y="2160"/>
              <a:ext cx="0" cy="43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48"/>
          <p:cNvGrpSpPr/>
          <p:nvPr/>
        </p:nvGrpSpPr>
        <p:grpSpPr>
          <a:xfrm>
            <a:off x="7534275" y="3201988"/>
            <a:ext cx="457200" cy="1066800"/>
            <a:chOff x="4704" y="2160"/>
            <a:chExt cx="288" cy="672"/>
          </a:xfrm>
        </p:grpSpPr>
        <p:sp>
          <p:nvSpPr>
            <p:cNvPr id="57390" name="Oval 49"/>
            <p:cNvSpPr>
              <a:spLocks noChangeArrowheads="1"/>
            </p:cNvSpPr>
            <p:nvPr/>
          </p:nvSpPr>
          <p:spPr bwMode="auto">
            <a:xfrm>
              <a:off x="4704" y="2592"/>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91" name="Line 50"/>
            <p:cNvSpPr>
              <a:spLocks noChangeShapeType="1"/>
            </p:cNvSpPr>
            <p:nvPr/>
          </p:nvSpPr>
          <p:spPr bwMode="auto">
            <a:xfrm>
              <a:off x="4848" y="2160"/>
              <a:ext cx="0" cy="432"/>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 name="Group 51"/>
          <p:cNvGrpSpPr/>
          <p:nvPr/>
        </p:nvGrpSpPr>
        <p:grpSpPr>
          <a:xfrm>
            <a:off x="6562725" y="1601788"/>
            <a:ext cx="1447800" cy="1600200"/>
            <a:chOff x="4356" y="972"/>
            <a:chExt cx="912" cy="1008"/>
          </a:xfrm>
        </p:grpSpPr>
        <p:grpSp>
          <p:nvGrpSpPr>
            <p:cNvPr id="60437" name="Group 52"/>
            <p:cNvGrpSpPr/>
            <p:nvPr/>
          </p:nvGrpSpPr>
          <p:grpSpPr>
            <a:xfrm>
              <a:off x="4500" y="1500"/>
              <a:ext cx="576" cy="240"/>
              <a:chOff x="4800" y="1680"/>
              <a:chExt cx="576" cy="240"/>
            </a:xfrm>
          </p:grpSpPr>
          <p:sp>
            <p:nvSpPr>
              <p:cNvPr id="57394" name="Line 53"/>
              <p:cNvSpPr>
                <a:spLocks noChangeShapeType="1"/>
              </p:cNvSpPr>
              <p:nvPr/>
            </p:nvSpPr>
            <p:spPr bwMode="auto">
              <a:xfrm>
                <a:off x="4800" y="1680"/>
                <a:ext cx="57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95" name="Line 54"/>
              <p:cNvSpPr>
                <a:spLocks noChangeShapeType="1"/>
              </p:cNvSpPr>
              <p:nvPr/>
            </p:nvSpPr>
            <p:spPr bwMode="auto">
              <a:xfrm>
                <a:off x="4800"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396" name="Line 55"/>
              <p:cNvSpPr>
                <a:spLocks noChangeShapeType="1"/>
              </p:cNvSpPr>
              <p:nvPr/>
            </p:nvSpPr>
            <p:spPr bwMode="auto">
              <a:xfrm>
                <a:off x="5376" y="1680"/>
                <a:ext cx="0"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7397" name="Rectangle 56"/>
            <p:cNvSpPr>
              <a:spLocks noChangeArrowheads="1"/>
            </p:cNvSpPr>
            <p:nvPr/>
          </p:nvSpPr>
          <p:spPr bwMode="auto">
            <a:xfrm>
              <a:off x="4356" y="1740"/>
              <a:ext cx="912" cy="2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rPr>
                <a:t>L    R   D</a:t>
              </a:r>
              <a:endParaRPr kumimoji="0" lang="en-US" altLang="zh-CN" sz="2400" b="1" i="0" u="none" strike="noStrike" kern="1200" cap="none" spc="0" normalizeH="0" baseline="0" noProof="0" dirty="0">
                <a:ln>
                  <a:noFill/>
                </a:ln>
                <a:solidFill>
                  <a:srgbClr val="FFC000"/>
                </a:solidFill>
                <a:effectLst/>
                <a:uLnTx/>
                <a:uFillTx/>
                <a:latin typeface="+mn-lt"/>
                <a:ea typeface="+mn-ea"/>
                <a:cs typeface="+mn-ea"/>
                <a:sym typeface="+mn-lt"/>
              </a:endParaRPr>
            </a:p>
          </p:txBody>
        </p:sp>
        <p:sp>
          <p:nvSpPr>
            <p:cNvPr id="57398" name="Line 57"/>
            <p:cNvSpPr>
              <a:spLocks noChangeShapeType="1"/>
            </p:cNvSpPr>
            <p:nvPr/>
          </p:nvSpPr>
          <p:spPr bwMode="auto">
            <a:xfrm>
              <a:off x="4740" y="972"/>
              <a:ext cx="0" cy="528"/>
            </a:xfrm>
            <a:prstGeom prst="line">
              <a:avLst/>
            </a:prstGeom>
            <a:noFill/>
            <a:ln w="19050">
              <a:solidFill>
                <a:srgbClr val="CC0099"/>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6" name="Group 58"/>
          <p:cNvGrpSpPr/>
          <p:nvPr/>
        </p:nvGrpSpPr>
        <p:grpSpPr>
          <a:xfrm>
            <a:off x="5953125" y="3201988"/>
            <a:ext cx="666750" cy="990600"/>
            <a:chOff x="3360" y="1752"/>
            <a:chExt cx="420" cy="624"/>
          </a:xfrm>
        </p:grpSpPr>
        <p:sp>
          <p:nvSpPr>
            <p:cNvPr id="57400" name="Line 59"/>
            <p:cNvSpPr>
              <a:spLocks noChangeShapeType="1"/>
            </p:cNvSpPr>
            <p:nvPr/>
          </p:nvSpPr>
          <p:spPr bwMode="auto">
            <a:xfrm>
              <a:off x="3636" y="1956"/>
              <a:ext cx="0" cy="180"/>
            </a:xfrm>
            <a:prstGeom prst="line">
              <a:avLst/>
            </a:prstGeom>
            <a:noFill/>
            <a:ln w="19050">
              <a:solidFill>
                <a:srgbClr val="FF66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401" name="Oval 60"/>
            <p:cNvSpPr>
              <a:spLocks noChangeArrowheads="1"/>
            </p:cNvSpPr>
            <p:nvPr/>
          </p:nvSpPr>
          <p:spPr bwMode="auto">
            <a:xfrm>
              <a:off x="3492" y="2136"/>
              <a:ext cx="288" cy="240"/>
            </a:xfrm>
            <a:prstGeom prst="ellipse">
              <a:avLst/>
            </a:prstGeom>
            <a:solidFill>
              <a:srgbClr val="FF9933"/>
            </a:solidFill>
            <a:ln w="952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402" name="Line 61"/>
            <p:cNvSpPr>
              <a:spLocks noChangeShapeType="1"/>
            </p:cNvSpPr>
            <p:nvPr/>
          </p:nvSpPr>
          <p:spPr bwMode="auto">
            <a:xfrm>
              <a:off x="3360" y="1752"/>
              <a:ext cx="276" cy="204"/>
            </a:xfrm>
            <a:prstGeom prst="line">
              <a:avLst/>
            </a:prstGeom>
            <a:noFill/>
            <a:ln w="19050">
              <a:solidFill>
                <a:srgbClr val="FF66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11422" name="Text Box 62"/>
          <p:cNvSpPr txBox="1">
            <a:spLocks noChangeArrowheads="1"/>
          </p:cNvSpPr>
          <p:nvPr/>
        </p:nvSpPr>
        <p:spPr bwMode="auto">
          <a:xfrm>
            <a:off x="4348163" y="6051550"/>
            <a:ext cx="4876800" cy="521970"/>
          </a:xfrm>
          <a:prstGeom prst="rect">
            <a:avLst/>
          </a:prstGeom>
          <a:noFill/>
          <a:ln w="9525">
            <a:noFill/>
            <a:miter lim="800000"/>
          </a:ln>
          <a:effectLst/>
        </p:spPr>
        <p:txBody>
          <a:bodyPr>
            <a:spAutoFit/>
          </a:bodyPr>
          <a:lstStyle/>
          <a:p>
            <a:pPr marR="0" defTabSz="914400" eaLnBrk="1" hangingPunct="1">
              <a:spcAft>
                <a:spcPts val="0"/>
              </a:spcAft>
              <a:buClrTx/>
              <a:buSzTx/>
              <a:buFontTx/>
              <a:buNone/>
              <a:defRPr/>
            </a:pPr>
            <a:r>
              <a:rPr kumimoji="0" lang="zh-CN" altLang="en-US" b="0" kern="1200" cap="none" spc="0" normalizeH="0" baseline="0" noProof="0" dirty="0">
                <a:solidFill>
                  <a:schemeClr val="hlink"/>
                </a:solidFill>
                <a:latin typeface="+mn-lt"/>
                <a:ea typeface="+mn-ea"/>
                <a:cs typeface="+mn-ea"/>
                <a:sym typeface="+mn-lt"/>
              </a:rPr>
              <a:t>后序遍历序列： </a:t>
            </a:r>
            <a:r>
              <a:rPr kumimoji="0" lang="en-US" altLang="zh-CN" b="0" kern="1200" cap="none" spc="0" normalizeH="0" baseline="0" noProof="0" dirty="0">
                <a:solidFill>
                  <a:schemeClr val="hlink"/>
                </a:solidFill>
                <a:latin typeface="+mn-lt"/>
                <a:ea typeface="+mn-ea"/>
                <a:cs typeface="+mn-ea"/>
                <a:sym typeface="+mn-lt"/>
              </a:rPr>
              <a:t>D   B  C  A</a:t>
            </a:r>
            <a:endParaRPr kumimoji="0" lang="en-US" altLang="zh-CN" b="0" kern="1200" cap="none" spc="0" normalizeH="0" baseline="0" noProof="0" dirty="0">
              <a:solidFill>
                <a:schemeClr val="hlink"/>
              </a:solidFill>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75"/>
                                        </p:tgtEl>
                                        <p:attrNameLst>
                                          <p:attrName>style.visibility</p:attrName>
                                        </p:attrNameLst>
                                      </p:cBhvr>
                                      <p:to>
                                        <p:strVal val="visible"/>
                                      </p:to>
                                    </p:set>
                                    <p:animEffect transition="in" filter="dissolve">
                                      <p:cBhvr>
                                        <p:cTn id="7" dur="500"/>
                                        <p:tgtEl>
                                          <p:spTgt spid="91137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ppt_h/2"/>
                                          </p:val>
                                        </p:tav>
                                        <p:tav tm="100000">
                                          <p:val>
                                            <p:strVal val="#ppt_y"/>
                                          </p:val>
                                        </p:tav>
                                      </p:tavLst>
                                    </p:anim>
                                    <p:anim calcmode="lin" valueType="num">
                                      <p:cBhvr>
                                        <p:cTn id="14" dur="500" fill="hold"/>
                                        <p:tgtEl>
                                          <p:spTgt spid="3"/>
                                        </p:tgtEl>
                                        <p:attrNameLst>
                                          <p:attrName>ppt_w</p:attrName>
                                        </p:attrNameLst>
                                      </p:cBhvr>
                                      <p:tavLst>
                                        <p:tav tm="0">
                                          <p:val>
                                            <p:strVal val="#ppt_w"/>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ppt_h/2"/>
                                          </p:val>
                                        </p:tav>
                                        <p:tav tm="100000">
                                          <p:val>
                                            <p:strVal val="#ppt_y"/>
                                          </p:val>
                                        </p:tav>
                                      </p:tavLst>
                                    </p:anim>
                                    <p:anim calcmode="lin" valueType="num">
                                      <p:cBhvr>
                                        <p:cTn id="27" dur="500" fill="hold"/>
                                        <p:tgtEl>
                                          <p:spTgt spid="9"/>
                                        </p:tgtEl>
                                        <p:attrNameLst>
                                          <p:attrName>ppt_w</p:attrName>
                                        </p:attrNameLst>
                                      </p:cBhvr>
                                      <p:tavLst>
                                        <p:tav tm="0">
                                          <p:val>
                                            <p:strVal val="#ppt_w"/>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ppt_h/2"/>
                                          </p:val>
                                        </p:tav>
                                        <p:tav tm="100000">
                                          <p:val>
                                            <p:strVal val="#ppt_y"/>
                                          </p:val>
                                        </p:tav>
                                      </p:tavLst>
                                    </p:anim>
                                    <p:anim calcmode="lin" valueType="num">
                                      <p:cBhvr>
                                        <p:cTn id="35" dur="500" fill="hold"/>
                                        <p:tgtEl>
                                          <p:spTgt spid="8"/>
                                        </p:tgtEl>
                                        <p:attrNameLst>
                                          <p:attrName>ppt_w</p:attrName>
                                        </p:attrNameLst>
                                      </p:cBhvr>
                                      <p:tavLst>
                                        <p:tav tm="0">
                                          <p:val>
                                            <p:strVal val="#ppt_w"/>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ppt_h/2"/>
                                          </p:val>
                                        </p:tav>
                                        <p:tav tm="100000">
                                          <p:val>
                                            <p:strVal val="#ppt_y"/>
                                          </p:val>
                                        </p:tav>
                                      </p:tavLst>
                                    </p:anim>
                                    <p:anim calcmode="lin" valueType="num">
                                      <p:cBhvr>
                                        <p:cTn id="43" dur="500" fill="hold"/>
                                        <p:tgtEl>
                                          <p:spTgt spid="10"/>
                                        </p:tgtEl>
                                        <p:attrNameLst>
                                          <p:attrName>ppt_w</p:attrName>
                                        </p:attrNameLst>
                                      </p:cBhvr>
                                      <p:tavLst>
                                        <p:tav tm="0">
                                          <p:val>
                                            <p:strVal val="#ppt_w"/>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ox(ou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32"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ox(ou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1"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ppt_h/2"/>
                                          </p:val>
                                        </p:tav>
                                        <p:tav tm="100000">
                                          <p:val>
                                            <p:strVal val="#ppt_y"/>
                                          </p:val>
                                        </p:tav>
                                      </p:tavLst>
                                    </p:anim>
                                    <p:anim calcmode="lin" valueType="num">
                                      <p:cBhvr>
                                        <p:cTn id="61" dur="500" fill="hold"/>
                                        <p:tgtEl>
                                          <p:spTgt spid="12"/>
                                        </p:tgtEl>
                                        <p:attrNameLst>
                                          <p:attrName>ppt_w</p:attrName>
                                        </p:attrNameLst>
                                      </p:cBhvr>
                                      <p:tavLst>
                                        <p:tav tm="0">
                                          <p:val>
                                            <p:strVal val="#ppt_w"/>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ppt_x</p:attrName>
                                        </p:attrNameLst>
                                      </p:cBhvr>
                                      <p:tavLst>
                                        <p:tav tm="0">
                                          <p:val>
                                            <p:strVal val="#ppt_x"/>
                                          </p:val>
                                        </p:tav>
                                        <p:tav tm="100000">
                                          <p:val>
                                            <p:strVal val="#ppt_x"/>
                                          </p:val>
                                        </p:tav>
                                      </p:tavLst>
                                    </p:anim>
                                    <p:anim calcmode="lin" valueType="num">
                                      <p:cBhvr>
                                        <p:cTn id="68" dur="500" fill="hold"/>
                                        <p:tgtEl>
                                          <p:spTgt spid="11"/>
                                        </p:tgtEl>
                                        <p:attrNameLst>
                                          <p:attrName>ppt_y</p:attrName>
                                        </p:attrNameLst>
                                      </p:cBhvr>
                                      <p:tavLst>
                                        <p:tav tm="0">
                                          <p:val>
                                            <p:strVal val="#ppt_y-#ppt_h/2"/>
                                          </p:val>
                                        </p:tav>
                                        <p:tav tm="100000">
                                          <p:val>
                                            <p:strVal val="#ppt_y"/>
                                          </p:val>
                                        </p:tav>
                                      </p:tavLst>
                                    </p:anim>
                                    <p:anim calcmode="lin" valueType="num">
                                      <p:cBhvr>
                                        <p:cTn id="69" dur="500" fill="hold"/>
                                        <p:tgtEl>
                                          <p:spTgt spid="11"/>
                                        </p:tgtEl>
                                        <p:attrNameLst>
                                          <p:attrName>ppt_w</p:attrName>
                                        </p:attrNameLst>
                                      </p:cBhvr>
                                      <p:tavLst>
                                        <p:tav tm="0">
                                          <p:val>
                                            <p:strVal val="#ppt_w"/>
                                          </p:val>
                                        </p:tav>
                                        <p:tav tm="100000">
                                          <p:val>
                                            <p:strVal val="#ppt_w"/>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1"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ppt_x</p:attrName>
                                        </p:attrNameLst>
                                      </p:cBhvr>
                                      <p:tavLst>
                                        <p:tav tm="0">
                                          <p:val>
                                            <p:strVal val="#ppt_x"/>
                                          </p:val>
                                        </p:tav>
                                        <p:tav tm="100000">
                                          <p:val>
                                            <p:strVal val="#ppt_x"/>
                                          </p:val>
                                        </p:tav>
                                      </p:tavLst>
                                    </p:anim>
                                    <p:anim calcmode="lin" valueType="num">
                                      <p:cBhvr>
                                        <p:cTn id="76" dur="500" fill="hold"/>
                                        <p:tgtEl>
                                          <p:spTgt spid="13"/>
                                        </p:tgtEl>
                                        <p:attrNameLst>
                                          <p:attrName>ppt_y</p:attrName>
                                        </p:attrNameLst>
                                      </p:cBhvr>
                                      <p:tavLst>
                                        <p:tav tm="0">
                                          <p:val>
                                            <p:strVal val="#ppt_y-#ppt_h/2"/>
                                          </p:val>
                                        </p:tav>
                                        <p:tav tm="100000">
                                          <p:val>
                                            <p:strVal val="#ppt_y"/>
                                          </p:val>
                                        </p:tav>
                                      </p:tavLst>
                                    </p:anim>
                                    <p:anim calcmode="lin" valueType="num">
                                      <p:cBhvr>
                                        <p:cTn id="77" dur="500" fill="hold"/>
                                        <p:tgtEl>
                                          <p:spTgt spid="13"/>
                                        </p:tgtEl>
                                        <p:attrNameLst>
                                          <p:attrName>ppt_w</p:attrName>
                                        </p:attrNameLst>
                                      </p:cBhvr>
                                      <p:tavLst>
                                        <p:tav tm="0">
                                          <p:val>
                                            <p:strVal val="#ppt_w"/>
                                          </p:val>
                                        </p:tav>
                                        <p:tav tm="100000">
                                          <p:val>
                                            <p:strVal val="#ppt_w"/>
                                          </p:val>
                                        </p:tav>
                                      </p:tavLst>
                                    </p:anim>
                                    <p:anim calcmode="lin" valueType="num">
                                      <p:cBhvr>
                                        <p:cTn id="7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1"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ppt_x</p:attrName>
                                        </p:attrNameLst>
                                      </p:cBhvr>
                                      <p:tavLst>
                                        <p:tav tm="0">
                                          <p:val>
                                            <p:strVal val="#ppt_x"/>
                                          </p:val>
                                        </p:tav>
                                        <p:tav tm="100000">
                                          <p:val>
                                            <p:strVal val="#ppt_x"/>
                                          </p:val>
                                        </p:tav>
                                      </p:tavLst>
                                    </p:anim>
                                    <p:anim calcmode="lin" valueType="num">
                                      <p:cBhvr>
                                        <p:cTn id="84" dur="500" fill="hold"/>
                                        <p:tgtEl>
                                          <p:spTgt spid="7"/>
                                        </p:tgtEl>
                                        <p:attrNameLst>
                                          <p:attrName>ppt_y</p:attrName>
                                        </p:attrNameLst>
                                      </p:cBhvr>
                                      <p:tavLst>
                                        <p:tav tm="0">
                                          <p:val>
                                            <p:strVal val="#ppt_y-#ppt_h/2"/>
                                          </p:val>
                                        </p:tav>
                                        <p:tav tm="100000">
                                          <p:val>
                                            <p:strVal val="#ppt_y"/>
                                          </p:val>
                                        </p:tav>
                                      </p:tavLst>
                                    </p:anim>
                                    <p:anim calcmode="lin" valueType="num">
                                      <p:cBhvr>
                                        <p:cTn id="85" dur="500" fill="hold"/>
                                        <p:tgtEl>
                                          <p:spTgt spid="7"/>
                                        </p:tgtEl>
                                        <p:attrNameLst>
                                          <p:attrName>ppt_w</p:attrName>
                                        </p:attrNameLst>
                                      </p:cBhvr>
                                      <p:tavLst>
                                        <p:tav tm="0">
                                          <p:val>
                                            <p:strVal val="#ppt_w"/>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 presetClass="entr" presetSubtype="32" fill="hold" grpId="0" nodeType="clickEffect">
                                  <p:stCondLst>
                                    <p:cond delay="0"/>
                                  </p:stCondLst>
                                  <p:childTnLst>
                                    <p:set>
                                      <p:cBhvr>
                                        <p:cTn id="90" dur="1" fill="hold">
                                          <p:stCondLst>
                                            <p:cond delay="0"/>
                                          </p:stCondLst>
                                        </p:cTn>
                                        <p:tgtEl>
                                          <p:spTgt spid="911422">
                                            <p:txEl>
                                              <p:pRg st="4294967295" end="4294967295"/>
                                            </p:txEl>
                                          </p:spTgt>
                                        </p:tgtEl>
                                        <p:attrNameLst>
                                          <p:attrName>style.visibility</p:attrName>
                                        </p:attrNameLst>
                                      </p:cBhvr>
                                      <p:to>
                                        <p:strVal val="visible"/>
                                      </p:to>
                                    </p:set>
                                    <p:animEffect transition="in" filter="box(out)">
                                      <p:cBhvr>
                                        <p:cTn id="91" dur="500"/>
                                        <p:tgtEl>
                                          <p:spTgt spid="911422">
                                            <p:txEl>
                                              <p:pRg st="4294967295" end="4294967295"/>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32" fill="hold" grpId="0" nodeType="clickEffect">
                                  <p:stCondLst>
                                    <p:cond delay="0"/>
                                  </p:stCondLst>
                                  <p:childTnLst>
                                    <p:set>
                                      <p:cBhvr>
                                        <p:cTn id="95" dur="1" fill="hold">
                                          <p:stCondLst>
                                            <p:cond delay="0"/>
                                          </p:stCondLst>
                                        </p:cTn>
                                        <p:tgtEl>
                                          <p:spTgt spid="911422">
                                            <p:txEl>
                                              <p:pRg st="0" end="0"/>
                                            </p:txEl>
                                          </p:spTgt>
                                        </p:tgtEl>
                                        <p:attrNameLst>
                                          <p:attrName>style.visibility</p:attrName>
                                        </p:attrNameLst>
                                      </p:cBhvr>
                                      <p:to>
                                        <p:strVal val="visible"/>
                                      </p:to>
                                    </p:set>
                                    <p:animEffect transition="in" filter="box(out)">
                                      <p:cBhvr>
                                        <p:cTn id="96" dur="500"/>
                                        <p:tgtEl>
                                          <p:spTgt spid="9114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5" grpId="0" bldLvl="0" animBg="1"/>
      <p:bldP spid="91142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4"/>
          <p:cNvSpPr/>
          <p:nvPr/>
        </p:nvSpPr>
        <p:spPr>
          <a:xfrm>
            <a:off x="0" y="1484313"/>
            <a:ext cx="9144000" cy="4392612"/>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61860" name="Rectangle 4"/>
          <p:cNvSpPr>
            <a:spLocks noChangeArrowheads="1"/>
          </p:cNvSpPr>
          <p:nvPr/>
        </p:nvSpPr>
        <p:spPr bwMode="auto">
          <a:xfrm>
            <a:off x="468313" y="1592263"/>
            <a:ext cx="84963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PostOrderTraverse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if(T==NULL) return OK;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空二叉树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PostOrderTraverse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递归遍历左子树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PostOrderTraverse</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8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8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递归遍历右子树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&lt;&lt;T-&gt;data;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访问根结点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61861" name="Rectangle 5"/>
          <p:cNvSpPr>
            <a:spLocks noChangeArrowheads="1"/>
          </p:cNvSpPr>
          <p:nvPr/>
        </p:nvSpPr>
        <p:spPr bwMode="auto">
          <a:xfrm>
            <a:off x="793750" y="203200"/>
            <a:ext cx="38115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后序遍历算法</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1860"/>
                                        </p:tgtEl>
                                        <p:attrNameLst>
                                          <p:attrName>style.visibility</p:attrName>
                                        </p:attrNameLst>
                                      </p:cBhvr>
                                      <p:to>
                                        <p:strVal val="visible"/>
                                      </p:to>
                                    </p:set>
                                    <p:animEffect transition="in" filter="wipe(up)">
                                      <p:cBhvr>
                                        <p:cTn id="7" dur="500"/>
                                        <p:tgtEl>
                                          <p:spTgt spid="76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8" name="Rectangle 4"/>
          <p:cNvSpPr>
            <a:spLocks noChangeArrowheads="1"/>
          </p:cNvSpPr>
          <p:nvPr/>
        </p:nvSpPr>
        <p:spPr bwMode="auto">
          <a:xfrm>
            <a:off x="0" y="1052513"/>
            <a:ext cx="9144000" cy="2592388"/>
          </a:xfrm>
          <a:prstGeom prst="rect">
            <a:avLst/>
          </a:prstGeom>
          <a:solidFill>
            <a:srgbClr val="EBEBEB"/>
          </a:solidFill>
          <a:ln>
            <a:noFill/>
          </a:ln>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72009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if(T==NULL) return OK;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else{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&lt;&lt;T-&gt;data;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PreOrderTraverse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2009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2869" name="Rectangle 5"/>
          <p:cNvSpPr>
            <a:spLocks noChangeArrowheads="1"/>
          </p:cNvSpPr>
          <p:nvPr/>
        </p:nvSpPr>
        <p:spPr bwMode="auto">
          <a:xfrm>
            <a:off x="0" y="3830638"/>
            <a:ext cx="4500563" cy="2713038"/>
          </a:xfrm>
          <a:prstGeom prst="rect">
            <a:avLst/>
          </a:prstGeom>
          <a:solidFill>
            <a:srgbClr val="E2D9EB"/>
          </a:solidFill>
          <a:ln>
            <a:noFill/>
          </a:ln>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PostOrderTraverse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if(T==NULL) return OK;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else{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PostOrderTraverse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PostOrderTraverse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&lt;&lt;T-&gt;data;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2870" name="Rectangle 6"/>
          <p:cNvSpPr>
            <a:spLocks noChangeArrowheads="1"/>
          </p:cNvSpPr>
          <p:nvPr/>
        </p:nvSpPr>
        <p:spPr bwMode="auto">
          <a:xfrm>
            <a:off x="4643438" y="3830638"/>
            <a:ext cx="4500563" cy="2713038"/>
          </a:xfrm>
          <a:prstGeom prst="rect">
            <a:avLst/>
          </a:prstGeom>
          <a:solidFill>
            <a:srgbClr val="E2D9EB"/>
          </a:solidFill>
          <a:ln>
            <a:noFill/>
          </a:ln>
        </p:spPr>
        <p:txBody>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just"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Status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InOrderTraverse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if(T==NULL) return OK;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else{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InOrderTraverse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lchild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&lt;&lt;T-&gt;data;</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InOrderTraverse</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(T-&gt;</a:t>
            </a:r>
            <a:r>
              <a:rPr kumimoji="0" lang="en-US" altLang="zh-CN" sz="2000" b="0" i="0" u="none" strike="noStrike" kern="1200" cap="none" spc="0" normalizeH="0" baseline="0" noProof="0" dirty="0" err="1">
                <a:ln>
                  <a:noFill/>
                </a:ln>
                <a:solidFill>
                  <a:srgbClr val="FF3300"/>
                </a:solidFill>
                <a:effectLst/>
                <a:uLnTx/>
                <a:uFillTx/>
                <a:latin typeface="+mn-lt"/>
                <a:ea typeface="+mn-ea"/>
                <a:cs typeface="+mn-ea"/>
                <a:sym typeface="+mn-lt"/>
              </a:rPr>
              <a:t>rchild</a:t>
            </a: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9397" name="Rectangle 7"/>
          <p:cNvSpPr>
            <a:spLocks noChangeArrowheads="1"/>
          </p:cNvSpPr>
          <p:nvPr/>
        </p:nvSpPr>
        <p:spPr bwMode="auto">
          <a:xfrm>
            <a:off x="806450" y="207963"/>
            <a:ext cx="369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遍历算法的分析</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32868"/>
                                        </p:tgtEl>
                                        <p:attrNameLst>
                                          <p:attrName>style.visibility</p:attrName>
                                        </p:attrNameLst>
                                      </p:cBhvr>
                                      <p:to>
                                        <p:strVal val="visible"/>
                                      </p:to>
                                    </p:set>
                                    <p:animEffect transition="in" filter="wipe(up)">
                                      <p:cBhvr>
                                        <p:cTn id="7" dur="500"/>
                                        <p:tgtEl>
                                          <p:spTgt spid="932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32869"/>
                                        </p:tgtEl>
                                        <p:attrNameLst>
                                          <p:attrName>style.visibility</p:attrName>
                                        </p:attrNameLst>
                                      </p:cBhvr>
                                      <p:to>
                                        <p:strVal val="visible"/>
                                      </p:to>
                                    </p:set>
                                    <p:animEffect transition="in" filter="wipe(up)">
                                      <p:cBhvr>
                                        <p:cTn id="12" dur="500"/>
                                        <p:tgtEl>
                                          <p:spTgt spid="9328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32870"/>
                                        </p:tgtEl>
                                        <p:attrNameLst>
                                          <p:attrName>style.visibility</p:attrName>
                                        </p:attrNameLst>
                                      </p:cBhvr>
                                      <p:to>
                                        <p:strVal val="visible"/>
                                      </p:to>
                                    </p:set>
                                    <p:animEffect transition="in" filter="wipe(up)">
                                      <p:cBhvr>
                                        <p:cTn id="17" dur="500"/>
                                        <p:tgtEl>
                                          <p:spTgt spid="93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68" grpId="0" animBg="1"/>
      <p:bldP spid="932869" grpId="0" animBg="1"/>
      <p:bldP spid="93287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314325" y="984913"/>
            <a:ext cx="8382000" cy="1662376"/>
          </a:xfrm>
          <a:prstGeom prst="roundRect">
            <a:avLst>
              <a:gd name="adj" fmla="val 7298"/>
            </a:avLst>
          </a:prstGeom>
          <a:solidFill>
            <a:srgbClr val="EBEBEB"/>
          </a:solidFill>
          <a:ln w="38100">
            <a:noFill/>
            <a:miter lim="800000"/>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lang="zh-CN" altLang="en-US" sz="2600" b="0" noProof="0" dirty="0">
                <a:ln>
                  <a:noFill/>
                </a:ln>
                <a:effectLst/>
                <a:uLnTx/>
                <a:uFillTx/>
                <a:latin typeface="+mn-lt"/>
                <a:ea typeface="+mn-ea"/>
                <a:cs typeface="+mn-ea"/>
                <a:sym typeface="+mn-lt"/>
              </a:rPr>
              <a:t>如果去掉输出语句，从递归的角度看，三种算法是完全相同的，或说这三种算法的</a:t>
            </a:r>
            <a:r>
              <a:rPr lang="zh-CN" altLang="en-US" sz="2600" b="0" noProof="0" dirty="0">
                <a:ln>
                  <a:noFill/>
                </a:ln>
                <a:solidFill>
                  <a:srgbClr val="FF3300"/>
                </a:solidFill>
                <a:effectLst/>
                <a:uLnTx/>
                <a:uFillTx/>
                <a:latin typeface="+mn-lt"/>
                <a:ea typeface="+mn-ea"/>
                <a:cs typeface="+mn-ea"/>
                <a:sym typeface="+mn-lt"/>
              </a:rPr>
              <a:t>访问路径是相同的，只是访问结点的时机不同</a:t>
            </a:r>
            <a:r>
              <a:rPr lang="zh-CN" altLang="en-US" sz="2600" b="0" noProof="0" dirty="0">
                <a:ln>
                  <a:noFill/>
                </a:ln>
                <a:effectLst/>
                <a:uLnTx/>
                <a:uFillTx/>
                <a:latin typeface="+mn-lt"/>
                <a:ea typeface="+mn-ea"/>
                <a:cs typeface="+mn-ea"/>
                <a:sym typeface="+mn-lt"/>
              </a:rPr>
              <a:t>。</a:t>
            </a: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63909" name="Rectangle 5"/>
          <p:cNvSpPr>
            <a:spLocks noChangeArrowheads="1"/>
          </p:cNvSpPr>
          <p:nvPr/>
        </p:nvSpPr>
        <p:spPr bwMode="auto">
          <a:xfrm>
            <a:off x="4610100" y="3248025"/>
            <a:ext cx="4124325" cy="105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从虚线的出发点到终点的路径上，每个结点经过</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次</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3492" name="Group 6"/>
          <p:cNvGrpSpPr/>
          <p:nvPr/>
        </p:nvGrpSpPr>
        <p:grpSpPr>
          <a:xfrm>
            <a:off x="360363" y="2843213"/>
            <a:ext cx="3581400" cy="3810000"/>
            <a:chOff x="96" y="1488"/>
            <a:chExt cx="2256" cy="2400"/>
          </a:xfrm>
        </p:grpSpPr>
        <p:sp>
          <p:nvSpPr>
            <p:cNvPr id="60421" name="Oval 7"/>
            <p:cNvSpPr>
              <a:spLocks noChangeArrowheads="1"/>
            </p:cNvSpPr>
            <p:nvPr/>
          </p:nvSpPr>
          <p:spPr bwMode="auto">
            <a:xfrm>
              <a:off x="1207" y="1510"/>
              <a:ext cx="231"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A</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2" name="Oval 8"/>
            <p:cNvSpPr>
              <a:spLocks noChangeArrowheads="1"/>
            </p:cNvSpPr>
            <p:nvPr/>
          </p:nvSpPr>
          <p:spPr bwMode="auto">
            <a:xfrm>
              <a:off x="836" y="3155"/>
              <a:ext cx="232"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F</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3" name="Oval 9"/>
            <p:cNvSpPr>
              <a:spLocks noChangeArrowheads="1"/>
            </p:cNvSpPr>
            <p:nvPr/>
          </p:nvSpPr>
          <p:spPr bwMode="auto">
            <a:xfrm>
              <a:off x="1207" y="2599"/>
              <a:ext cx="231"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E</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4" name="Oval 10"/>
            <p:cNvSpPr>
              <a:spLocks noChangeArrowheads="1"/>
            </p:cNvSpPr>
            <p:nvPr/>
          </p:nvSpPr>
          <p:spPr bwMode="auto">
            <a:xfrm>
              <a:off x="489" y="2621"/>
              <a:ext cx="232"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5" name="Oval 11"/>
            <p:cNvSpPr>
              <a:spLocks noChangeArrowheads="1"/>
            </p:cNvSpPr>
            <p:nvPr/>
          </p:nvSpPr>
          <p:spPr bwMode="auto">
            <a:xfrm>
              <a:off x="1727" y="2010"/>
              <a:ext cx="232"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C</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6" name="Oval 12"/>
            <p:cNvSpPr>
              <a:spLocks noChangeArrowheads="1"/>
            </p:cNvSpPr>
            <p:nvPr/>
          </p:nvSpPr>
          <p:spPr bwMode="auto">
            <a:xfrm>
              <a:off x="825" y="2044"/>
              <a:ext cx="231"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B</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7" name="Oval 13"/>
            <p:cNvSpPr>
              <a:spLocks noChangeArrowheads="1"/>
            </p:cNvSpPr>
            <p:nvPr/>
          </p:nvSpPr>
          <p:spPr bwMode="auto">
            <a:xfrm>
              <a:off x="1542" y="3177"/>
              <a:ext cx="232"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G</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0428" name="Line 14"/>
            <p:cNvSpPr>
              <a:spLocks noChangeShapeType="1"/>
            </p:cNvSpPr>
            <p:nvPr/>
          </p:nvSpPr>
          <p:spPr bwMode="auto">
            <a:xfrm flipH="1">
              <a:off x="1022" y="1732"/>
              <a:ext cx="242"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9" name="Line 15"/>
            <p:cNvSpPr>
              <a:spLocks noChangeShapeType="1"/>
            </p:cNvSpPr>
            <p:nvPr/>
          </p:nvSpPr>
          <p:spPr bwMode="auto">
            <a:xfrm flipH="1">
              <a:off x="640" y="2288"/>
              <a:ext cx="243" cy="33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0" name="Line 16"/>
            <p:cNvSpPr>
              <a:spLocks noChangeShapeType="1"/>
            </p:cNvSpPr>
            <p:nvPr/>
          </p:nvSpPr>
          <p:spPr bwMode="auto">
            <a:xfrm flipH="1">
              <a:off x="1010" y="2832"/>
              <a:ext cx="243"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1" name="Line 17"/>
            <p:cNvSpPr>
              <a:spLocks noChangeShapeType="1"/>
            </p:cNvSpPr>
            <p:nvPr/>
          </p:nvSpPr>
          <p:spPr bwMode="auto">
            <a:xfrm flipH="1">
              <a:off x="1646" y="2221"/>
              <a:ext cx="104" cy="1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2" name="Line 18"/>
            <p:cNvSpPr>
              <a:spLocks noChangeShapeType="1"/>
            </p:cNvSpPr>
            <p:nvPr/>
          </p:nvSpPr>
          <p:spPr bwMode="auto">
            <a:xfrm>
              <a:off x="1403" y="1710"/>
              <a:ext cx="347"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3" name="Line 19"/>
            <p:cNvSpPr>
              <a:spLocks noChangeShapeType="1"/>
            </p:cNvSpPr>
            <p:nvPr/>
          </p:nvSpPr>
          <p:spPr bwMode="auto">
            <a:xfrm>
              <a:off x="1010" y="2232"/>
              <a:ext cx="231" cy="37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4" name="Line 20"/>
            <p:cNvSpPr>
              <a:spLocks noChangeShapeType="1"/>
            </p:cNvSpPr>
            <p:nvPr/>
          </p:nvSpPr>
          <p:spPr bwMode="auto">
            <a:xfrm>
              <a:off x="1392" y="2799"/>
              <a:ext cx="231" cy="37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5" name="Oval 21"/>
            <p:cNvSpPr>
              <a:spLocks noChangeArrowheads="1"/>
            </p:cNvSpPr>
            <p:nvPr/>
          </p:nvSpPr>
          <p:spPr bwMode="auto">
            <a:xfrm>
              <a:off x="316" y="2999"/>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6" name="Oval 22"/>
            <p:cNvSpPr>
              <a:spLocks noChangeArrowheads="1"/>
            </p:cNvSpPr>
            <p:nvPr/>
          </p:nvSpPr>
          <p:spPr bwMode="auto">
            <a:xfrm>
              <a:off x="709" y="3021"/>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7" name="Oval 23"/>
            <p:cNvSpPr>
              <a:spLocks noChangeArrowheads="1"/>
            </p:cNvSpPr>
            <p:nvPr/>
          </p:nvSpPr>
          <p:spPr bwMode="auto">
            <a:xfrm>
              <a:off x="674" y="3521"/>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8" name="Oval 24"/>
            <p:cNvSpPr>
              <a:spLocks noChangeArrowheads="1"/>
            </p:cNvSpPr>
            <p:nvPr/>
          </p:nvSpPr>
          <p:spPr bwMode="auto">
            <a:xfrm>
              <a:off x="1033" y="3532"/>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9" name="Oval 25"/>
            <p:cNvSpPr>
              <a:spLocks noChangeArrowheads="1"/>
            </p:cNvSpPr>
            <p:nvPr/>
          </p:nvSpPr>
          <p:spPr bwMode="auto">
            <a:xfrm>
              <a:off x="1450" y="3599"/>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0" name="Oval 26"/>
            <p:cNvSpPr>
              <a:spLocks noChangeArrowheads="1"/>
            </p:cNvSpPr>
            <p:nvPr/>
          </p:nvSpPr>
          <p:spPr bwMode="auto">
            <a:xfrm>
              <a:off x="1820" y="3555"/>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1" name="Oval 27"/>
            <p:cNvSpPr>
              <a:spLocks noChangeArrowheads="1"/>
            </p:cNvSpPr>
            <p:nvPr/>
          </p:nvSpPr>
          <p:spPr bwMode="auto">
            <a:xfrm>
              <a:off x="2040" y="2366"/>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2" name="Line 28"/>
            <p:cNvSpPr>
              <a:spLocks noChangeShapeType="1"/>
            </p:cNvSpPr>
            <p:nvPr/>
          </p:nvSpPr>
          <p:spPr bwMode="auto">
            <a:xfrm flipH="1">
              <a:off x="385" y="2844"/>
              <a:ext cx="127" cy="1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3" name="Line 29"/>
            <p:cNvSpPr>
              <a:spLocks noChangeShapeType="1"/>
            </p:cNvSpPr>
            <p:nvPr/>
          </p:nvSpPr>
          <p:spPr bwMode="auto">
            <a:xfrm>
              <a:off x="651" y="2855"/>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4" name="Line 30"/>
            <p:cNvSpPr>
              <a:spLocks noChangeShapeType="1"/>
            </p:cNvSpPr>
            <p:nvPr/>
          </p:nvSpPr>
          <p:spPr bwMode="auto">
            <a:xfrm flipV="1">
              <a:off x="721" y="3744"/>
              <a:ext cx="58" cy="33"/>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5" name="Line 31"/>
            <p:cNvSpPr>
              <a:spLocks noChangeShapeType="1"/>
            </p:cNvSpPr>
            <p:nvPr/>
          </p:nvSpPr>
          <p:spPr bwMode="auto">
            <a:xfrm>
              <a:off x="1022" y="3766"/>
              <a:ext cx="104" cy="22"/>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6" name="Line 32"/>
            <p:cNvSpPr>
              <a:spLocks noChangeShapeType="1"/>
            </p:cNvSpPr>
            <p:nvPr/>
          </p:nvSpPr>
          <p:spPr bwMode="auto">
            <a:xfrm flipV="1">
              <a:off x="1531" y="3844"/>
              <a:ext cx="57" cy="33"/>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7" name="Line 33"/>
            <p:cNvSpPr>
              <a:spLocks noChangeShapeType="1"/>
            </p:cNvSpPr>
            <p:nvPr/>
          </p:nvSpPr>
          <p:spPr bwMode="auto">
            <a:xfrm>
              <a:off x="96" y="3099"/>
              <a:ext cx="35" cy="1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8" name="Line 34"/>
            <p:cNvSpPr>
              <a:spLocks noChangeShapeType="1"/>
            </p:cNvSpPr>
            <p:nvPr/>
          </p:nvSpPr>
          <p:spPr bwMode="auto">
            <a:xfrm>
              <a:off x="212" y="3288"/>
              <a:ext cx="104" cy="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49" name="Line 35"/>
            <p:cNvSpPr>
              <a:spLocks noChangeShapeType="1"/>
            </p:cNvSpPr>
            <p:nvPr/>
          </p:nvSpPr>
          <p:spPr bwMode="auto">
            <a:xfrm flipV="1">
              <a:off x="2329" y="2444"/>
              <a:ext cx="11" cy="1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0" name="Line 36"/>
            <p:cNvSpPr>
              <a:spLocks noChangeShapeType="1"/>
            </p:cNvSpPr>
            <p:nvPr/>
          </p:nvSpPr>
          <p:spPr bwMode="auto">
            <a:xfrm flipH="1">
              <a:off x="779" y="1555"/>
              <a:ext cx="381" cy="489"/>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1" name="Line 37"/>
            <p:cNvSpPr>
              <a:spLocks noChangeShapeType="1"/>
            </p:cNvSpPr>
            <p:nvPr/>
          </p:nvSpPr>
          <p:spPr bwMode="auto">
            <a:xfrm flipH="1">
              <a:off x="131" y="2044"/>
              <a:ext cx="671" cy="9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2" name="Line 38"/>
            <p:cNvSpPr>
              <a:spLocks noChangeShapeType="1"/>
            </p:cNvSpPr>
            <p:nvPr/>
          </p:nvSpPr>
          <p:spPr bwMode="auto">
            <a:xfrm flipH="1">
              <a:off x="108" y="2955"/>
              <a:ext cx="23" cy="1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3" name="Line 39"/>
            <p:cNvSpPr>
              <a:spLocks noChangeShapeType="1"/>
            </p:cNvSpPr>
            <p:nvPr/>
          </p:nvSpPr>
          <p:spPr bwMode="auto">
            <a:xfrm>
              <a:off x="131" y="3210"/>
              <a:ext cx="81" cy="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4" name="Line 40"/>
            <p:cNvSpPr>
              <a:spLocks noChangeShapeType="1"/>
            </p:cNvSpPr>
            <p:nvPr/>
          </p:nvSpPr>
          <p:spPr bwMode="auto">
            <a:xfrm flipV="1">
              <a:off x="339" y="3232"/>
              <a:ext cx="93" cy="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5" name="Line 41"/>
            <p:cNvSpPr>
              <a:spLocks noChangeShapeType="1"/>
            </p:cNvSpPr>
            <p:nvPr/>
          </p:nvSpPr>
          <p:spPr bwMode="auto">
            <a:xfrm flipV="1">
              <a:off x="432" y="3044"/>
              <a:ext cx="115" cy="2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6" name="Line 42"/>
            <p:cNvSpPr>
              <a:spLocks noChangeShapeType="1"/>
            </p:cNvSpPr>
            <p:nvPr/>
          </p:nvSpPr>
          <p:spPr bwMode="auto">
            <a:xfrm>
              <a:off x="536" y="3055"/>
              <a:ext cx="115" cy="189"/>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7" name="Line 43"/>
            <p:cNvSpPr>
              <a:spLocks noChangeShapeType="1"/>
            </p:cNvSpPr>
            <p:nvPr/>
          </p:nvSpPr>
          <p:spPr bwMode="auto">
            <a:xfrm flipV="1">
              <a:off x="663" y="3210"/>
              <a:ext cx="92" cy="34"/>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8" name="Line 44"/>
            <p:cNvSpPr>
              <a:spLocks noChangeShapeType="1"/>
            </p:cNvSpPr>
            <p:nvPr/>
          </p:nvSpPr>
          <p:spPr bwMode="auto">
            <a:xfrm flipV="1">
              <a:off x="779" y="3088"/>
              <a:ext cx="81" cy="111"/>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59" name="Line 45"/>
            <p:cNvSpPr>
              <a:spLocks noChangeShapeType="1"/>
            </p:cNvSpPr>
            <p:nvPr/>
          </p:nvSpPr>
          <p:spPr bwMode="auto">
            <a:xfrm>
              <a:off x="790" y="2721"/>
              <a:ext cx="81" cy="3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0" name="Line 46"/>
            <p:cNvSpPr>
              <a:spLocks noChangeShapeType="1"/>
            </p:cNvSpPr>
            <p:nvPr/>
          </p:nvSpPr>
          <p:spPr bwMode="auto">
            <a:xfrm flipV="1">
              <a:off x="790" y="2444"/>
              <a:ext cx="174" cy="27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1" name="Line 47"/>
            <p:cNvSpPr>
              <a:spLocks noChangeShapeType="1"/>
            </p:cNvSpPr>
            <p:nvPr/>
          </p:nvSpPr>
          <p:spPr bwMode="auto">
            <a:xfrm>
              <a:off x="975" y="2432"/>
              <a:ext cx="162" cy="2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2" name="Line 48"/>
            <p:cNvSpPr>
              <a:spLocks noChangeShapeType="1"/>
            </p:cNvSpPr>
            <p:nvPr/>
          </p:nvSpPr>
          <p:spPr bwMode="auto">
            <a:xfrm flipH="1">
              <a:off x="570" y="2710"/>
              <a:ext cx="567" cy="8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3" name="Line 49"/>
            <p:cNvSpPr>
              <a:spLocks noChangeShapeType="1"/>
            </p:cNvSpPr>
            <p:nvPr/>
          </p:nvSpPr>
          <p:spPr bwMode="auto">
            <a:xfrm>
              <a:off x="559" y="3599"/>
              <a:ext cx="23" cy="1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4" name="Line 50"/>
            <p:cNvSpPr>
              <a:spLocks noChangeShapeType="1"/>
            </p:cNvSpPr>
            <p:nvPr/>
          </p:nvSpPr>
          <p:spPr bwMode="auto">
            <a:xfrm>
              <a:off x="582" y="3732"/>
              <a:ext cx="127" cy="4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5" name="Line 51"/>
            <p:cNvSpPr>
              <a:spLocks noChangeShapeType="1"/>
            </p:cNvSpPr>
            <p:nvPr/>
          </p:nvSpPr>
          <p:spPr bwMode="auto">
            <a:xfrm flipV="1">
              <a:off x="779" y="3488"/>
              <a:ext cx="150" cy="244"/>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6" name="Line 52"/>
            <p:cNvSpPr>
              <a:spLocks noChangeShapeType="1"/>
            </p:cNvSpPr>
            <p:nvPr/>
          </p:nvSpPr>
          <p:spPr bwMode="auto">
            <a:xfrm>
              <a:off x="929" y="3510"/>
              <a:ext cx="104" cy="2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7" name="Line 53"/>
            <p:cNvSpPr>
              <a:spLocks noChangeShapeType="1"/>
            </p:cNvSpPr>
            <p:nvPr/>
          </p:nvSpPr>
          <p:spPr bwMode="auto">
            <a:xfrm flipV="1">
              <a:off x="1126" y="3744"/>
              <a:ext cx="104" cy="5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8" name="Line 54"/>
            <p:cNvSpPr>
              <a:spLocks noChangeShapeType="1"/>
            </p:cNvSpPr>
            <p:nvPr/>
          </p:nvSpPr>
          <p:spPr bwMode="auto">
            <a:xfrm flipV="1">
              <a:off x="1241" y="3610"/>
              <a:ext cx="47" cy="14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69" name="Line 55"/>
            <p:cNvSpPr>
              <a:spLocks noChangeShapeType="1"/>
            </p:cNvSpPr>
            <p:nvPr/>
          </p:nvSpPr>
          <p:spPr bwMode="auto">
            <a:xfrm flipH="1" flipV="1">
              <a:off x="1137" y="3232"/>
              <a:ext cx="151" cy="400"/>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0" name="Line 56"/>
            <p:cNvSpPr>
              <a:spLocks noChangeShapeType="1"/>
            </p:cNvSpPr>
            <p:nvPr/>
          </p:nvSpPr>
          <p:spPr bwMode="auto">
            <a:xfrm flipV="1">
              <a:off x="1137" y="2944"/>
              <a:ext cx="208" cy="3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1" name="Line 57"/>
            <p:cNvSpPr>
              <a:spLocks noChangeShapeType="1"/>
            </p:cNvSpPr>
            <p:nvPr/>
          </p:nvSpPr>
          <p:spPr bwMode="auto">
            <a:xfrm>
              <a:off x="1334" y="2966"/>
              <a:ext cx="150" cy="311"/>
            </a:xfrm>
            <a:prstGeom prst="line">
              <a:avLst/>
            </a:prstGeom>
            <a:noFill/>
            <a:ln w="38100" cap="rnd">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2" name="Line 58"/>
            <p:cNvSpPr>
              <a:spLocks noChangeShapeType="1"/>
            </p:cNvSpPr>
            <p:nvPr/>
          </p:nvSpPr>
          <p:spPr bwMode="auto">
            <a:xfrm flipH="1">
              <a:off x="1345" y="3244"/>
              <a:ext cx="139" cy="5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3" name="Line 59"/>
            <p:cNvSpPr>
              <a:spLocks noChangeShapeType="1"/>
            </p:cNvSpPr>
            <p:nvPr/>
          </p:nvSpPr>
          <p:spPr bwMode="auto">
            <a:xfrm>
              <a:off x="1345" y="3766"/>
              <a:ext cx="81" cy="89"/>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4" name="Line 60"/>
            <p:cNvSpPr>
              <a:spLocks noChangeShapeType="1"/>
            </p:cNvSpPr>
            <p:nvPr/>
          </p:nvSpPr>
          <p:spPr bwMode="auto">
            <a:xfrm>
              <a:off x="1426" y="3866"/>
              <a:ext cx="105" cy="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5" name="Line 61"/>
            <p:cNvSpPr>
              <a:spLocks noChangeShapeType="1"/>
            </p:cNvSpPr>
            <p:nvPr/>
          </p:nvSpPr>
          <p:spPr bwMode="auto">
            <a:xfrm flipV="1">
              <a:off x="1577" y="3466"/>
              <a:ext cx="104" cy="378"/>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6" name="Line 62"/>
            <p:cNvSpPr>
              <a:spLocks noChangeShapeType="1"/>
            </p:cNvSpPr>
            <p:nvPr/>
          </p:nvSpPr>
          <p:spPr bwMode="auto">
            <a:xfrm>
              <a:off x="1693" y="3477"/>
              <a:ext cx="185" cy="389"/>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7" name="Line 63"/>
            <p:cNvSpPr>
              <a:spLocks noChangeShapeType="1"/>
            </p:cNvSpPr>
            <p:nvPr/>
          </p:nvSpPr>
          <p:spPr bwMode="auto">
            <a:xfrm flipV="1">
              <a:off x="1866" y="3799"/>
              <a:ext cx="174" cy="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8" name="Line 64"/>
            <p:cNvSpPr>
              <a:spLocks noChangeShapeType="1"/>
            </p:cNvSpPr>
            <p:nvPr/>
          </p:nvSpPr>
          <p:spPr bwMode="auto">
            <a:xfrm flipV="1">
              <a:off x="2040" y="3677"/>
              <a:ext cx="69" cy="1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79" name="Line 65"/>
            <p:cNvSpPr>
              <a:spLocks noChangeShapeType="1"/>
            </p:cNvSpPr>
            <p:nvPr/>
          </p:nvSpPr>
          <p:spPr bwMode="auto">
            <a:xfrm flipH="1" flipV="1">
              <a:off x="1149" y="2099"/>
              <a:ext cx="960" cy="15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0" name="Line 66"/>
            <p:cNvSpPr>
              <a:spLocks noChangeShapeType="1"/>
            </p:cNvSpPr>
            <p:nvPr/>
          </p:nvSpPr>
          <p:spPr bwMode="auto">
            <a:xfrm flipV="1">
              <a:off x="1669" y="2332"/>
              <a:ext cx="174" cy="2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1" name="Line 67"/>
            <p:cNvSpPr>
              <a:spLocks noChangeShapeType="1"/>
            </p:cNvSpPr>
            <p:nvPr/>
          </p:nvSpPr>
          <p:spPr bwMode="auto">
            <a:xfrm>
              <a:off x="1866" y="2399"/>
              <a:ext cx="139" cy="200"/>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2" name="Line 68"/>
            <p:cNvSpPr>
              <a:spLocks noChangeShapeType="1"/>
            </p:cNvSpPr>
            <p:nvPr/>
          </p:nvSpPr>
          <p:spPr bwMode="auto">
            <a:xfrm>
              <a:off x="1970" y="2577"/>
              <a:ext cx="162" cy="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3" name="Line 69"/>
            <p:cNvSpPr>
              <a:spLocks noChangeShapeType="1"/>
            </p:cNvSpPr>
            <p:nvPr/>
          </p:nvSpPr>
          <p:spPr bwMode="auto">
            <a:xfrm flipV="1">
              <a:off x="2190" y="2577"/>
              <a:ext cx="81" cy="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4" name="Line 70"/>
            <p:cNvSpPr>
              <a:spLocks noChangeShapeType="1"/>
            </p:cNvSpPr>
            <p:nvPr/>
          </p:nvSpPr>
          <p:spPr bwMode="auto">
            <a:xfrm flipH="1" flipV="1">
              <a:off x="1519" y="1488"/>
              <a:ext cx="833" cy="933"/>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5" name="Line 71"/>
            <p:cNvSpPr>
              <a:spLocks noChangeShapeType="1"/>
            </p:cNvSpPr>
            <p:nvPr/>
          </p:nvSpPr>
          <p:spPr bwMode="auto">
            <a:xfrm flipH="1">
              <a:off x="755" y="3366"/>
              <a:ext cx="128" cy="1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6" name="Line 72"/>
            <p:cNvSpPr>
              <a:spLocks noChangeShapeType="1"/>
            </p:cNvSpPr>
            <p:nvPr/>
          </p:nvSpPr>
          <p:spPr bwMode="auto">
            <a:xfrm flipH="1">
              <a:off x="1531" y="3399"/>
              <a:ext cx="104"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7" name="Line 73"/>
            <p:cNvSpPr>
              <a:spLocks noChangeShapeType="1"/>
            </p:cNvSpPr>
            <p:nvPr/>
          </p:nvSpPr>
          <p:spPr bwMode="auto">
            <a:xfrm>
              <a:off x="998" y="3366"/>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8" name="Line 74"/>
            <p:cNvSpPr>
              <a:spLocks noChangeShapeType="1"/>
            </p:cNvSpPr>
            <p:nvPr/>
          </p:nvSpPr>
          <p:spPr bwMode="auto">
            <a:xfrm>
              <a:off x="1762" y="3377"/>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89" name="Line 75"/>
            <p:cNvSpPr>
              <a:spLocks noChangeShapeType="1"/>
            </p:cNvSpPr>
            <p:nvPr/>
          </p:nvSpPr>
          <p:spPr bwMode="auto">
            <a:xfrm>
              <a:off x="1912" y="2210"/>
              <a:ext cx="139" cy="1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0" name="Oval 76"/>
            <p:cNvSpPr>
              <a:spLocks noChangeArrowheads="1"/>
            </p:cNvSpPr>
            <p:nvPr/>
          </p:nvSpPr>
          <p:spPr bwMode="auto">
            <a:xfrm>
              <a:off x="1577" y="2388"/>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1" name="Line 77"/>
            <p:cNvSpPr>
              <a:spLocks noChangeShapeType="1"/>
            </p:cNvSpPr>
            <p:nvPr/>
          </p:nvSpPr>
          <p:spPr bwMode="auto">
            <a:xfrm flipV="1">
              <a:off x="1160" y="1855"/>
              <a:ext cx="174" cy="27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2" name="Line 78"/>
            <p:cNvSpPr>
              <a:spLocks noChangeShapeType="1"/>
            </p:cNvSpPr>
            <p:nvPr/>
          </p:nvSpPr>
          <p:spPr bwMode="auto">
            <a:xfrm>
              <a:off x="1369" y="1910"/>
              <a:ext cx="243" cy="256"/>
            </a:xfrm>
            <a:prstGeom prst="line">
              <a:avLst/>
            </a:prstGeom>
            <a:noFill/>
            <a:ln w="38100" cap="rnd">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3" name="Line 79"/>
            <p:cNvSpPr>
              <a:spLocks noChangeShapeType="1"/>
            </p:cNvSpPr>
            <p:nvPr/>
          </p:nvSpPr>
          <p:spPr bwMode="auto">
            <a:xfrm flipV="1">
              <a:off x="1473" y="2110"/>
              <a:ext cx="173" cy="2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4" name="Line 80"/>
            <p:cNvSpPr>
              <a:spLocks noChangeShapeType="1"/>
            </p:cNvSpPr>
            <p:nvPr/>
          </p:nvSpPr>
          <p:spPr bwMode="auto">
            <a:xfrm>
              <a:off x="1496" y="2432"/>
              <a:ext cx="23" cy="11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95" name="Line 81"/>
            <p:cNvSpPr>
              <a:spLocks noChangeShapeType="1"/>
            </p:cNvSpPr>
            <p:nvPr/>
          </p:nvSpPr>
          <p:spPr bwMode="auto">
            <a:xfrm>
              <a:off x="1519" y="2566"/>
              <a:ext cx="127" cy="44"/>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3986" name="Rectangle 82"/>
          <p:cNvSpPr>
            <a:spLocks noChangeArrowheads="1"/>
          </p:cNvSpPr>
          <p:nvPr/>
        </p:nvSpPr>
        <p:spPr bwMode="auto">
          <a:xfrm>
            <a:off x="4557713" y="4889500"/>
            <a:ext cx="4124325" cy="1529715"/>
          </a:xfrm>
          <a:prstGeom prst="rect">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第</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次</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经过时访问＝</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先序</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遍历</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第</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次</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经过时访问＝</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中序</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遍历</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第</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次</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经过时访问＝</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后序</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遍历</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0497" name="Rectangle 85"/>
          <p:cNvSpPr>
            <a:spLocks noChangeArrowheads="1"/>
          </p:cNvSpPr>
          <p:nvPr/>
        </p:nvSpPr>
        <p:spPr bwMode="auto">
          <a:xfrm>
            <a:off x="750888" y="190500"/>
            <a:ext cx="369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遍历算法的分析</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39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63986"/>
                                        </p:tgtEl>
                                        <p:attrNameLst>
                                          <p:attrName>style.visibility</p:attrName>
                                        </p:attrNameLst>
                                      </p:cBhvr>
                                      <p:to>
                                        <p:strVal val="visible"/>
                                      </p:to>
                                    </p:set>
                                    <p:anim calcmode="lin" valueType="num">
                                      <p:cBhvr additive="base">
                                        <p:cTn id="11" dur="500" fill="hold"/>
                                        <p:tgtEl>
                                          <p:spTgt spid="763986"/>
                                        </p:tgtEl>
                                        <p:attrNameLst>
                                          <p:attrName>ppt_x</p:attrName>
                                        </p:attrNameLst>
                                      </p:cBhvr>
                                      <p:tavLst>
                                        <p:tav tm="0">
                                          <p:val>
                                            <p:strVal val="#ppt_x"/>
                                          </p:val>
                                        </p:tav>
                                        <p:tav tm="100000">
                                          <p:val>
                                            <p:strVal val="#ppt_x"/>
                                          </p:val>
                                        </p:tav>
                                      </p:tavLst>
                                    </p:anim>
                                    <p:anim calcmode="lin" valueType="num">
                                      <p:cBhvr additive="base">
                                        <p:cTn id="12" dur="500" fill="hold"/>
                                        <p:tgtEl>
                                          <p:spTgt spid="763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9" grpId="0"/>
      <p:bldP spid="76398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6"/>
          <p:cNvGrpSpPr/>
          <p:nvPr/>
        </p:nvGrpSpPr>
        <p:grpSpPr>
          <a:xfrm>
            <a:off x="471488" y="1935163"/>
            <a:ext cx="3581400" cy="3810000"/>
            <a:chOff x="96" y="1488"/>
            <a:chExt cx="2256" cy="2400"/>
          </a:xfrm>
        </p:grpSpPr>
        <p:sp>
          <p:nvSpPr>
            <p:cNvPr id="61443" name="Oval 7"/>
            <p:cNvSpPr>
              <a:spLocks noChangeArrowheads="1"/>
            </p:cNvSpPr>
            <p:nvPr/>
          </p:nvSpPr>
          <p:spPr bwMode="auto">
            <a:xfrm>
              <a:off x="1207" y="1510"/>
              <a:ext cx="231"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A</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4" name="Oval 8"/>
            <p:cNvSpPr>
              <a:spLocks noChangeArrowheads="1"/>
            </p:cNvSpPr>
            <p:nvPr/>
          </p:nvSpPr>
          <p:spPr bwMode="auto">
            <a:xfrm>
              <a:off x="836" y="3155"/>
              <a:ext cx="232"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F</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5" name="Oval 9"/>
            <p:cNvSpPr>
              <a:spLocks noChangeArrowheads="1"/>
            </p:cNvSpPr>
            <p:nvPr/>
          </p:nvSpPr>
          <p:spPr bwMode="auto">
            <a:xfrm>
              <a:off x="1207" y="2599"/>
              <a:ext cx="231"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E</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6" name="Oval 10"/>
            <p:cNvSpPr>
              <a:spLocks noChangeArrowheads="1"/>
            </p:cNvSpPr>
            <p:nvPr/>
          </p:nvSpPr>
          <p:spPr bwMode="auto">
            <a:xfrm>
              <a:off x="489" y="2621"/>
              <a:ext cx="232"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D</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7" name="Oval 11"/>
            <p:cNvSpPr>
              <a:spLocks noChangeArrowheads="1"/>
            </p:cNvSpPr>
            <p:nvPr/>
          </p:nvSpPr>
          <p:spPr bwMode="auto">
            <a:xfrm>
              <a:off x="1727" y="2010"/>
              <a:ext cx="232" cy="234"/>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C</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8" name="Oval 12"/>
            <p:cNvSpPr>
              <a:spLocks noChangeArrowheads="1"/>
            </p:cNvSpPr>
            <p:nvPr/>
          </p:nvSpPr>
          <p:spPr bwMode="auto">
            <a:xfrm>
              <a:off x="825" y="2044"/>
              <a:ext cx="231"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B</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49" name="Oval 13"/>
            <p:cNvSpPr>
              <a:spLocks noChangeArrowheads="1"/>
            </p:cNvSpPr>
            <p:nvPr/>
          </p:nvSpPr>
          <p:spPr bwMode="auto">
            <a:xfrm>
              <a:off x="1542" y="3177"/>
              <a:ext cx="232" cy="233"/>
            </a:xfrm>
            <a:prstGeom prst="ellipse">
              <a:avLst/>
            </a:prstGeom>
            <a:solidFill>
              <a:schemeClr val="accent1"/>
            </a:solidFill>
            <a:ln w="38100">
              <a:solidFill>
                <a:srgbClr val="000080"/>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rPr>
                <a:t>G</a:t>
              </a:r>
              <a:endParaRPr kumimoji="0" lang="en-US" altLang="zh-CN" sz="1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1450" name="Line 14"/>
            <p:cNvSpPr>
              <a:spLocks noChangeShapeType="1"/>
            </p:cNvSpPr>
            <p:nvPr/>
          </p:nvSpPr>
          <p:spPr bwMode="auto">
            <a:xfrm flipH="1">
              <a:off x="1022" y="1732"/>
              <a:ext cx="242"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1" name="Line 15"/>
            <p:cNvSpPr>
              <a:spLocks noChangeShapeType="1"/>
            </p:cNvSpPr>
            <p:nvPr/>
          </p:nvSpPr>
          <p:spPr bwMode="auto">
            <a:xfrm flipH="1">
              <a:off x="640" y="2288"/>
              <a:ext cx="243" cy="33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2" name="Line 16"/>
            <p:cNvSpPr>
              <a:spLocks noChangeShapeType="1"/>
            </p:cNvSpPr>
            <p:nvPr/>
          </p:nvSpPr>
          <p:spPr bwMode="auto">
            <a:xfrm flipH="1">
              <a:off x="1010" y="2832"/>
              <a:ext cx="243"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3" name="Line 17"/>
            <p:cNvSpPr>
              <a:spLocks noChangeShapeType="1"/>
            </p:cNvSpPr>
            <p:nvPr/>
          </p:nvSpPr>
          <p:spPr bwMode="auto">
            <a:xfrm flipH="1">
              <a:off x="1646" y="2221"/>
              <a:ext cx="104" cy="1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4" name="Line 18"/>
            <p:cNvSpPr>
              <a:spLocks noChangeShapeType="1"/>
            </p:cNvSpPr>
            <p:nvPr/>
          </p:nvSpPr>
          <p:spPr bwMode="auto">
            <a:xfrm>
              <a:off x="1403" y="1710"/>
              <a:ext cx="347" cy="33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5" name="Line 19"/>
            <p:cNvSpPr>
              <a:spLocks noChangeShapeType="1"/>
            </p:cNvSpPr>
            <p:nvPr/>
          </p:nvSpPr>
          <p:spPr bwMode="auto">
            <a:xfrm>
              <a:off x="1010" y="2232"/>
              <a:ext cx="231" cy="37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6" name="Line 20"/>
            <p:cNvSpPr>
              <a:spLocks noChangeShapeType="1"/>
            </p:cNvSpPr>
            <p:nvPr/>
          </p:nvSpPr>
          <p:spPr bwMode="auto">
            <a:xfrm>
              <a:off x="1392" y="2799"/>
              <a:ext cx="231" cy="37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7" name="Oval 21"/>
            <p:cNvSpPr>
              <a:spLocks noChangeArrowheads="1"/>
            </p:cNvSpPr>
            <p:nvPr/>
          </p:nvSpPr>
          <p:spPr bwMode="auto">
            <a:xfrm>
              <a:off x="316" y="2999"/>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8" name="Oval 22"/>
            <p:cNvSpPr>
              <a:spLocks noChangeArrowheads="1"/>
            </p:cNvSpPr>
            <p:nvPr/>
          </p:nvSpPr>
          <p:spPr bwMode="auto">
            <a:xfrm>
              <a:off x="709" y="3021"/>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9" name="Oval 23"/>
            <p:cNvSpPr>
              <a:spLocks noChangeArrowheads="1"/>
            </p:cNvSpPr>
            <p:nvPr/>
          </p:nvSpPr>
          <p:spPr bwMode="auto">
            <a:xfrm>
              <a:off x="674" y="3521"/>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0" name="Oval 24"/>
            <p:cNvSpPr>
              <a:spLocks noChangeArrowheads="1"/>
            </p:cNvSpPr>
            <p:nvPr/>
          </p:nvSpPr>
          <p:spPr bwMode="auto">
            <a:xfrm>
              <a:off x="1033" y="3532"/>
              <a:ext cx="93"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1" name="Oval 25"/>
            <p:cNvSpPr>
              <a:spLocks noChangeArrowheads="1"/>
            </p:cNvSpPr>
            <p:nvPr/>
          </p:nvSpPr>
          <p:spPr bwMode="auto">
            <a:xfrm>
              <a:off x="1450" y="3599"/>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2" name="Oval 26"/>
            <p:cNvSpPr>
              <a:spLocks noChangeArrowheads="1"/>
            </p:cNvSpPr>
            <p:nvPr/>
          </p:nvSpPr>
          <p:spPr bwMode="auto">
            <a:xfrm>
              <a:off x="1820" y="3555"/>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3" name="Oval 27"/>
            <p:cNvSpPr>
              <a:spLocks noChangeArrowheads="1"/>
            </p:cNvSpPr>
            <p:nvPr/>
          </p:nvSpPr>
          <p:spPr bwMode="auto">
            <a:xfrm>
              <a:off x="2040" y="2366"/>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4" name="Line 28"/>
            <p:cNvSpPr>
              <a:spLocks noChangeShapeType="1"/>
            </p:cNvSpPr>
            <p:nvPr/>
          </p:nvSpPr>
          <p:spPr bwMode="auto">
            <a:xfrm flipH="1">
              <a:off x="385" y="2844"/>
              <a:ext cx="127" cy="1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5" name="Line 29"/>
            <p:cNvSpPr>
              <a:spLocks noChangeShapeType="1"/>
            </p:cNvSpPr>
            <p:nvPr/>
          </p:nvSpPr>
          <p:spPr bwMode="auto">
            <a:xfrm>
              <a:off x="651" y="2855"/>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6" name="Line 30"/>
            <p:cNvSpPr>
              <a:spLocks noChangeShapeType="1"/>
            </p:cNvSpPr>
            <p:nvPr/>
          </p:nvSpPr>
          <p:spPr bwMode="auto">
            <a:xfrm flipV="1">
              <a:off x="721" y="3744"/>
              <a:ext cx="58" cy="33"/>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7" name="Line 31"/>
            <p:cNvSpPr>
              <a:spLocks noChangeShapeType="1"/>
            </p:cNvSpPr>
            <p:nvPr/>
          </p:nvSpPr>
          <p:spPr bwMode="auto">
            <a:xfrm>
              <a:off x="1022" y="3766"/>
              <a:ext cx="104" cy="22"/>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8" name="Line 32"/>
            <p:cNvSpPr>
              <a:spLocks noChangeShapeType="1"/>
            </p:cNvSpPr>
            <p:nvPr/>
          </p:nvSpPr>
          <p:spPr bwMode="auto">
            <a:xfrm flipV="1">
              <a:off x="1531" y="3844"/>
              <a:ext cx="57" cy="33"/>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69" name="Line 33"/>
            <p:cNvSpPr>
              <a:spLocks noChangeShapeType="1"/>
            </p:cNvSpPr>
            <p:nvPr/>
          </p:nvSpPr>
          <p:spPr bwMode="auto">
            <a:xfrm>
              <a:off x="96" y="3099"/>
              <a:ext cx="35" cy="1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0" name="Line 34"/>
            <p:cNvSpPr>
              <a:spLocks noChangeShapeType="1"/>
            </p:cNvSpPr>
            <p:nvPr/>
          </p:nvSpPr>
          <p:spPr bwMode="auto">
            <a:xfrm>
              <a:off x="212" y="3288"/>
              <a:ext cx="104" cy="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1" name="Line 35"/>
            <p:cNvSpPr>
              <a:spLocks noChangeShapeType="1"/>
            </p:cNvSpPr>
            <p:nvPr/>
          </p:nvSpPr>
          <p:spPr bwMode="auto">
            <a:xfrm flipV="1">
              <a:off x="2329" y="2444"/>
              <a:ext cx="11" cy="1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2" name="Line 36"/>
            <p:cNvSpPr>
              <a:spLocks noChangeShapeType="1"/>
            </p:cNvSpPr>
            <p:nvPr/>
          </p:nvSpPr>
          <p:spPr bwMode="auto">
            <a:xfrm flipH="1">
              <a:off x="779" y="1555"/>
              <a:ext cx="381" cy="489"/>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3" name="Line 37"/>
            <p:cNvSpPr>
              <a:spLocks noChangeShapeType="1"/>
            </p:cNvSpPr>
            <p:nvPr/>
          </p:nvSpPr>
          <p:spPr bwMode="auto">
            <a:xfrm flipH="1">
              <a:off x="131" y="2044"/>
              <a:ext cx="671" cy="9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4" name="Line 38"/>
            <p:cNvSpPr>
              <a:spLocks noChangeShapeType="1"/>
            </p:cNvSpPr>
            <p:nvPr/>
          </p:nvSpPr>
          <p:spPr bwMode="auto">
            <a:xfrm flipH="1">
              <a:off x="108" y="2955"/>
              <a:ext cx="23" cy="1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5" name="Line 39"/>
            <p:cNvSpPr>
              <a:spLocks noChangeShapeType="1"/>
            </p:cNvSpPr>
            <p:nvPr/>
          </p:nvSpPr>
          <p:spPr bwMode="auto">
            <a:xfrm>
              <a:off x="131" y="3210"/>
              <a:ext cx="81" cy="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6" name="Line 40"/>
            <p:cNvSpPr>
              <a:spLocks noChangeShapeType="1"/>
            </p:cNvSpPr>
            <p:nvPr/>
          </p:nvSpPr>
          <p:spPr bwMode="auto">
            <a:xfrm flipV="1">
              <a:off x="339" y="3232"/>
              <a:ext cx="93" cy="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7" name="Line 41"/>
            <p:cNvSpPr>
              <a:spLocks noChangeShapeType="1"/>
            </p:cNvSpPr>
            <p:nvPr/>
          </p:nvSpPr>
          <p:spPr bwMode="auto">
            <a:xfrm flipV="1">
              <a:off x="432" y="3044"/>
              <a:ext cx="115" cy="2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8" name="Line 42"/>
            <p:cNvSpPr>
              <a:spLocks noChangeShapeType="1"/>
            </p:cNvSpPr>
            <p:nvPr/>
          </p:nvSpPr>
          <p:spPr bwMode="auto">
            <a:xfrm>
              <a:off x="536" y="3055"/>
              <a:ext cx="115" cy="189"/>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79" name="Line 43"/>
            <p:cNvSpPr>
              <a:spLocks noChangeShapeType="1"/>
            </p:cNvSpPr>
            <p:nvPr/>
          </p:nvSpPr>
          <p:spPr bwMode="auto">
            <a:xfrm flipV="1">
              <a:off x="663" y="3210"/>
              <a:ext cx="92" cy="34"/>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0" name="Line 44"/>
            <p:cNvSpPr>
              <a:spLocks noChangeShapeType="1"/>
            </p:cNvSpPr>
            <p:nvPr/>
          </p:nvSpPr>
          <p:spPr bwMode="auto">
            <a:xfrm flipV="1">
              <a:off x="779" y="3088"/>
              <a:ext cx="81" cy="111"/>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1" name="Line 45"/>
            <p:cNvSpPr>
              <a:spLocks noChangeShapeType="1"/>
            </p:cNvSpPr>
            <p:nvPr/>
          </p:nvSpPr>
          <p:spPr bwMode="auto">
            <a:xfrm>
              <a:off x="790" y="2721"/>
              <a:ext cx="81" cy="3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2" name="Line 46"/>
            <p:cNvSpPr>
              <a:spLocks noChangeShapeType="1"/>
            </p:cNvSpPr>
            <p:nvPr/>
          </p:nvSpPr>
          <p:spPr bwMode="auto">
            <a:xfrm flipV="1">
              <a:off x="790" y="2444"/>
              <a:ext cx="174" cy="27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3" name="Line 47"/>
            <p:cNvSpPr>
              <a:spLocks noChangeShapeType="1"/>
            </p:cNvSpPr>
            <p:nvPr/>
          </p:nvSpPr>
          <p:spPr bwMode="auto">
            <a:xfrm>
              <a:off x="975" y="2432"/>
              <a:ext cx="162" cy="2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4" name="Line 48"/>
            <p:cNvSpPr>
              <a:spLocks noChangeShapeType="1"/>
            </p:cNvSpPr>
            <p:nvPr/>
          </p:nvSpPr>
          <p:spPr bwMode="auto">
            <a:xfrm flipH="1">
              <a:off x="570" y="2710"/>
              <a:ext cx="567" cy="8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5" name="Line 49"/>
            <p:cNvSpPr>
              <a:spLocks noChangeShapeType="1"/>
            </p:cNvSpPr>
            <p:nvPr/>
          </p:nvSpPr>
          <p:spPr bwMode="auto">
            <a:xfrm>
              <a:off x="559" y="3599"/>
              <a:ext cx="23" cy="1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6" name="Line 50"/>
            <p:cNvSpPr>
              <a:spLocks noChangeShapeType="1"/>
            </p:cNvSpPr>
            <p:nvPr/>
          </p:nvSpPr>
          <p:spPr bwMode="auto">
            <a:xfrm>
              <a:off x="582" y="3732"/>
              <a:ext cx="127" cy="4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7" name="Line 51"/>
            <p:cNvSpPr>
              <a:spLocks noChangeShapeType="1"/>
            </p:cNvSpPr>
            <p:nvPr/>
          </p:nvSpPr>
          <p:spPr bwMode="auto">
            <a:xfrm flipV="1">
              <a:off x="779" y="3488"/>
              <a:ext cx="150" cy="244"/>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8" name="Line 52"/>
            <p:cNvSpPr>
              <a:spLocks noChangeShapeType="1"/>
            </p:cNvSpPr>
            <p:nvPr/>
          </p:nvSpPr>
          <p:spPr bwMode="auto">
            <a:xfrm>
              <a:off x="929" y="3510"/>
              <a:ext cx="104" cy="2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89" name="Line 53"/>
            <p:cNvSpPr>
              <a:spLocks noChangeShapeType="1"/>
            </p:cNvSpPr>
            <p:nvPr/>
          </p:nvSpPr>
          <p:spPr bwMode="auto">
            <a:xfrm flipV="1">
              <a:off x="1126" y="3744"/>
              <a:ext cx="104" cy="5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0" name="Line 54"/>
            <p:cNvSpPr>
              <a:spLocks noChangeShapeType="1"/>
            </p:cNvSpPr>
            <p:nvPr/>
          </p:nvSpPr>
          <p:spPr bwMode="auto">
            <a:xfrm flipV="1">
              <a:off x="1241" y="3610"/>
              <a:ext cx="47" cy="145"/>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1" name="Line 55"/>
            <p:cNvSpPr>
              <a:spLocks noChangeShapeType="1"/>
            </p:cNvSpPr>
            <p:nvPr/>
          </p:nvSpPr>
          <p:spPr bwMode="auto">
            <a:xfrm flipH="1" flipV="1">
              <a:off x="1137" y="3232"/>
              <a:ext cx="151" cy="400"/>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2" name="Line 56"/>
            <p:cNvSpPr>
              <a:spLocks noChangeShapeType="1"/>
            </p:cNvSpPr>
            <p:nvPr/>
          </p:nvSpPr>
          <p:spPr bwMode="auto">
            <a:xfrm flipV="1">
              <a:off x="1137" y="2944"/>
              <a:ext cx="208" cy="3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3" name="Line 57"/>
            <p:cNvSpPr>
              <a:spLocks noChangeShapeType="1"/>
            </p:cNvSpPr>
            <p:nvPr/>
          </p:nvSpPr>
          <p:spPr bwMode="auto">
            <a:xfrm>
              <a:off x="1334" y="2966"/>
              <a:ext cx="150" cy="311"/>
            </a:xfrm>
            <a:prstGeom prst="line">
              <a:avLst/>
            </a:prstGeom>
            <a:noFill/>
            <a:ln w="38100" cap="rnd">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4" name="Line 58"/>
            <p:cNvSpPr>
              <a:spLocks noChangeShapeType="1"/>
            </p:cNvSpPr>
            <p:nvPr/>
          </p:nvSpPr>
          <p:spPr bwMode="auto">
            <a:xfrm flipH="1">
              <a:off x="1345" y="3244"/>
              <a:ext cx="139" cy="500"/>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5" name="Line 59"/>
            <p:cNvSpPr>
              <a:spLocks noChangeShapeType="1"/>
            </p:cNvSpPr>
            <p:nvPr/>
          </p:nvSpPr>
          <p:spPr bwMode="auto">
            <a:xfrm>
              <a:off x="1345" y="3766"/>
              <a:ext cx="81" cy="89"/>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6" name="Line 60"/>
            <p:cNvSpPr>
              <a:spLocks noChangeShapeType="1"/>
            </p:cNvSpPr>
            <p:nvPr/>
          </p:nvSpPr>
          <p:spPr bwMode="auto">
            <a:xfrm>
              <a:off x="1426" y="3866"/>
              <a:ext cx="105" cy="2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7" name="Line 61"/>
            <p:cNvSpPr>
              <a:spLocks noChangeShapeType="1"/>
            </p:cNvSpPr>
            <p:nvPr/>
          </p:nvSpPr>
          <p:spPr bwMode="auto">
            <a:xfrm flipV="1">
              <a:off x="1577" y="3466"/>
              <a:ext cx="104" cy="378"/>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8" name="Line 62"/>
            <p:cNvSpPr>
              <a:spLocks noChangeShapeType="1"/>
            </p:cNvSpPr>
            <p:nvPr/>
          </p:nvSpPr>
          <p:spPr bwMode="auto">
            <a:xfrm>
              <a:off x="1693" y="3477"/>
              <a:ext cx="185" cy="389"/>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99" name="Line 63"/>
            <p:cNvSpPr>
              <a:spLocks noChangeShapeType="1"/>
            </p:cNvSpPr>
            <p:nvPr/>
          </p:nvSpPr>
          <p:spPr bwMode="auto">
            <a:xfrm flipV="1">
              <a:off x="1866" y="3799"/>
              <a:ext cx="174" cy="56"/>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0" name="Line 64"/>
            <p:cNvSpPr>
              <a:spLocks noChangeShapeType="1"/>
            </p:cNvSpPr>
            <p:nvPr/>
          </p:nvSpPr>
          <p:spPr bwMode="auto">
            <a:xfrm flipV="1">
              <a:off x="2040" y="3677"/>
              <a:ext cx="69" cy="111"/>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1" name="Line 65"/>
            <p:cNvSpPr>
              <a:spLocks noChangeShapeType="1"/>
            </p:cNvSpPr>
            <p:nvPr/>
          </p:nvSpPr>
          <p:spPr bwMode="auto">
            <a:xfrm flipH="1" flipV="1">
              <a:off x="1149" y="2099"/>
              <a:ext cx="960" cy="1567"/>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2" name="Line 66"/>
            <p:cNvSpPr>
              <a:spLocks noChangeShapeType="1"/>
            </p:cNvSpPr>
            <p:nvPr/>
          </p:nvSpPr>
          <p:spPr bwMode="auto">
            <a:xfrm flipV="1">
              <a:off x="1669" y="2332"/>
              <a:ext cx="174" cy="2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3" name="Line 67"/>
            <p:cNvSpPr>
              <a:spLocks noChangeShapeType="1"/>
            </p:cNvSpPr>
            <p:nvPr/>
          </p:nvSpPr>
          <p:spPr bwMode="auto">
            <a:xfrm>
              <a:off x="1866" y="2399"/>
              <a:ext cx="139" cy="200"/>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4" name="Line 68"/>
            <p:cNvSpPr>
              <a:spLocks noChangeShapeType="1"/>
            </p:cNvSpPr>
            <p:nvPr/>
          </p:nvSpPr>
          <p:spPr bwMode="auto">
            <a:xfrm>
              <a:off x="1970" y="2577"/>
              <a:ext cx="162" cy="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5" name="Line 69"/>
            <p:cNvSpPr>
              <a:spLocks noChangeShapeType="1"/>
            </p:cNvSpPr>
            <p:nvPr/>
          </p:nvSpPr>
          <p:spPr bwMode="auto">
            <a:xfrm flipV="1">
              <a:off x="2190" y="2577"/>
              <a:ext cx="81" cy="6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6" name="Line 70"/>
            <p:cNvSpPr>
              <a:spLocks noChangeShapeType="1"/>
            </p:cNvSpPr>
            <p:nvPr/>
          </p:nvSpPr>
          <p:spPr bwMode="auto">
            <a:xfrm flipH="1" flipV="1">
              <a:off x="1519" y="1488"/>
              <a:ext cx="833" cy="933"/>
            </a:xfrm>
            <a:prstGeom prst="line">
              <a:avLst/>
            </a:prstGeom>
            <a:noFill/>
            <a:ln w="38100">
              <a:solidFill>
                <a:srgbClr val="FF00FF"/>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7" name="Line 71"/>
            <p:cNvSpPr>
              <a:spLocks noChangeShapeType="1"/>
            </p:cNvSpPr>
            <p:nvPr/>
          </p:nvSpPr>
          <p:spPr bwMode="auto">
            <a:xfrm flipH="1">
              <a:off x="755" y="3366"/>
              <a:ext cx="128" cy="1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8" name="Line 72"/>
            <p:cNvSpPr>
              <a:spLocks noChangeShapeType="1"/>
            </p:cNvSpPr>
            <p:nvPr/>
          </p:nvSpPr>
          <p:spPr bwMode="auto">
            <a:xfrm flipH="1">
              <a:off x="1531" y="3399"/>
              <a:ext cx="104"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09" name="Line 73"/>
            <p:cNvSpPr>
              <a:spLocks noChangeShapeType="1"/>
            </p:cNvSpPr>
            <p:nvPr/>
          </p:nvSpPr>
          <p:spPr bwMode="auto">
            <a:xfrm>
              <a:off x="998" y="3366"/>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0" name="Line 74"/>
            <p:cNvSpPr>
              <a:spLocks noChangeShapeType="1"/>
            </p:cNvSpPr>
            <p:nvPr/>
          </p:nvSpPr>
          <p:spPr bwMode="auto">
            <a:xfrm>
              <a:off x="1762" y="3377"/>
              <a:ext cx="81" cy="1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1" name="Line 75"/>
            <p:cNvSpPr>
              <a:spLocks noChangeShapeType="1"/>
            </p:cNvSpPr>
            <p:nvPr/>
          </p:nvSpPr>
          <p:spPr bwMode="auto">
            <a:xfrm>
              <a:off x="1912" y="2210"/>
              <a:ext cx="139" cy="1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2" name="Oval 76"/>
            <p:cNvSpPr>
              <a:spLocks noChangeArrowheads="1"/>
            </p:cNvSpPr>
            <p:nvPr/>
          </p:nvSpPr>
          <p:spPr bwMode="auto">
            <a:xfrm>
              <a:off x="1577" y="2388"/>
              <a:ext cx="92" cy="1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3" name="Line 77"/>
            <p:cNvSpPr>
              <a:spLocks noChangeShapeType="1"/>
            </p:cNvSpPr>
            <p:nvPr/>
          </p:nvSpPr>
          <p:spPr bwMode="auto">
            <a:xfrm flipV="1">
              <a:off x="1160" y="1855"/>
              <a:ext cx="174" cy="277"/>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4" name="Line 78"/>
            <p:cNvSpPr>
              <a:spLocks noChangeShapeType="1"/>
            </p:cNvSpPr>
            <p:nvPr/>
          </p:nvSpPr>
          <p:spPr bwMode="auto">
            <a:xfrm>
              <a:off x="1369" y="1910"/>
              <a:ext cx="243" cy="256"/>
            </a:xfrm>
            <a:prstGeom prst="line">
              <a:avLst/>
            </a:prstGeom>
            <a:noFill/>
            <a:ln w="38100" cap="rnd">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5" name="Line 79"/>
            <p:cNvSpPr>
              <a:spLocks noChangeShapeType="1"/>
            </p:cNvSpPr>
            <p:nvPr/>
          </p:nvSpPr>
          <p:spPr bwMode="auto">
            <a:xfrm flipV="1">
              <a:off x="1473" y="2110"/>
              <a:ext cx="173" cy="278"/>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6" name="Line 80"/>
            <p:cNvSpPr>
              <a:spLocks noChangeShapeType="1"/>
            </p:cNvSpPr>
            <p:nvPr/>
          </p:nvSpPr>
          <p:spPr bwMode="auto">
            <a:xfrm>
              <a:off x="1496" y="2432"/>
              <a:ext cx="23" cy="112"/>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517" name="Line 81"/>
            <p:cNvSpPr>
              <a:spLocks noChangeShapeType="1"/>
            </p:cNvSpPr>
            <p:nvPr/>
          </p:nvSpPr>
          <p:spPr bwMode="auto">
            <a:xfrm>
              <a:off x="1519" y="2566"/>
              <a:ext cx="127" cy="44"/>
            </a:xfrm>
            <a:prstGeom prst="line">
              <a:avLst/>
            </a:prstGeom>
            <a:noFill/>
            <a:ln w="38100">
              <a:solidFill>
                <a:srgbClr val="FF00FF"/>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5012" name="Rectangle 84"/>
          <p:cNvSpPr>
            <a:spLocks noChangeArrowheads="1"/>
          </p:cNvSpPr>
          <p:nvPr/>
        </p:nvSpPr>
        <p:spPr bwMode="auto">
          <a:xfrm>
            <a:off x="4535488" y="2217738"/>
            <a:ext cx="4187825" cy="2889885"/>
          </a:xfrm>
          <a:prstGeom prst="rect">
            <a:avLst/>
          </a:prstGeom>
          <a:noFill/>
          <a:ln w="38100">
            <a:noFill/>
            <a:miter lim="800000"/>
          </a:ln>
          <a:effectLst/>
        </p:spPr>
        <p:txBody>
          <a:bodyPr>
            <a:spAutoFit/>
          </a:bodyPr>
          <a:lstStyle/>
          <a:p>
            <a:pPr marL="0" marR="0" lvl="0" indent="0" algn="l" defTabSz="914400" rtl="0" eaLnBrk="1" fontAlgn="base" latinLnBrk="0" hangingPunct="1">
              <a:lnSpc>
                <a:spcPct val="130000"/>
              </a:lnSpc>
              <a:spcBef>
                <a:spcPct val="0"/>
              </a:spcBef>
              <a:spcAft>
                <a:spcPts val="0"/>
              </a:spcAft>
              <a:buClrTx/>
              <a:buSzTx/>
              <a:buFontTx/>
              <a:buNone/>
              <a:defRPr/>
            </a:pP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时间效率</a:t>
            </a:r>
            <a:r>
              <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rPr>
              <a:t>:O(n)</a:t>
            </a:r>
            <a:r>
              <a:rPr kumimoji="1" lang="en-US" altLang="zh-CN" sz="2800" b="0" i="0" u="none" strike="noStrike" kern="1200" cap="none" spc="0" normalizeH="0" baseline="0" noProof="0" dirty="0">
                <a:ln>
                  <a:noFill/>
                </a:ln>
                <a:solidFill>
                  <a:srgbClr val="66FF33"/>
                </a:solidFill>
                <a:effectLst/>
                <a:uLnTx/>
                <a:uFillTx/>
                <a:latin typeface="+mn-lt"/>
                <a:ea typeface="+mn-ea"/>
                <a:cs typeface="+mn-ea"/>
                <a:sym typeface="+mn-lt"/>
              </a:rPr>
              <a:t> </a:t>
            </a:r>
            <a:endParaRPr kumimoji="1" lang="en-US" altLang="zh-CN" sz="2800" b="0" i="0" u="none" strike="noStrike" kern="1200" cap="none" spc="0" normalizeH="0" baseline="0" noProof="0" dirty="0">
              <a:ln>
                <a:noFill/>
              </a:ln>
              <a:solidFill>
                <a:srgbClr val="66FF33"/>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每个结点只访问一次</a:t>
            </a:r>
            <a:endPar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defRPr/>
            </a:pP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Tx/>
              <a:buNone/>
              <a:defRPr/>
            </a:pPr>
            <a:r>
              <a:rPr kumimoji="1" lang="zh-CN" altLang="en-US" sz="2800" b="0" i="0" u="none" strike="noStrike" kern="1200" cap="none" spc="0" normalizeH="0" baseline="0" noProof="0" dirty="0">
                <a:ln>
                  <a:noFill/>
                </a:ln>
                <a:solidFill>
                  <a:srgbClr val="FF3300"/>
                </a:solidFill>
                <a:effectLst/>
                <a:uLnTx/>
                <a:uFillTx/>
                <a:latin typeface="+mn-lt"/>
                <a:ea typeface="+mn-ea"/>
                <a:cs typeface="+mn-ea"/>
                <a:sym typeface="+mn-lt"/>
              </a:rPr>
              <a:t>空间效率</a:t>
            </a:r>
            <a:r>
              <a:rPr kumimoji="1" lang="en-US" altLang="zh-CN" sz="2800" b="0" i="0" u="none" strike="noStrike" kern="1200" cap="none" spc="0" normalizeH="0" baseline="0" noProof="0" dirty="0">
                <a:ln>
                  <a:noFill/>
                </a:ln>
                <a:solidFill>
                  <a:srgbClr val="FF3300"/>
                </a:solidFill>
                <a:effectLst/>
                <a:uLnTx/>
                <a:uFillTx/>
                <a:latin typeface="+mn-lt"/>
                <a:ea typeface="+mn-ea"/>
                <a:cs typeface="+mn-ea"/>
                <a:sym typeface="+mn-lt"/>
              </a:rPr>
              <a:t>:O(n)</a:t>
            </a:r>
            <a:r>
              <a:rPr kumimoji="1" lang="en-US" altLang="zh-CN" sz="2800" b="0" i="0" u="none" strike="noStrike" kern="1200" cap="none" spc="0" normalizeH="0" baseline="0" noProof="0" dirty="0">
                <a:ln>
                  <a:noFill/>
                </a:ln>
                <a:solidFill>
                  <a:srgbClr val="66FF33"/>
                </a:solidFill>
                <a:effectLst/>
                <a:uLnTx/>
                <a:uFillTx/>
                <a:latin typeface="+mn-lt"/>
                <a:ea typeface="+mn-ea"/>
                <a:cs typeface="+mn-ea"/>
                <a:sym typeface="+mn-lt"/>
              </a:rPr>
              <a:t> </a:t>
            </a:r>
            <a:endParaRPr kumimoji="1" lang="en-US" altLang="zh-CN" sz="2800" b="0" i="0" u="none" strike="noStrike" kern="1200" cap="none" spc="0" normalizeH="0" baseline="0" noProof="0" dirty="0">
              <a:ln>
                <a:noFill/>
              </a:ln>
              <a:solidFill>
                <a:schemeClr val="accent2"/>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ct val="0"/>
              </a:spcAft>
              <a:buClrTx/>
              <a:buSzTx/>
              <a:buFontTx/>
              <a:buNone/>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栈占用的最大辅助空间</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1519" name="Rectangle 86"/>
          <p:cNvSpPr>
            <a:spLocks noChangeArrowheads="1"/>
          </p:cNvSpPr>
          <p:nvPr/>
        </p:nvSpPr>
        <p:spPr bwMode="auto">
          <a:xfrm>
            <a:off x="841375" y="228600"/>
            <a:ext cx="36941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遍历算法的分析</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cxnSp>
        <p:nvCxnSpPr>
          <p:cNvPr id="64517" name="直接连接符 2"/>
          <p:cNvCxnSpPr/>
          <p:nvPr/>
        </p:nvCxnSpPr>
        <p:spPr>
          <a:xfrm>
            <a:off x="4535488" y="3470275"/>
            <a:ext cx="4187825" cy="0"/>
          </a:xfrm>
          <a:prstGeom prst="line">
            <a:avLst/>
          </a:prstGeom>
          <a:ln w="9525" cap="flat" cmpd="sng">
            <a:solidFill>
              <a:srgbClr val="FF0000"/>
            </a:solidFill>
            <a:prstDash val="solid"/>
            <a:headEnd type="none" w="med" len="med"/>
            <a:tailEnd type="none" w="med" len="med"/>
          </a:ln>
        </p:spPr>
      </p:cxnSp>
      <p:cxnSp>
        <p:nvCxnSpPr>
          <p:cNvPr id="64518" name="直接连接符 82"/>
          <p:cNvCxnSpPr/>
          <p:nvPr/>
        </p:nvCxnSpPr>
        <p:spPr>
          <a:xfrm>
            <a:off x="4535488" y="5383213"/>
            <a:ext cx="4187825" cy="0"/>
          </a:xfrm>
          <a:prstGeom prst="line">
            <a:avLst/>
          </a:prstGeom>
          <a:ln w="9525" cap="flat" cmpd="sng">
            <a:solidFill>
              <a:srgbClr val="FF0000"/>
            </a:solidFill>
            <a:prstDash val="solid"/>
            <a:headEnd type="none" w="med" len="med"/>
            <a:tailEnd type="none" w="med" len="med"/>
          </a:ln>
        </p:spPr>
      </p:cxnSp>
    </p:spTree>
  </p:cSld>
  <p:clrMapOvr>
    <a:masterClrMapping/>
  </p:clrMapOvr>
  <p:transition>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3"/>
          <p:cNvSpPr>
            <a:spLocks noGrp="1"/>
          </p:cNvSpPr>
          <p:nvPr>
            <p:ph idx="1"/>
          </p:nvPr>
        </p:nvSpPr>
        <p:spPr>
          <a:xfrm>
            <a:off x="395605" y="836295"/>
            <a:ext cx="8229600" cy="6248400"/>
          </a:xfrm>
        </p:spPr>
        <p:txBody>
          <a:bodyPr vert="horz" wrap="square" lIns="91440" tIns="45720" rIns="91440" bIns="45720" anchor="t" anchorCtr="0"/>
          <a:p>
            <a:pPr eaLnBrk="1" hangingPunct="1">
              <a:spcAft>
                <a:spcPts val="0"/>
              </a:spcAft>
              <a:buNone/>
            </a:pPr>
            <a:r>
              <a:rPr lang="zh-CN" altLang="en-US" b="1" dirty="0"/>
              <a:t>遍历的应用</a:t>
            </a:r>
            <a:endParaRPr lang="zh-CN" altLang="en-US" b="1" dirty="0"/>
          </a:p>
          <a:p>
            <a:pPr eaLnBrk="1" hangingPunct="1">
              <a:spcBef>
                <a:spcPts val="0"/>
              </a:spcBef>
              <a:spcAft>
                <a:spcPts val="0"/>
              </a:spcAft>
              <a:buNone/>
            </a:pPr>
            <a:r>
              <a:rPr lang="zh-CN" altLang="en-US" b="1" dirty="0"/>
              <a:t>例：</a:t>
            </a:r>
            <a:r>
              <a:rPr lang="en-US" altLang="zh-CN" b="1" dirty="0"/>
              <a:t>1</a:t>
            </a:r>
            <a:r>
              <a:rPr lang="zh-CN" altLang="en-US" b="1" dirty="0"/>
              <a:t>、左图所示二叉树中序序列：</a:t>
            </a:r>
            <a:r>
              <a:rPr lang="en-US" altLang="zh-CN" b="1" dirty="0"/>
              <a:t>a*b+c-d</a:t>
            </a:r>
            <a:endParaRPr lang="en-US" altLang="zh-CN" b="1" dirty="0"/>
          </a:p>
          <a:p>
            <a:pPr eaLnBrk="1" hangingPunct="1">
              <a:buNone/>
            </a:pPr>
            <a:endParaRPr lang="en-US" altLang="zh-CN" b="1" dirty="0"/>
          </a:p>
          <a:p>
            <a:pPr eaLnBrk="1" hangingPunct="1">
              <a:spcBef>
                <a:spcPts val="0"/>
              </a:spcBef>
              <a:spcAft>
                <a:spcPts val="0"/>
              </a:spcAft>
              <a:buNone/>
            </a:pPr>
            <a:r>
              <a:rPr lang="en-US" altLang="zh-CN" sz="1800" b="1" dirty="0">
                <a:latin typeface="宋体" panose="02010600030101010101" pitchFamily="2" charset="-122"/>
              </a:rPr>
              <a:t>Status InOrderTraverse(BiTree T,Status(*Visit)(TElemType e)){</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a:t>
            </a:r>
            <a:r>
              <a:rPr lang="zh-CN" altLang="en-US" sz="1800" b="1" dirty="0">
                <a:latin typeface="宋体" panose="02010600030101010101" pitchFamily="2" charset="-122"/>
              </a:rPr>
              <a:t>采用二叉链表存储结构，</a:t>
            </a:r>
            <a:r>
              <a:rPr lang="en-US" altLang="zh-CN" sz="1800" b="1" dirty="0">
                <a:latin typeface="宋体" panose="02010600030101010101" pitchFamily="2" charset="-122"/>
              </a:rPr>
              <a:t>Visit</a:t>
            </a:r>
            <a:r>
              <a:rPr lang="zh-CN" altLang="en-US" sz="1800" b="1" dirty="0">
                <a:latin typeface="宋体" panose="02010600030101010101" pitchFamily="2" charset="-122"/>
              </a:rPr>
              <a:t>是对数据元素操作的应用函数。</a:t>
            </a:r>
            <a:endParaRPr lang="zh-CN" altLang="en-US"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a:t>
            </a:r>
            <a:r>
              <a:rPr lang="zh-CN" altLang="en-US" sz="1800" b="1" dirty="0">
                <a:latin typeface="宋体" panose="02010600030101010101" pitchFamily="2" charset="-122"/>
              </a:rPr>
              <a:t>中序遍历二叉树Ｔ的非递归算法，对每个数据元素调用</a:t>
            </a:r>
            <a:r>
              <a:rPr lang="en-US" altLang="zh-CN" sz="1800" b="1" dirty="0">
                <a:latin typeface="宋体" panose="02010600030101010101" pitchFamily="2" charset="-122"/>
              </a:rPr>
              <a:t>Visit</a:t>
            </a:r>
            <a:r>
              <a:rPr lang="zh-CN" altLang="en-US" sz="1800" b="1" dirty="0">
                <a:latin typeface="宋体" panose="02010600030101010101" pitchFamily="2" charset="-122"/>
              </a:rPr>
              <a:t>。</a:t>
            </a:r>
            <a:endParaRPr lang="zh-CN" altLang="en-US"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InitStack(S);p=T;</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while(p||!StackEmpty(S)){</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    if(p){Push(S,p); p=p-&gt;lchild;}</a:t>
            </a:r>
            <a:r>
              <a:rPr lang="zh-CN" altLang="en-US" sz="1800" b="1" dirty="0">
                <a:latin typeface="宋体" panose="02010600030101010101" pitchFamily="2" charset="-122"/>
              </a:rPr>
              <a:t>　</a:t>
            </a:r>
            <a:r>
              <a:rPr lang="en-US" altLang="zh-CN" sz="1800" b="1" dirty="0">
                <a:latin typeface="宋体" panose="02010600030101010101" pitchFamily="2" charset="-122"/>
              </a:rPr>
              <a:t>//</a:t>
            </a:r>
            <a:r>
              <a:rPr lang="zh-CN" altLang="en-US" sz="1800" b="1" dirty="0">
                <a:latin typeface="宋体" panose="02010600030101010101" pitchFamily="2" charset="-122"/>
              </a:rPr>
              <a:t>根指针进栈，遍历左子树</a:t>
            </a:r>
            <a:endParaRPr lang="zh-CN" altLang="en-US" sz="1800" b="1" dirty="0">
              <a:latin typeface="宋体" panose="02010600030101010101" pitchFamily="2" charset="-122"/>
            </a:endParaRPr>
          </a:p>
          <a:p>
            <a:pPr eaLnBrk="1" hangingPunct="1">
              <a:spcBef>
                <a:spcPts val="0"/>
              </a:spcBef>
              <a:spcAft>
                <a:spcPts val="0"/>
              </a:spcAft>
              <a:buNone/>
            </a:pPr>
            <a:r>
              <a:rPr lang="zh-CN" altLang="en-US" sz="1800" b="1" dirty="0">
                <a:latin typeface="宋体" panose="02010600030101010101" pitchFamily="2" charset="-122"/>
              </a:rPr>
              <a:t>　　</a:t>
            </a:r>
            <a:r>
              <a:rPr lang="en-US" altLang="zh-CN" sz="1800" b="1" dirty="0">
                <a:latin typeface="宋体" panose="02010600030101010101" pitchFamily="2" charset="-122"/>
              </a:rPr>
              <a:t>else {  //</a:t>
            </a:r>
            <a:r>
              <a:rPr lang="zh-CN" altLang="en-US" sz="1800" b="1" dirty="0">
                <a:latin typeface="宋体" panose="02010600030101010101" pitchFamily="2" charset="-122"/>
              </a:rPr>
              <a:t>根指针退栈，访问根结点，遍历右子树</a:t>
            </a:r>
            <a:endParaRPr lang="zh-CN" altLang="en-US" sz="1800" b="1" dirty="0">
              <a:latin typeface="宋体" panose="02010600030101010101" pitchFamily="2" charset="-122"/>
            </a:endParaRPr>
          </a:p>
          <a:p>
            <a:pPr eaLnBrk="1" hangingPunct="1">
              <a:spcBef>
                <a:spcPts val="0"/>
              </a:spcBef>
              <a:spcAft>
                <a:spcPts val="0"/>
              </a:spcAft>
              <a:buNone/>
            </a:pPr>
            <a:r>
              <a:rPr lang="zh-CN" altLang="en-US" sz="1800" b="1" dirty="0">
                <a:latin typeface="宋体" panose="02010600030101010101" pitchFamily="2" charset="-122"/>
              </a:rPr>
              <a:t>　　　　</a:t>
            </a:r>
            <a:r>
              <a:rPr lang="en-US" altLang="zh-CN" sz="1800" b="1" dirty="0">
                <a:latin typeface="宋体" panose="02010600030101010101" pitchFamily="2" charset="-122"/>
              </a:rPr>
              <a:t>Pop(S,p); if(!Visit(p-&gt;data))  return  ERROR;</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               p=p-&gt;rchild;</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         }  // else</a:t>
            </a:r>
            <a:endParaRPr lang="en-US" altLang="zh-CN" sz="1800" b="1" dirty="0">
              <a:latin typeface="宋体" panose="02010600030101010101" pitchFamily="2" charset="-122"/>
            </a:endParaRPr>
          </a:p>
          <a:p>
            <a:pPr eaLnBrk="1" hangingPunct="1">
              <a:spcBef>
                <a:spcPts val="0"/>
              </a:spcBef>
              <a:spcAft>
                <a:spcPts val="0"/>
              </a:spcAft>
              <a:buNone/>
            </a:pPr>
            <a:r>
              <a:rPr lang="en-US" altLang="zh-CN" sz="1800" b="1" dirty="0">
                <a:latin typeface="宋体" panose="02010600030101010101" pitchFamily="2" charset="-122"/>
              </a:rPr>
              <a:t>       return  OK;</a:t>
            </a:r>
            <a:endParaRPr lang="en-US" altLang="zh-CN" sz="1800" b="1" dirty="0">
              <a:latin typeface="宋体" panose="02010600030101010101" pitchFamily="2" charset="-122"/>
            </a:endParaRPr>
          </a:p>
          <a:p>
            <a:pPr eaLnBrk="1" hangingPunct="1">
              <a:spcBef>
                <a:spcPts val="0"/>
              </a:spcBef>
              <a:buNone/>
            </a:pPr>
            <a:r>
              <a:rPr lang="en-US" altLang="zh-CN" sz="1800" b="1" dirty="0">
                <a:latin typeface="宋体" panose="02010600030101010101" pitchFamily="2" charset="-122"/>
              </a:rPr>
              <a:t>}  //InOrderTraverse</a:t>
            </a:r>
            <a:endParaRPr lang="en-US" altLang="zh-CN" sz="1800" b="1" dirty="0">
              <a:latin typeface="宋体" panose="02010600030101010101" pitchFamily="2" charset="-122"/>
            </a:endParaRPr>
          </a:p>
        </p:txBody>
      </p:sp>
      <p:grpSp>
        <p:nvGrpSpPr>
          <p:cNvPr id="53250" name="Group 4"/>
          <p:cNvGrpSpPr/>
          <p:nvPr/>
        </p:nvGrpSpPr>
        <p:grpSpPr>
          <a:xfrm>
            <a:off x="7591425" y="1058545"/>
            <a:ext cx="1524000" cy="1828800"/>
            <a:chOff x="4224" y="2640"/>
            <a:chExt cx="1344" cy="1488"/>
          </a:xfrm>
        </p:grpSpPr>
        <p:sp>
          <p:nvSpPr>
            <p:cNvPr id="53251" name="Oval 5"/>
            <p:cNvSpPr/>
            <p:nvPr/>
          </p:nvSpPr>
          <p:spPr>
            <a:xfrm>
              <a:off x="4944" y="2640"/>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楷体_GB2312" panose="02010609030101010101" pitchFamily="49" charset="-122"/>
                  <a:ea typeface="楷体_GB2312" panose="02010609030101010101" pitchFamily="49" charset="-122"/>
                </a:rPr>
                <a:t>-</a:t>
              </a:r>
              <a:endParaRPr lang="en-US" altLang="zh-CN" sz="2000" b="1" dirty="0">
                <a:latin typeface="楷体_GB2312" panose="02010609030101010101" pitchFamily="49" charset="-122"/>
                <a:ea typeface="楷体_GB2312" panose="02010609030101010101" pitchFamily="49" charset="-122"/>
              </a:endParaRPr>
            </a:p>
          </p:txBody>
        </p:sp>
        <p:sp>
          <p:nvSpPr>
            <p:cNvPr id="53252" name="Oval 6"/>
            <p:cNvSpPr/>
            <p:nvPr/>
          </p:nvSpPr>
          <p:spPr>
            <a:xfrm>
              <a:off x="4560" y="3024"/>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楷体_GB2312" panose="02010609030101010101" pitchFamily="49" charset="-122"/>
                  <a:ea typeface="楷体_GB2312" panose="02010609030101010101" pitchFamily="49" charset="-122"/>
                </a:rPr>
                <a:t>*</a:t>
              </a:r>
              <a:endParaRPr lang="en-US" altLang="zh-CN" sz="2000" b="1" dirty="0">
                <a:latin typeface="楷体_GB2312" panose="02010609030101010101" pitchFamily="49" charset="-122"/>
                <a:ea typeface="楷体_GB2312" panose="02010609030101010101" pitchFamily="49" charset="-122"/>
              </a:endParaRPr>
            </a:p>
          </p:txBody>
        </p:sp>
        <p:sp>
          <p:nvSpPr>
            <p:cNvPr id="53253" name="Oval 7"/>
            <p:cNvSpPr/>
            <p:nvPr/>
          </p:nvSpPr>
          <p:spPr>
            <a:xfrm>
              <a:off x="5280" y="3024"/>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Times New Roman" panose="02020603050405020304" pitchFamily="18" charset="0"/>
                  <a:ea typeface="宋体" panose="02010600030101010101" pitchFamily="2" charset="-122"/>
                </a:rPr>
                <a:t>d</a:t>
              </a:r>
              <a:endParaRPr lang="en-US" altLang="zh-CN" sz="2000" b="1" dirty="0">
                <a:latin typeface="Times New Roman" panose="02020603050405020304" pitchFamily="18" charset="0"/>
                <a:ea typeface="宋体" panose="02010600030101010101" pitchFamily="2" charset="-122"/>
              </a:endParaRPr>
            </a:p>
          </p:txBody>
        </p:sp>
        <p:sp>
          <p:nvSpPr>
            <p:cNvPr id="53254" name="Oval 8"/>
            <p:cNvSpPr/>
            <p:nvPr/>
          </p:nvSpPr>
          <p:spPr>
            <a:xfrm>
              <a:off x="4224" y="3456"/>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Times New Roman" panose="02020603050405020304" pitchFamily="18" charset="0"/>
                  <a:ea typeface="宋体" panose="02010600030101010101" pitchFamily="2" charset="-122"/>
                </a:rPr>
                <a:t>a</a:t>
              </a:r>
              <a:endParaRPr lang="en-US" altLang="zh-CN" sz="2000" b="1" dirty="0">
                <a:latin typeface="Times New Roman" panose="02020603050405020304" pitchFamily="18" charset="0"/>
                <a:ea typeface="宋体" panose="02010600030101010101" pitchFamily="2" charset="-122"/>
              </a:endParaRPr>
            </a:p>
          </p:txBody>
        </p:sp>
        <p:sp>
          <p:nvSpPr>
            <p:cNvPr id="53255" name="Oval 9"/>
            <p:cNvSpPr/>
            <p:nvPr/>
          </p:nvSpPr>
          <p:spPr>
            <a:xfrm>
              <a:off x="4896" y="3456"/>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p:txBody>
        </p:sp>
        <p:sp>
          <p:nvSpPr>
            <p:cNvPr id="53256" name="Line 10"/>
            <p:cNvSpPr/>
            <p:nvPr/>
          </p:nvSpPr>
          <p:spPr>
            <a:xfrm flipH="1">
              <a:off x="4800" y="2832"/>
              <a:ext cx="192" cy="240"/>
            </a:xfrm>
            <a:prstGeom prst="line">
              <a:avLst/>
            </a:prstGeom>
            <a:ln w="28575" cap="sq" cmpd="sng">
              <a:solidFill>
                <a:schemeClr val="tx1"/>
              </a:solidFill>
              <a:prstDash val="solid"/>
              <a:round/>
              <a:headEnd type="none" w="sm" len="sm"/>
              <a:tailEnd type="none" w="sm" len="sm"/>
            </a:ln>
          </p:spPr>
        </p:sp>
        <p:sp>
          <p:nvSpPr>
            <p:cNvPr id="53257" name="Line 11"/>
            <p:cNvSpPr/>
            <p:nvPr/>
          </p:nvSpPr>
          <p:spPr>
            <a:xfrm>
              <a:off x="5184" y="2832"/>
              <a:ext cx="144" cy="240"/>
            </a:xfrm>
            <a:prstGeom prst="line">
              <a:avLst/>
            </a:prstGeom>
            <a:ln w="28575" cap="sq" cmpd="sng">
              <a:solidFill>
                <a:schemeClr val="tx1"/>
              </a:solidFill>
              <a:prstDash val="solid"/>
              <a:round/>
              <a:headEnd type="none" w="sm" len="sm"/>
              <a:tailEnd type="none" w="sm" len="sm"/>
            </a:ln>
          </p:spPr>
        </p:sp>
        <p:sp>
          <p:nvSpPr>
            <p:cNvPr id="53258" name="Line 12"/>
            <p:cNvSpPr/>
            <p:nvPr/>
          </p:nvSpPr>
          <p:spPr>
            <a:xfrm flipH="1">
              <a:off x="4416" y="3216"/>
              <a:ext cx="192" cy="240"/>
            </a:xfrm>
            <a:prstGeom prst="line">
              <a:avLst/>
            </a:prstGeom>
            <a:ln w="28575" cap="sq" cmpd="sng">
              <a:solidFill>
                <a:schemeClr val="tx1"/>
              </a:solidFill>
              <a:prstDash val="solid"/>
              <a:round/>
              <a:headEnd type="none" w="sm" len="sm"/>
              <a:tailEnd type="none" w="sm" len="sm"/>
            </a:ln>
          </p:spPr>
        </p:sp>
        <p:sp>
          <p:nvSpPr>
            <p:cNvPr id="53259" name="Line 13"/>
            <p:cNvSpPr/>
            <p:nvPr/>
          </p:nvSpPr>
          <p:spPr>
            <a:xfrm>
              <a:off x="4800" y="3216"/>
              <a:ext cx="192" cy="288"/>
            </a:xfrm>
            <a:prstGeom prst="line">
              <a:avLst/>
            </a:prstGeom>
            <a:ln w="28575" cap="sq" cmpd="sng">
              <a:solidFill>
                <a:schemeClr val="tx1"/>
              </a:solidFill>
              <a:prstDash val="solid"/>
              <a:round/>
              <a:headEnd type="none" w="sm" len="sm"/>
              <a:tailEnd type="none" w="sm" len="sm"/>
            </a:ln>
          </p:spPr>
        </p:sp>
        <p:sp>
          <p:nvSpPr>
            <p:cNvPr id="53260" name="Oval 14"/>
            <p:cNvSpPr/>
            <p:nvPr/>
          </p:nvSpPr>
          <p:spPr>
            <a:xfrm>
              <a:off x="4608" y="3888"/>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Times New Roman" panose="02020603050405020304" pitchFamily="18" charset="0"/>
                  <a:ea typeface="宋体" panose="02010600030101010101" pitchFamily="2" charset="-122"/>
                </a:rPr>
                <a:t>b</a:t>
              </a:r>
              <a:endParaRPr lang="en-US" altLang="zh-CN" sz="2000" b="1" dirty="0">
                <a:latin typeface="Times New Roman" panose="02020603050405020304" pitchFamily="18" charset="0"/>
                <a:ea typeface="宋体" panose="02010600030101010101" pitchFamily="2" charset="-122"/>
              </a:endParaRPr>
            </a:p>
          </p:txBody>
        </p:sp>
        <p:sp>
          <p:nvSpPr>
            <p:cNvPr id="53261" name="Line 15"/>
            <p:cNvSpPr/>
            <p:nvPr/>
          </p:nvSpPr>
          <p:spPr>
            <a:xfrm flipH="1">
              <a:off x="4848" y="3696"/>
              <a:ext cx="144" cy="240"/>
            </a:xfrm>
            <a:prstGeom prst="line">
              <a:avLst/>
            </a:prstGeom>
            <a:ln w="28575" cap="sq" cmpd="sng">
              <a:solidFill>
                <a:schemeClr val="tx1"/>
              </a:solidFill>
              <a:prstDash val="solid"/>
              <a:round/>
              <a:headEnd type="none" w="sm" len="sm"/>
              <a:tailEnd type="none" w="sm" len="sm"/>
            </a:ln>
          </p:spPr>
        </p:sp>
        <p:sp>
          <p:nvSpPr>
            <p:cNvPr id="53262" name="Oval 16"/>
            <p:cNvSpPr/>
            <p:nvPr/>
          </p:nvSpPr>
          <p:spPr>
            <a:xfrm>
              <a:off x="5232" y="3840"/>
              <a:ext cx="288" cy="240"/>
            </a:xfrm>
            <a:prstGeom prst="ellipse">
              <a:avLst/>
            </a:prstGeom>
            <a:solidFill>
              <a:schemeClr val="bg1"/>
            </a:solidFill>
            <a:ln w="28575" cap="sq" cmpd="sng">
              <a:solidFill>
                <a:schemeClr val="tx1"/>
              </a:solidFill>
              <a:prstDash val="solid"/>
              <a:round/>
              <a:headEnd type="none" w="sm" len="sm"/>
              <a:tailEnd type="none" w="sm" len="sm"/>
            </a:ln>
          </p:spPr>
          <p:txBody>
            <a:bodyPr wrap="none" anchor="ctr" anchorCtr="0"/>
            <a:p>
              <a:pPr algn="ctr"/>
              <a:r>
                <a:rPr lang="en-US" altLang="zh-CN" sz="2000" b="1" dirty="0">
                  <a:latin typeface="Times New Roman" panose="02020603050405020304" pitchFamily="18" charset="0"/>
                  <a:ea typeface="宋体" panose="02010600030101010101" pitchFamily="2" charset="-122"/>
                </a:rPr>
                <a:t>c</a:t>
              </a:r>
              <a:endParaRPr lang="en-US" altLang="zh-CN" sz="2000" b="1" dirty="0">
                <a:latin typeface="Times New Roman" panose="02020603050405020304" pitchFamily="18" charset="0"/>
                <a:ea typeface="宋体" panose="02010600030101010101" pitchFamily="2" charset="-122"/>
              </a:endParaRPr>
            </a:p>
          </p:txBody>
        </p:sp>
        <p:sp>
          <p:nvSpPr>
            <p:cNvPr id="53263" name="Line 17"/>
            <p:cNvSpPr/>
            <p:nvPr/>
          </p:nvSpPr>
          <p:spPr>
            <a:xfrm>
              <a:off x="5136" y="3648"/>
              <a:ext cx="144" cy="240"/>
            </a:xfrm>
            <a:prstGeom prst="line">
              <a:avLst/>
            </a:prstGeom>
            <a:ln w="28575" cap="sq" cmpd="sng">
              <a:solidFill>
                <a:schemeClr val="tx1"/>
              </a:solidFill>
              <a:prstDash val="solid"/>
              <a:round/>
              <a:headEnd type="none" w="sm" len="sm"/>
              <a:tailEnd type="none" w="sm" len="sm"/>
            </a:ln>
          </p:spPr>
        </p:sp>
      </p:grpSp>
    </p:spTree>
  </p:cSld>
  <p:clrMapOvr>
    <a:masterClrMapping/>
  </p:clrMapOvr>
  <p:transition>
    <p:cover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8" name="Rectangle 4"/>
          <p:cNvSpPr/>
          <p:nvPr/>
        </p:nvSpPr>
        <p:spPr>
          <a:xfrm>
            <a:off x="636588" y="358775"/>
            <a:ext cx="8501062" cy="330200"/>
          </a:xfrm>
          <a:prstGeom prst="rect">
            <a:avLst/>
          </a:prstGeom>
          <a:noFill/>
          <a:ln w="9525">
            <a:noFill/>
          </a:ln>
        </p:spPr>
        <p:txBody>
          <a:bodyPr anchor="t" anchorCtr="0"/>
          <a:p>
            <a:pPr marL="1600200" lvl="3" indent="-228600" eaLnBrk="1" hangingPunct="1">
              <a:spcBef>
                <a:spcPct val="20000"/>
              </a:spcBef>
              <a:spcAft>
                <a:spcPts val="0"/>
              </a:spcAft>
            </a:pPr>
            <a:r>
              <a:rPr lang="zh-CN" altLang="en-US" sz="2000" dirty="0">
                <a:latin typeface="Arial" panose="020B0604020202020204" pitchFamily="34" charset="0"/>
                <a:ea typeface="宋体" panose="02010600030101010101" pitchFamily="2" charset="-122"/>
              </a:rPr>
              <a:t>非递归算法</a:t>
            </a:r>
            <a:endParaRPr lang="zh-CN" altLang="en-US" sz="2000" dirty="0">
              <a:latin typeface="Arial" panose="020B0604020202020204" pitchFamily="34" charset="0"/>
              <a:ea typeface="宋体" panose="02010600030101010101" pitchFamily="2" charset="-122"/>
            </a:endParaRPr>
          </a:p>
        </p:txBody>
      </p:sp>
      <p:grpSp>
        <p:nvGrpSpPr>
          <p:cNvPr id="2" name="Group 5"/>
          <p:cNvGrpSpPr/>
          <p:nvPr/>
        </p:nvGrpSpPr>
        <p:grpSpPr>
          <a:xfrm>
            <a:off x="781050" y="764540"/>
            <a:ext cx="3540125" cy="3263900"/>
            <a:chOff x="492" y="342"/>
            <a:chExt cx="2230" cy="2056"/>
          </a:xfrm>
        </p:grpSpPr>
        <p:grpSp>
          <p:nvGrpSpPr>
            <p:cNvPr id="54275" name="Group 6"/>
            <p:cNvGrpSpPr/>
            <p:nvPr/>
          </p:nvGrpSpPr>
          <p:grpSpPr>
            <a:xfrm>
              <a:off x="492" y="342"/>
              <a:ext cx="2230" cy="2056"/>
              <a:chOff x="492" y="342"/>
              <a:chExt cx="2230" cy="2056"/>
            </a:xfrm>
          </p:grpSpPr>
          <p:grpSp>
            <p:nvGrpSpPr>
              <p:cNvPr id="54276" name="Group 7"/>
              <p:cNvGrpSpPr/>
              <p:nvPr/>
            </p:nvGrpSpPr>
            <p:grpSpPr>
              <a:xfrm>
                <a:off x="492" y="726"/>
                <a:ext cx="1022" cy="1672"/>
                <a:chOff x="703" y="2015"/>
                <a:chExt cx="1022" cy="1672"/>
              </a:xfrm>
            </p:grpSpPr>
            <p:sp>
              <p:nvSpPr>
                <p:cNvPr id="54277" name="Oval 8"/>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4278" name="Oval 9"/>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4279" name="Oval 10"/>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4280" name="Oval 11"/>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4281" name="Oval 12"/>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4282" name="Oval 13"/>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4283" name="Oval 14"/>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4284" name="Line 15"/>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4285" name="Line 16"/>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4286" name="Line 17"/>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4287" name="Line 18"/>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4288" name="Line 19"/>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4289" name="Line 20"/>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grpSp>
            <p:nvGrpSpPr>
              <p:cNvPr id="54290" name="Group 21"/>
              <p:cNvGrpSpPr/>
              <p:nvPr/>
            </p:nvGrpSpPr>
            <p:grpSpPr>
              <a:xfrm>
                <a:off x="747" y="342"/>
                <a:ext cx="342" cy="402"/>
                <a:chOff x="747" y="342"/>
                <a:chExt cx="342" cy="402"/>
              </a:xfrm>
            </p:grpSpPr>
            <p:sp>
              <p:nvSpPr>
                <p:cNvPr id="54291" name="Line 22"/>
                <p:cNvSpPr/>
                <p:nvPr/>
              </p:nvSpPr>
              <p:spPr>
                <a:xfrm>
                  <a:off x="945" y="500"/>
                  <a:ext cx="144" cy="244"/>
                </a:xfrm>
                <a:prstGeom prst="line">
                  <a:avLst/>
                </a:prstGeom>
                <a:ln w="9525" cap="flat" cmpd="sng">
                  <a:solidFill>
                    <a:srgbClr val="0066FF"/>
                  </a:solidFill>
                  <a:prstDash val="solid"/>
                  <a:round/>
                  <a:headEnd type="none" w="med" len="med"/>
                  <a:tailEnd type="triangle" w="med" len="med"/>
                </a:ln>
              </p:spPr>
            </p:sp>
            <p:sp>
              <p:nvSpPr>
                <p:cNvPr id="54292" name="Text Box 23"/>
                <p:cNvSpPr txBox="1"/>
                <p:nvPr/>
              </p:nvSpPr>
              <p:spPr>
                <a:xfrm>
                  <a:off x="747" y="34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grpSp>
          <p:sp>
            <p:nvSpPr>
              <p:cNvPr id="54293" name="Text Box 24"/>
              <p:cNvSpPr txBox="1"/>
              <p:nvPr/>
            </p:nvSpPr>
            <p:spPr>
              <a:xfrm>
                <a:off x="1698" y="1575"/>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grpSp>
            <p:nvGrpSpPr>
              <p:cNvPr id="54294" name="Group 25"/>
              <p:cNvGrpSpPr/>
              <p:nvPr/>
            </p:nvGrpSpPr>
            <p:grpSpPr>
              <a:xfrm>
                <a:off x="1863" y="678"/>
                <a:ext cx="859" cy="1366"/>
                <a:chOff x="2908" y="567"/>
                <a:chExt cx="859" cy="1366"/>
              </a:xfrm>
            </p:grpSpPr>
            <p:sp>
              <p:nvSpPr>
                <p:cNvPr id="54295" name="Rectangle 26"/>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4296" name="Rectangle 27"/>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297" name="Rectangle 28"/>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298" name="Rectangle 29"/>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299" name="Rectangle 30"/>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00" name="Line 31"/>
                <p:cNvSpPr/>
                <p:nvPr/>
              </p:nvSpPr>
              <p:spPr>
                <a:xfrm>
                  <a:off x="2911" y="567"/>
                  <a:ext cx="0" cy="200"/>
                </a:xfrm>
                <a:prstGeom prst="line">
                  <a:avLst/>
                </a:prstGeom>
                <a:ln w="9525" cap="flat" cmpd="sng">
                  <a:solidFill>
                    <a:schemeClr val="tx1"/>
                  </a:solidFill>
                  <a:prstDash val="solid"/>
                  <a:round/>
                  <a:headEnd type="none" w="med" len="med"/>
                  <a:tailEnd type="none" w="med" len="med"/>
                </a:ln>
              </p:spPr>
            </p:sp>
            <p:sp>
              <p:nvSpPr>
                <p:cNvPr id="54301" name="Line 32"/>
                <p:cNvSpPr/>
                <p:nvPr/>
              </p:nvSpPr>
              <p:spPr>
                <a:xfrm flipH="1">
                  <a:off x="3767" y="567"/>
                  <a:ext cx="0" cy="200"/>
                </a:xfrm>
                <a:prstGeom prst="line">
                  <a:avLst/>
                </a:prstGeom>
                <a:ln w="9525" cap="flat" cmpd="sng">
                  <a:solidFill>
                    <a:schemeClr val="tx1"/>
                  </a:solidFill>
                  <a:prstDash val="solid"/>
                  <a:round/>
                  <a:headEnd type="none" w="med" len="med"/>
                  <a:tailEnd type="none" w="med" len="med"/>
                </a:ln>
              </p:spPr>
            </p:sp>
          </p:grpSp>
        </p:grpSp>
        <p:sp>
          <p:nvSpPr>
            <p:cNvPr id="54302" name="Text Box 33"/>
            <p:cNvSpPr txBox="1"/>
            <p:nvPr/>
          </p:nvSpPr>
          <p:spPr>
            <a:xfrm>
              <a:off x="1939" y="2141"/>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a:t>
              </a:r>
              <a:endParaRPr lang="en-US" altLang="zh-CN" sz="2000" dirty="0">
                <a:latin typeface="Times New Roman" panose="02020603050405020304" pitchFamily="18" charset="0"/>
                <a:ea typeface="宋体" panose="02010600030101010101" pitchFamily="2" charset="-122"/>
              </a:endParaRPr>
            </a:p>
          </p:txBody>
        </p:sp>
      </p:grpSp>
      <p:grpSp>
        <p:nvGrpSpPr>
          <p:cNvPr id="7" name="Group 34"/>
          <p:cNvGrpSpPr/>
          <p:nvPr/>
        </p:nvGrpSpPr>
        <p:grpSpPr>
          <a:xfrm>
            <a:off x="4900613" y="927100"/>
            <a:ext cx="3694112" cy="2749550"/>
            <a:chOff x="3087" y="584"/>
            <a:chExt cx="2327" cy="1732"/>
          </a:xfrm>
        </p:grpSpPr>
        <p:grpSp>
          <p:nvGrpSpPr>
            <p:cNvPr id="54304" name="Group 35"/>
            <p:cNvGrpSpPr/>
            <p:nvPr/>
          </p:nvGrpSpPr>
          <p:grpSpPr>
            <a:xfrm>
              <a:off x="3087" y="584"/>
              <a:ext cx="2327" cy="1732"/>
              <a:chOff x="3065" y="806"/>
              <a:chExt cx="2327" cy="1732"/>
            </a:xfrm>
          </p:grpSpPr>
          <p:grpSp>
            <p:nvGrpSpPr>
              <p:cNvPr id="54305" name="Group 36"/>
              <p:cNvGrpSpPr/>
              <p:nvPr/>
            </p:nvGrpSpPr>
            <p:grpSpPr>
              <a:xfrm>
                <a:off x="3099" y="866"/>
                <a:ext cx="1022" cy="1672"/>
                <a:chOff x="703" y="2015"/>
                <a:chExt cx="1022" cy="1672"/>
              </a:xfrm>
            </p:grpSpPr>
            <p:sp>
              <p:nvSpPr>
                <p:cNvPr id="54306" name="Oval 37"/>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4307" name="Oval 38"/>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4308" name="Oval 39"/>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4309" name="Oval 40"/>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4310" name="Oval 41"/>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4311" name="Oval 42"/>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4312" name="Oval 43"/>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4313" name="Line 44"/>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4314" name="Line 45"/>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4315" name="Line 46"/>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4316" name="Line 47"/>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4317" name="Line 48"/>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4318" name="Line 49"/>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grpSp>
            <p:nvGrpSpPr>
              <p:cNvPr id="54319" name="Group 50"/>
              <p:cNvGrpSpPr/>
              <p:nvPr/>
            </p:nvGrpSpPr>
            <p:grpSpPr>
              <a:xfrm>
                <a:off x="3065" y="849"/>
                <a:ext cx="342" cy="402"/>
                <a:chOff x="747" y="342"/>
                <a:chExt cx="342" cy="402"/>
              </a:xfrm>
            </p:grpSpPr>
            <p:sp>
              <p:nvSpPr>
                <p:cNvPr id="54320" name="Line 51"/>
                <p:cNvSpPr/>
                <p:nvPr/>
              </p:nvSpPr>
              <p:spPr>
                <a:xfrm>
                  <a:off x="945" y="500"/>
                  <a:ext cx="144" cy="244"/>
                </a:xfrm>
                <a:prstGeom prst="line">
                  <a:avLst/>
                </a:prstGeom>
                <a:ln w="9525" cap="flat" cmpd="sng">
                  <a:solidFill>
                    <a:srgbClr val="0066FF"/>
                  </a:solidFill>
                  <a:prstDash val="solid"/>
                  <a:round/>
                  <a:headEnd type="none" w="med" len="med"/>
                  <a:tailEnd type="triangle" w="med" len="med"/>
                </a:ln>
              </p:spPr>
            </p:sp>
            <p:sp>
              <p:nvSpPr>
                <p:cNvPr id="54321" name="Text Box 52"/>
                <p:cNvSpPr txBox="1"/>
                <p:nvPr/>
              </p:nvSpPr>
              <p:spPr>
                <a:xfrm>
                  <a:off x="747" y="34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grpSp>
          <p:sp>
            <p:nvSpPr>
              <p:cNvPr id="54322" name="Text Box 53"/>
              <p:cNvSpPr txBox="1"/>
              <p:nvPr/>
            </p:nvSpPr>
            <p:spPr>
              <a:xfrm>
                <a:off x="4339" y="1471"/>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4323" name="Rectangle 54"/>
              <p:cNvSpPr/>
              <p:nvPr/>
            </p:nvSpPr>
            <p:spPr>
              <a:xfrm>
                <a:off x="4537" y="193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4324" name="Rectangle 55"/>
              <p:cNvSpPr/>
              <p:nvPr/>
            </p:nvSpPr>
            <p:spPr>
              <a:xfrm>
                <a:off x="4537" y="170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P-&gt;B</a:t>
                </a:r>
                <a:endParaRPr lang="en-US" altLang="zh-CN" sz="2000" dirty="0">
                  <a:latin typeface="Times New Roman" panose="02020603050405020304" pitchFamily="18" charset="0"/>
                  <a:ea typeface="宋体" panose="02010600030101010101" pitchFamily="2" charset="-122"/>
                </a:endParaRPr>
              </a:p>
            </p:txBody>
          </p:sp>
          <p:sp>
            <p:nvSpPr>
              <p:cNvPr id="54325" name="Rectangle 56"/>
              <p:cNvSpPr/>
              <p:nvPr/>
            </p:nvSpPr>
            <p:spPr>
              <a:xfrm>
                <a:off x="4537" y="146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26" name="Rectangle 57"/>
              <p:cNvSpPr/>
              <p:nvPr/>
            </p:nvSpPr>
            <p:spPr>
              <a:xfrm>
                <a:off x="4537" y="123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27" name="Rectangle 58"/>
              <p:cNvSpPr/>
              <p:nvPr/>
            </p:nvSpPr>
            <p:spPr>
              <a:xfrm>
                <a:off x="4537" y="100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28" name="Line 59"/>
              <p:cNvSpPr/>
              <p:nvPr/>
            </p:nvSpPr>
            <p:spPr>
              <a:xfrm>
                <a:off x="4529" y="806"/>
                <a:ext cx="0" cy="200"/>
              </a:xfrm>
              <a:prstGeom prst="line">
                <a:avLst/>
              </a:prstGeom>
              <a:ln w="9525" cap="flat" cmpd="sng">
                <a:solidFill>
                  <a:schemeClr val="tx1"/>
                </a:solidFill>
                <a:prstDash val="solid"/>
                <a:round/>
                <a:headEnd type="none" w="med" len="med"/>
                <a:tailEnd type="none" w="med" len="med"/>
              </a:ln>
            </p:spPr>
          </p:sp>
          <p:sp>
            <p:nvSpPr>
              <p:cNvPr id="54329" name="Line 60"/>
              <p:cNvSpPr/>
              <p:nvPr/>
            </p:nvSpPr>
            <p:spPr>
              <a:xfrm flipH="1">
                <a:off x="5386" y="806"/>
                <a:ext cx="0" cy="200"/>
              </a:xfrm>
              <a:prstGeom prst="line">
                <a:avLst/>
              </a:prstGeom>
              <a:ln w="9525" cap="flat" cmpd="sng">
                <a:solidFill>
                  <a:schemeClr val="tx1"/>
                </a:solidFill>
                <a:prstDash val="solid"/>
                <a:round/>
                <a:headEnd type="none" w="med" len="med"/>
                <a:tailEnd type="none" w="med" len="med"/>
              </a:ln>
            </p:spPr>
          </p:sp>
        </p:grpSp>
        <p:sp>
          <p:nvSpPr>
            <p:cNvPr id="54330" name="Text Box 61"/>
            <p:cNvSpPr txBox="1"/>
            <p:nvPr/>
          </p:nvSpPr>
          <p:spPr>
            <a:xfrm>
              <a:off x="4684" y="1975"/>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grpSp>
      <p:grpSp>
        <p:nvGrpSpPr>
          <p:cNvPr id="11" name="Group 62"/>
          <p:cNvGrpSpPr/>
          <p:nvPr/>
        </p:nvGrpSpPr>
        <p:grpSpPr>
          <a:xfrm>
            <a:off x="273050" y="4108450"/>
            <a:ext cx="4090988" cy="2749550"/>
            <a:chOff x="172" y="2588"/>
            <a:chExt cx="2577" cy="1732"/>
          </a:xfrm>
        </p:grpSpPr>
        <p:grpSp>
          <p:nvGrpSpPr>
            <p:cNvPr id="54332" name="Group 63"/>
            <p:cNvGrpSpPr/>
            <p:nvPr/>
          </p:nvGrpSpPr>
          <p:grpSpPr>
            <a:xfrm>
              <a:off x="172" y="2588"/>
              <a:ext cx="2577" cy="1732"/>
              <a:chOff x="172" y="2588"/>
              <a:chExt cx="2577" cy="1732"/>
            </a:xfrm>
          </p:grpSpPr>
          <p:grpSp>
            <p:nvGrpSpPr>
              <p:cNvPr id="54333" name="Group 64"/>
              <p:cNvGrpSpPr/>
              <p:nvPr/>
            </p:nvGrpSpPr>
            <p:grpSpPr>
              <a:xfrm>
                <a:off x="451" y="2648"/>
                <a:ext cx="1022" cy="1672"/>
                <a:chOff x="703" y="2015"/>
                <a:chExt cx="1022" cy="1672"/>
              </a:xfrm>
            </p:grpSpPr>
            <p:sp>
              <p:nvSpPr>
                <p:cNvPr id="54334" name="Oval 65"/>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4335" name="Oval 66"/>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4336" name="Oval 67"/>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4337" name="Oval 68"/>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4338" name="Oval 69"/>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4339" name="Oval 70"/>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4340" name="Oval 71"/>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4341" name="Line 72"/>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4342" name="Line 73"/>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4343" name="Line 74"/>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4344" name="Line 75"/>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4345" name="Line 76"/>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4346" name="Line 77"/>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grpSp>
            <p:nvGrpSpPr>
              <p:cNvPr id="54347" name="Group 78"/>
              <p:cNvGrpSpPr/>
              <p:nvPr/>
            </p:nvGrpSpPr>
            <p:grpSpPr>
              <a:xfrm>
                <a:off x="172" y="3009"/>
                <a:ext cx="342" cy="402"/>
                <a:chOff x="747" y="342"/>
                <a:chExt cx="342" cy="402"/>
              </a:xfrm>
            </p:grpSpPr>
            <p:sp>
              <p:nvSpPr>
                <p:cNvPr id="54348" name="Line 79"/>
                <p:cNvSpPr/>
                <p:nvPr/>
              </p:nvSpPr>
              <p:spPr>
                <a:xfrm>
                  <a:off x="945" y="500"/>
                  <a:ext cx="144" cy="244"/>
                </a:xfrm>
                <a:prstGeom prst="line">
                  <a:avLst/>
                </a:prstGeom>
                <a:ln w="9525" cap="flat" cmpd="sng">
                  <a:solidFill>
                    <a:srgbClr val="0066FF"/>
                  </a:solidFill>
                  <a:prstDash val="solid"/>
                  <a:round/>
                  <a:headEnd type="none" w="med" len="med"/>
                  <a:tailEnd type="triangle" w="med" len="med"/>
                </a:ln>
              </p:spPr>
            </p:sp>
            <p:sp>
              <p:nvSpPr>
                <p:cNvPr id="54349" name="Text Box 80"/>
                <p:cNvSpPr txBox="1"/>
                <p:nvPr/>
              </p:nvSpPr>
              <p:spPr>
                <a:xfrm>
                  <a:off x="747" y="34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grpSp>
          <p:sp>
            <p:nvSpPr>
              <p:cNvPr id="54350" name="Text Box 81"/>
              <p:cNvSpPr txBox="1"/>
              <p:nvPr/>
            </p:nvSpPr>
            <p:spPr>
              <a:xfrm>
                <a:off x="1724" y="3020"/>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4351" name="Rectangle 82"/>
              <p:cNvSpPr/>
              <p:nvPr/>
            </p:nvSpPr>
            <p:spPr>
              <a:xfrm>
                <a:off x="1889" y="372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4352" name="Rectangle 83"/>
              <p:cNvSpPr/>
              <p:nvPr/>
            </p:nvSpPr>
            <p:spPr>
              <a:xfrm>
                <a:off x="1889" y="348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P-&gt;B</a:t>
                </a:r>
                <a:endParaRPr lang="en-US" altLang="zh-CN" sz="2000" dirty="0">
                  <a:latin typeface="Times New Roman" panose="02020603050405020304" pitchFamily="18" charset="0"/>
                  <a:ea typeface="宋体" panose="02010600030101010101" pitchFamily="2" charset="-122"/>
                </a:endParaRPr>
              </a:p>
            </p:txBody>
          </p:sp>
          <p:sp>
            <p:nvSpPr>
              <p:cNvPr id="54353" name="Rectangle 84"/>
              <p:cNvSpPr/>
              <p:nvPr/>
            </p:nvSpPr>
            <p:spPr>
              <a:xfrm>
                <a:off x="1890" y="325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P-&gt;C</a:t>
                </a:r>
                <a:endParaRPr lang="en-US" altLang="zh-CN" sz="2000" dirty="0">
                  <a:latin typeface="Times New Roman" panose="02020603050405020304" pitchFamily="18" charset="0"/>
                  <a:ea typeface="宋体" panose="02010600030101010101" pitchFamily="2" charset="-122"/>
                </a:endParaRPr>
              </a:p>
            </p:txBody>
          </p:sp>
          <p:sp>
            <p:nvSpPr>
              <p:cNvPr id="54354" name="Rectangle 85"/>
              <p:cNvSpPr/>
              <p:nvPr/>
            </p:nvSpPr>
            <p:spPr>
              <a:xfrm>
                <a:off x="1889" y="301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55" name="Rectangle 86"/>
              <p:cNvSpPr/>
              <p:nvPr/>
            </p:nvSpPr>
            <p:spPr>
              <a:xfrm>
                <a:off x="1889" y="278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56" name="Line 87"/>
              <p:cNvSpPr/>
              <p:nvPr/>
            </p:nvSpPr>
            <p:spPr>
              <a:xfrm>
                <a:off x="1892" y="2588"/>
                <a:ext cx="0" cy="200"/>
              </a:xfrm>
              <a:prstGeom prst="line">
                <a:avLst/>
              </a:prstGeom>
              <a:ln w="9525" cap="flat" cmpd="sng">
                <a:solidFill>
                  <a:schemeClr val="tx1"/>
                </a:solidFill>
                <a:prstDash val="solid"/>
                <a:round/>
                <a:headEnd type="none" w="med" len="med"/>
                <a:tailEnd type="none" w="med" len="med"/>
              </a:ln>
            </p:spPr>
          </p:sp>
          <p:sp>
            <p:nvSpPr>
              <p:cNvPr id="54357" name="Line 88"/>
              <p:cNvSpPr/>
              <p:nvPr/>
            </p:nvSpPr>
            <p:spPr>
              <a:xfrm flipH="1">
                <a:off x="2749" y="2588"/>
                <a:ext cx="0" cy="200"/>
              </a:xfrm>
              <a:prstGeom prst="line">
                <a:avLst/>
              </a:prstGeom>
              <a:ln w="9525" cap="flat" cmpd="sng">
                <a:solidFill>
                  <a:schemeClr val="tx1"/>
                </a:solidFill>
                <a:prstDash val="solid"/>
                <a:round/>
                <a:headEnd type="none" w="med" len="med"/>
                <a:tailEnd type="none" w="med" len="med"/>
              </a:ln>
            </p:spPr>
          </p:sp>
        </p:grpSp>
        <p:sp>
          <p:nvSpPr>
            <p:cNvPr id="54358" name="Text Box 89"/>
            <p:cNvSpPr txBox="1"/>
            <p:nvPr/>
          </p:nvSpPr>
          <p:spPr>
            <a:xfrm>
              <a:off x="1850" y="3930"/>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(3)</a:t>
              </a:r>
              <a:endParaRPr lang="en-US" altLang="zh-CN" sz="2000" dirty="0">
                <a:latin typeface="Times New Roman" panose="02020603050405020304" pitchFamily="18" charset="0"/>
                <a:ea typeface="宋体" panose="02010600030101010101" pitchFamily="2" charset="-122"/>
              </a:endParaRPr>
            </a:p>
          </p:txBody>
        </p:sp>
      </p:grpSp>
      <p:grpSp>
        <p:nvGrpSpPr>
          <p:cNvPr id="15" name="Group 90"/>
          <p:cNvGrpSpPr/>
          <p:nvPr/>
        </p:nvGrpSpPr>
        <p:grpSpPr>
          <a:xfrm>
            <a:off x="4389438" y="4108450"/>
            <a:ext cx="4306887" cy="2754313"/>
            <a:chOff x="2765" y="2588"/>
            <a:chExt cx="2713" cy="1735"/>
          </a:xfrm>
        </p:grpSpPr>
        <p:sp>
          <p:nvSpPr>
            <p:cNvPr id="54360" name="Text Box 91"/>
            <p:cNvSpPr txBox="1"/>
            <p:nvPr/>
          </p:nvSpPr>
          <p:spPr>
            <a:xfrm>
              <a:off x="2765" y="3632"/>
              <a:ext cx="714"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ea typeface="宋体" panose="02010600030101010101" pitchFamily="2" charset="-122"/>
                </a:rPr>
                <a:t>p=NULL</a:t>
              </a:r>
              <a:endParaRPr lang="en-US" altLang="zh-CN" sz="2000" dirty="0">
                <a:latin typeface="Times New Roman" panose="02020603050405020304" pitchFamily="18" charset="0"/>
                <a:ea typeface="宋体" panose="02010600030101010101" pitchFamily="2" charset="-122"/>
              </a:endParaRPr>
            </a:p>
          </p:txBody>
        </p:sp>
        <p:grpSp>
          <p:nvGrpSpPr>
            <p:cNvPr id="54361" name="Group 92"/>
            <p:cNvGrpSpPr/>
            <p:nvPr/>
          </p:nvGrpSpPr>
          <p:grpSpPr>
            <a:xfrm>
              <a:off x="3180" y="2588"/>
              <a:ext cx="2298" cy="1735"/>
              <a:chOff x="3180" y="2588"/>
              <a:chExt cx="2298" cy="1735"/>
            </a:xfrm>
          </p:grpSpPr>
          <p:grpSp>
            <p:nvGrpSpPr>
              <p:cNvPr id="54362" name="Group 93"/>
              <p:cNvGrpSpPr/>
              <p:nvPr/>
            </p:nvGrpSpPr>
            <p:grpSpPr>
              <a:xfrm>
                <a:off x="3180" y="2588"/>
                <a:ext cx="2298" cy="1735"/>
                <a:chOff x="3180" y="2588"/>
                <a:chExt cx="2298" cy="1735"/>
              </a:xfrm>
            </p:grpSpPr>
            <p:grpSp>
              <p:nvGrpSpPr>
                <p:cNvPr id="54363" name="Group 94"/>
                <p:cNvGrpSpPr/>
                <p:nvPr/>
              </p:nvGrpSpPr>
              <p:grpSpPr>
                <a:xfrm>
                  <a:off x="3180" y="2648"/>
                  <a:ext cx="1022" cy="1672"/>
                  <a:chOff x="703" y="2015"/>
                  <a:chExt cx="1022" cy="1672"/>
                </a:xfrm>
              </p:grpSpPr>
              <p:sp>
                <p:nvSpPr>
                  <p:cNvPr id="54364" name="Oval 95"/>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4365" name="Oval 96"/>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4366" name="Oval 97"/>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4367" name="Oval 98"/>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4368" name="Oval 99"/>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4369" name="Oval 100"/>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4370" name="Oval 101"/>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4371" name="Line 102"/>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4372" name="Line 103"/>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4373" name="Line 104"/>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4374" name="Line 105"/>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4375" name="Line 106"/>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4376" name="Line 107"/>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4377" name="Text Box 108"/>
                <p:cNvSpPr txBox="1"/>
                <p:nvPr/>
              </p:nvSpPr>
              <p:spPr>
                <a:xfrm>
                  <a:off x="4464" y="3264"/>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4378" name="Rectangle 109"/>
                <p:cNvSpPr/>
                <p:nvPr/>
              </p:nvSpPr>
              <p:spPr>
                <a:xfrm>
                  <a:off x="4618" y="372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4379" name="Rectangle 110"/>
                <p:cNvSpPr/>
                <p:nvPr/>
              </p:nvSpPr>
              <p:spPr>
                <a:xfrm>
                  <a:off x="4618" y="348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P-&gt;B</a:t>
                  </a:r>
                  <a:endParaRPr lang="en-US" altLang="zh-CN" sz="2000" dirty="0">
                    <a:latin typeface="Times New Roman" panose="02020603050405020304" pitchFamily="18" charset="0"/>
                    <a:ea typeface="宋体" panose="02010600030101010101" pitchFamily="2" charset="-122"/>
                  </a:endParaRPr>
                </a:p>
              </p:txBody>
            </p:sp>
            <p:sp>
              <p:nvSpPr>
                <p:cNvPr id="54380" name="Rectangle 111"/>
                <p:cNvSpPr/>
                <p:nvPr/>
              </p:nvSpPr>
              <p:spPr>
                <a:xfrm>
                  <a:off x="4619" y="325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81" name="Rectangle 112"/>
                <p:cNvSpPr/>
                <p:nvPr/>
              </p:nvSpPr>
              <p:spPr>
                <a:xfrm>
                  <a:off x="4618" y="301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82" name="Rectangle 113"/>
                <p:cNvSpPr/>
                <p:nvPr/>
              </p:nvSpPr>
              <p:spPr>
                <a:xfrm>
                  <a:off x="4618" y="278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4383" name="Line 114"/>
                <p:cNvSpPr/>
                <p:nvPr/>
              </p:nvSpPr>
              <p:spPr>
                <a:xfrm>
                  <a:off x="4621" y="2588"/>
                  <a:ext cx="0" cy="200"/>
                </a:xfrm>
                <a:prstGeom prst="line">
                  <a:avLst/>
                </a:prstGeom>
                <a:ln w="9525" cap="flat" cmpd="sng">
                  <a:solidFill>
                    <a:schemeClr val="tx1"/>
                  </a:solidFill>
                  <a:prstDash val="solid"/>
                  <a:round/>
                  <a:headEnd type="none" w="med" len="med"/>
                  <a:tailEnd type="none" w="med" len="med"/>
                </a:ln>
              </p:spPr>
            </p:sp>
            <p:sp>
              <p:nvSpPr>
                <p:cNvPr id="54384" name="Line 115"/>
                <p:cNvSpPr/>
                <p:nvPr/>
              </p:nvSpPr>
              <p:spPr>
                <a:xfrm flipH="1">
                  <a:off x="5478" y="2588"/>
                  <a:ext cx="0" cy="200"/>
                </a:xfrm>
                <a:prstGeom prst="line">
                  <a:avLst/>
                </a:prstGeom>
                <a:ln w="9525" cap="flat" cmpd="sng">
                  <a:solidFill>
                    <a:schemeClr val="tx1"/>
                  </a:solidFill>
                  <a:prstDash val="solid"/>
                  <a:round/>
                  <a:headEnd type="none" w="med" len="med"/>
                  <a:tailEnd type="none" w="med" len="med"/>
                </a:ln>
              </p:spPr>
            </p:sp>
            <p:sp>
              <p:nvSpPr>
                <p:cNvPr id="54385" name="Text Box 116"/>
                <p:cNvSpPr txBox="1"/>
                <p:nvPr/>
              </p:nvSpPr>
              <p:spPr>
                <a:xfrm>
                  <a:off x="4172" y="4067"/>
                  <a:ext cx="709"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grpSp>
          <p:sp>
            <p:nvSpPr>
              <p:cNvPr id="54386" name="Text Box 117"/>
              <p:cNvSpPr txBox="1"/>
              <p:nvPr/>
            </p:nvSpPr>
            <p:spPr>
              <a:xfrm>
                <a:off x="3229" y="4070"/>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grpSp>
      </p:grpSp>
      <p:graphicFrame>
        <p:nvGraphicFramePr>
          <p:cNvPr id="77942" name="Object 118">
            <a:hlinkClick r:id="" action="ppaction://ole?verb="/>
          </p:cNvPr>
          <p:cNvGraphicFramePr/>
          <p:nvPr/>
        </p:nvGraphicFramePr>
        <p:xfrm>
          <a:off x="3695700" y="230188"/>
          <a:ext cx="1069975" cy="919162"/>
        </p:xfrm>
        <a:graphic>
          <a:graphicData uri="http://schemas.openxmlformats.org/presentationml/2006/ole">
            <mc:AlternateContent xmlns:mc="http://schemas.openxmlformats.org/markup-compatibility/2006">
              <mc:Choice xmlns:v="urn:schemas-microsoft-com:vml" Requires="v">
                <p:oleObj spid="_x0000_s3079" name="" showAsIcon="1" r:id="rId1" imgW="609600" imgH="523875" progId="Package">
                  <p:embed/>
                </p:oleObj>
              </mc:Choice>
              <mc:Fallback>
                <p:oleObj name="" showAsIcon="1" r:id="rId1" imgW="609600" imgH="523875" progId="Package">
                  <p:embed/>
                  <p:pic>
                    <p:nvPicPr>
                      <p:cNvPr id="0" name="图片 3078"/>
                      <p:cNvPicPr/>
                      <p:nvPr/>
                    </p:nvPicPr>
                    <p:blipFill>
                      <a:blip r:embed="rId2"/>
                      <a:stretch>
                        <a:fillRect/>
                      </a:stretch>
                    </p:blipFill>
                    <p:spPr>
                      <a:xfrm>
                        <a:off x="3695700" y="230188"/>
                        <a:ext cx="1069975" cy="919162"/>
                      </a:xfrm>
                      <a:prstGeom prst="rect">
                        <a:avLst/>
                      </a:prstGeom>
                      <a:noFill/>
                      <a:ln w="38100">
                        <a:noFill/>
                        <a:miter/>
                      </a:ln>
                    </p:spPr>
                  </p:pic>
                </p:oleObj>
              </mc:Fallback>
            </mc:AlternateContent>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8">
                                            <p:txEl>
                                              <p:charRg st="0" end="6"/>
                                            </p:txEl>
                                          </p:spTgt>
                                        </p:tgtEl>
                                        <p:attrNameLst>
                                          <p:attrName>style.visibility</p:attrName>
                                        </p:attrNameLst>
                                      </p:cBhvr>
                                      <p:to>
                                        <p:strVal val="visible"/>
                                      </p:to>
                                    </p:set>
                                    <p:anim calcmode="lin" valueType="num">
                                      <p:cBhvr additive="base">
                                        <p:cTn id="7" dur="500" fill="hold"/>
                                        <p:tgtEl>
                                          <p:spTgt spid="77828">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828">
                                            <p:txEl>
                                              <p:charRg st="0"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7942"/>
                                        </p:tgtEl>
                                        <p:attrNameLst>
                                          <p:attrName>style.visibility</p:attrName>
                                        </p:attrNameLst>
                                      </p:cBhvr>
                                      <p:to>
                                        <p:strVal val="visible"/>
                                      </p:to>
                                    </p:set>
                                    <p:anim calcmode="lin" valueType="num">
                                      <p:cBhvr additive="base">
                                        <p:cTn id="13" dur="500" fill="hold"/>
                                        <p:tgtEl>
                                          <p:spTgt spid="77942"/>
                                        </p:tgtEl>
                                        <p:attrNameLst>
                                          <p:attrName>ppt_x</p:attrName>
                                        </p:attrNameLst>
                                      </p:cBhvr>
                                      <p:tavLst>
                                        <p:tav tm="0">
                                          <p:val>
                                            <p:strVal val="0-#ppt_w/2"/>
                                          </p:val>
                                        </p:tav>
                                        <p:tav tm="100000">
                                          <p:val>
                                            <p:strVal val="#ppt_x"/>
                                          </p:val>
                                        </p:tav>
                                      </p:tavLst>
                                    </p:anim>
                                    <p:anim calcmode="lin" valueType="num">
                                      <p:cBhvr additive="base">
                                        <p:cTn id="14" dur="500" fill="hold"/>
                                        <p:tgtEl>
                                          <p:spTgt spid="779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subTnLst>
                                    <p:audio>
                                      <p:cMediaNode>
                                        <p:cTn display="0" masterRel="sameClick">
                                          <p:stCondLst>
                                            <p:cond evt="begin" delay="0">
                                              <p:tn val="17"/>
                                            </p:cond>
                                          </p:stCondLst>
                                          <p:endCondLst>
                                            <p:cond evt="onStopAudio" delay="0">
                                              <p:tgtEl>
                                                <p:sldTgt/>
                                              </p:tgtEl>
                                            </p:cond>
                                          </p:endCondLst>
                                        </p:cTn>
                                        <p:tgtEl>
                                          <p:sndTgt r:embed="rId4" name="CAMERA.WAV"/>
                                        </p:tgtEl>
                                      </p:cMediaNode>
                                    </p:audio>
                                  </p:sub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ox(out)">
                                      <p:cBhvr>
                                        <p:cTn id="24" dur="500"/>
                                        <p:tgtEl>
                                          <p:spTgt spid="7"/>
                                        </p:tgtEl>
                                      </p:cBhvr>
                                    </p:animEffect>
                                  </p:childTnLst>
                                  <p:subTnLst>
                                    <p:audio>
                                      <p:cMediaNode>
                                        <p:cTn display="0" masterRel="sameClick">
                                          <p:stCondLst>
                                            <p:cond evt="begin" delay="0">
                                              <p:tn val="22"/>
                                            </p:cond>
                                          </p:stCondLst>
                                          <p:endCondLst>
                                            <p:cond evt="onStopAudio" delay="0">
                                              <p:tgtEl>
                                                <p:sldTgt/>
                                              </p:tgtEl>
                                            </p:cond>
                                          </p:endCondLst>
                                        </p:cTn>
                                        <p:tgtEl>
                                          <p:sndTgt r:embed="rId4" name="CAMERA.WAV"/>
                                        </p:tgtEl>
                                      </p:cMediaNode>
                                    </p:audio>
                                  </p:sub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ox(out)">
                                      <p:cBhvr>
                                        <p:cTn id="29" dur="500"/>
                                        <p:tgtEl>
                                          <p:spTgt spid="11"/>
                                        </p:tgtEl>
                                      </p:cBhvr>
                                    </p:animEffect>
                                  </p:childTnLst>
                                  <p:subTnLst>
                                    <p:audio>
                                      <p:cMediaNode>
                                        <p:cTn display="0" masterRel="sameClick">
                                          <p:stCondLst>
                                            <p:cond evt="begin" delay="0">
                                              <p:tn val="27"/>
                                            </p:cond>
                                          </p:stCondLst>
                                          <p:endCondLst>
                                            <p:cond evt="onStopAudio" delay="0">
                                              <p:tgtEl>
                                                <p:sldTgt/>
                                              </p:tgtEl>
                                            </p:cond>
                                          </p:endCondLst>
                                        </p:cTn>
                                        <p:tgtEl>
                                          <p:sndTgt r:embed="rId4" name="CAMERA.WAV"/>
                                        </p:tgtEl>
                                      </p:cMediaNode>
                                    </p:audio>
                                  </p:sub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ox(out)">
                                      <p:cBhvr>
                                        <p:cTn id="34" dur="500"/>
                                        <p:tgtEl>
                                          <p:spTgt spid="15"/>
                                        </p:tgtEl>
                                      </p:cBhvr>
                                    </p:animEffect>
                                  </p:childTnLst>
                                  <p:subTnLst>
                                    <p:audio>
                                      <p:cMediaNode>
                                        <p:cTn display="0" masterRel="sameClick">
                                          <p:stCondLst>
                                            <p:cond evt="begin" delay="0">
                                              <p:tn val="32"/>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899478" y="836295"/>
            <a:ext cx="3700462" cy="2754313"/>
            <a:chOff x="447" y="198"/>
            <a:chExt cx="2331" cy="1735"/>
          </a:xfrm>
        </p:grpSpPr>
        <p:grpSp>
          <p:nvGrpSpPr>
            <p:cNvPr id="55298" name="Group 5"/>
            <p:cNvGrpSpPr/>
            <p:nvPr/>
          </p:nvGrpSpPr>
          <p:grpSpPr>
            <a:xfrm>
              <a:off x="447" y="198"/>
              <a:ext cx="2331" cy="1735"/>
              <a:chOff x="725" y="176"/>
              <a:chExt cx="2331" cy="1735"/>
            </a:xfrm>
          </p:grpSpPr>
          <p:grpSp>
            <p:nvGrpSpPr>
              <p:cNvPr id="55299" name="Group 6"/>
              <p:cNvGrpSpPr/>
              <p:nvPr/>
            </p:nvGrpSpPr>
            <p:grpSpPr>
              <a:xfrm>
                <a:off x="725" y="254"/>
                <a:ext cx="342" cy="402"/>
                <a:chOff x="747" y="342"/>
                <a:chExt cx="342" cy="402"/>
              </a:xfrm>
            </p:grpSpPr>
            <p:sp>
              <p:nvSpPr>
                <p:cNvPr id="55300" name="Line 7"/>
                <p:cNvSpPr/>
                <p:nvPr/>
              </p:nvSpPr>
              <p:spPr>
                <a:xfrm>
                  <a:off x="945" y="500"/>
                  <a:ext cx="144" cy="244"/>
                </a:xfrm>
                <a:prstGeom prst="line">
                  <a:avLst/>
                </a:prstGeom>
                <a:ln w="9525" cap="flat" cmpd="sng">
                  <a:solidFill>
                    <a:srgbClr val="0066FF"/>
                  </a:solidFill>
                  <a:prstDash val="solid"/>
                  <a:round/>
                  <a:headEnd type="none" w="med" len="med"/>
                  <a:tailEnd type="triangle" w="med" len="med"/>
                </a:ln>
              </p:spPr>
            </p:sp>
            <p:sp>
              <p:nvSpPr>
                <p:cNvPr id="55301" name="Text Box 8"/>
                <p:cNvSpPr txBox="1"/>
                <p:nvPr/>
              </p:nvSpPr>
              <p:spPr>
                <a:xfrm>
                  <a:off x="747" y="34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grpSp>
          <p:grpSp>
            <p:nvGrpSpPr>
              <p:cNvPr id="55302" name="Group 9"/>
              <p:cNvGrpSpPr/>
              <p:nvPr/>
            </p:nvGrpSpPr>
            <p:grpSpPr>
              <a:xfrm>
                <a:off x="758" y="236"/>
                <a:ext cx="1022" cy="1672"/>
                <a:chOff x="703" y="2015"/>
                <a:chExt cx="1022" cy="1672"/>
              </a:xfrm>
            </p:grpSpPr>
            <p:sp>
              <p:nvSpPr>
                <p:cNvPr id="55303" name="Oval 10"/>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5304" name="Oval 11"/>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5305" name="Oval 12"/>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5306" name="Oval 13"/>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5307" name="Oval 14"/>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5308" name="Oval 15"/>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5309" name="Oval 16"/>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5310" name="Line 17"/>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5311" name="Line 18"/>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5312" name="Line 19"/>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5313" name="Line 20"/>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5314" name="Line 21"/>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5315" name="Line 22"/>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5316" name="Text Box 23"/>
              <p:cNvSpPr txBox="1"/>
              <p:nvPr/>
            </p:nvSpPr>
            <p:spPr>
              <a:xfrm>
                <a:off x="2020" y="1074"/>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5317" name="Rectangle 24"/>
              <p:cNvSpPr/>
              <p:nvPr/>
            </p:nvSpPr>
            <p:spPr>
              <a:xfrm>
                <a:off x="2196" y="130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5318" name="Rectangle 25"/>
              <p:cNvSpPr/>
              <p:nvPr/>
            </p:nvSpPr>
            <p:spPr>
              <a:xfrm>
                <a:off x="2196" y="107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19" name="Rectangle 26"/>
              <p:cNvSpPr/>
              <p:nvPr/>
            </p:nvSpPr>
            <p:spPr>
              <a:xfrm>
                <a:off x="2197" y="83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20" name="Rectangle 27"/>
              <p:cNvSpPr/>
              <p:nvPr/>
            </p:nvSpPr>
            <p:spPr>
              <a:xfrm>
                <a:off x="2196" y="60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21" name="Rectangle 28"/>
              <p:cNvSpPr/>
              <p:nvPr/>
            </p:nvSpPr>
            <p:spPr>
              <a:xfrm>
                <a:off x="2196" y="37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22" name="Line 29"/>
              <p:cNvSpPr/>
              <p:nvPr/>
            </p:nvSpPr>
            <p:spPr>
              <a:xfrm>
                <a:off x="2199" y="176"/>
                <a:ext cx="0" cy="200"/>
              </a:xfrm>
              <a:prstGeom prst="line">
                <a:avLst/>
              </a:prstGeom>
              <a:ln w="9525" cap="flat" cmpd="sng">
                <a:solidFill>
                  <a:schemeClr val="tx1"/>
                </a:solidFill>
                <a:prstDash val="solid"/>
                <a:round/>
                <a:headEnd type="none" w="med" len="med"/>
                <a:tailEnd type="none" w="med" len="med"/>
              </a:ln>
            </p:spPr>
          </p:sp>
          <p:sp>
            <p:nvSpPr>
              <p:cNvPr id="55323" name="Line 30"/>
              <p:cNvSpPr/>
              <p:nvPr/>
            </p:nvSpPr>
            <p:spPr>
              <a:xfrm flipH="1">
                <a:off x="3056" y="176"/>
                <a:ext cx="0" cy="200"/>
              </a:xfrm>
              <a:prstGeom prst="line">
                <a:avLst/>
              </a:prstGeom>
              <a:ln w="9525" cap="flat" cmpd="sng">
                <a:solidFill>
                  <a:schemeClr val="tx1"/>
                </a:solidFill>
                <a:prstDash val="solid"/>
                <a:round/>
                <a:headEnd type="none" w="med" len="med"/>
                <a:tailEnd type="none" w="med" len="med"/>
              </a:ln>
            </p:spPr>
          </p:sp>
          <p:sp>
            <p:nvSpPr>
              <p:cNvPr id="55324" name="Text Box 31"/>
              <p:cNvSpPr txBox="1"/>
              <p:nvPr/>
            </p:nvSpPr>
            <p:spPr>
              <a:xfrm>
                <a:off x="1750" y="1655"/>
                <a:ext cx="856"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a:t>
                </a:r>
                <a:endParaRPr lang="en-US" altLang="zh-CN" sz="2000" dirty="0">
                  <a:latin typeface="Times New Roman" panose="02020603050405020304" pitchFamily="18" charset="0"/>
                  <a:ea typeface="宋体" panose="02010600030101010101" pitchFamily="2" charset="-122"/>
                </a:endParaRPr>
              </a:p>
            </p:txBody>
          </p:sp>
        </p:grpSp>
        <p:sp>
          <p:nvSpPr>
            <p:cNvPr id="55325" name="Text Box 32"/>
            <p:cNvSpPr txBox="1"/>
            <p:nvPr/>
          </p:nvSpPr>
          <p:spPr>
            <a:xfrm>
              <a:off x="583" y="1653"/>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grpSp>
      <p:grpSp>
        <p:nvGrpSpPr>
          <p:cNvPr id="6" name="Group 33"/>
          <p:cNvGrpSpPr/>
          <p:nvPr/>
        </p:nvGrpSpPr>
        <p:grpSpPr>
          <a:xfrm>
            <a:off x="5283200" y="601663"/>
            <a:ext cx="3648075" cy="2754312"/>
            <a:chOff x="3232" y="283"/>
            <a:chExt cx="2298" cy="1735"/>
          </a:xfrm>
        </p:grpSpPr>
        <p:grpSp>
          <p:nvGrpSpPr>
            <p:cNvPr id="55327" name="Group 34"/>
            <p:cNvGrpSpPr/>
            <p:nvPr/>
          </p:nvGrpSpPr>
          <p:grpSpPr>
            <a:xfrm>
              <a:off x="3232" y="283"/>
              <a:ext cx="2298" cy="1735"/>
              <a:chOff x="3232" y="283"/>
              <a:chExt cx="2298" cy="1735"/>
            </a:xfrm>
          </p:grpSpPr>
          <p:grpSp>
            <p:nvGrpSpPr>
              <p:cNvPr id="55328" name="Group 35"/>
              <p:cNvGrpSpPr/>
              <p:nvPr/>
            </p:nvGrpSpPr>
            <p:grpSpPr>
              <a:xfrm>
                <a:off x="3232" y="343"/>
                <a:ext cx="1022" cy="1672"/>
                <a:chOff x="703" y="2015"/>
                <a:chExt cx="1022" cy="1672"/>
              </a:xfrm>
            </p:grpSpPr>
            <p:sp>
              <p:nvSpPr>
                <p:cNvPr id="55329" name="Oval 36"/>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5330" name="Oval 37"/>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5331" name="Oval 38"/>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5332" name="Oval 39"/>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5333" name="Oval 40"/>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5334" name="Oval 41"/>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5335" name="Oval 42"/>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5336" name="Line 43"/>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5337" name="Line 44"/>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5338" name="Line 45"/>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5339" name="Line 46"/>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5340" name="Line 47"/>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5341" name="Line 48"/>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5342" name="Text Box 49"/>
              <p:cNvSpPr txBox="1"/>
              <p:nvPr/>
            </p:nvSpPr>
            <p:spPr>
              <a:xfrm>
                <a:off x="4505" y="958"/>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5343" name="Rectangle 50"/>
              <p:cNvSpPr/>
              <p:nvPr/>
            </p:nvSpPr>
            <p:spPr>
              <a:xfrm>
                <a:off x="4670" y="141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5344" name="Rectangle 51"/>
              <p:cNvSpPr/>
              <p:nvPr/>
            </p:nvSpPr>
            <p:spPr>
              <a:xfrm>
                <a:off x="4670" y="117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P-&gt;D</a:t>
                </a:r>
                <a:endParaRPr lang="en-US" altLang="zh-CN" sz="2000" dirty="0">
                  <a:latin typeface="Times New Roman" panose="02020603050405020304" pitchFamily="18" charset="0"/>
                  <a:ea typeface="宋体" panose="02010600030101010101" pitchFamily="2" charset="-122"/>
                </a:endParaRPr>
              </a:p>
            </p:txBody>
          </p:sp>
          <p:sp>
            <p:nvSpPr>
              <p:cNvPr id="55345" name="Rectangle 52"/>
              <p:cNvSpPr/>
              <p:nvPr/>
            </p:nvSpPr>
            <p:spPr>
              <a:xfrm>
                <a:off x="4671" y="94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46" name="Rectangle 53"/>
              <p:cNvSpPr/>
              <p:nvPr/>
            </p:nvSpPr>
            <p:spPr>
              <a:xfrm>
                <a:off x="4670" y="71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47" name="Rectangle 54"/>
              <p:cNvSpPr/>
              <p:nvPr/>
            </p:nvSpPr>
            <p:spPr>
              <a:xfrm>
                <a:off x="4670" y="47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48" name="Line 55"/>
              <p:cNvSpPr/>
              <p:nvPr/>
            </p:nvSpPr>
            <p:spPr>
              <a:xfrm>
                <a:off x="4673" y="283"/>
                <a:ext cx="0" cy="200"/>
              </a:xfrm>
              <a:prstGeom prst="line">
                <a:avLst/>
              </a:prstGeom>
              <a:ln w="9525" cap="flat" cmpd="sng">
                <a:solidFill>
                  <a:schemeClr val="tx1"/>
                </a:solidFill>
                <a:prstDash val="solid"/>
                <a:round/>
                <a:headEnd type="none" w="med" len="med"/>
                <a:tailEnd type="none" w="med" len="med"/>
              </a:ln>
            </p:spPr>
          </p:sp>
          <p:sp>
            <p:nvSpPr>
              <p:cNvPr id="55349" name="Line 56"/>
              <p:cNvSpPr/>
              <p:nvPr/>
            </p:nvSpPr>
            <p:spPr>
              <a:xfrm flipH="1">
                <a:off x="5530" y="283"/>
                <a:ext cx="0" cy="200"/>
              </a:xfrm>
              <a:prstGeom prst="line">
                <a:avLst/>
              </a:prstGeom>
              <a:ln w="9525" cap="flat" cmpd="sng">
                <a:solidFill>
                  <a:schemeClr val="tx1"/>
                </a:solidFill>
                <a:prstDash val="solid"/>
                <a:round/>
                <a:headEnd type="none" w="med" len="med"/>
                <a:tailEnd type="none" w="med" len="med"/>
              </a:ln>
            </p:spPr>
          </p:sp>
          <p:sp>
            <p:nvSpPr>
              <p:cNvPr id="55350" name="Text Box 57"/>
              <p:cNvSpPr txBox="1"/>
              <p:nvPr/>
            </p:nvSpPr>
            <p:spPr>
              <a:xfrm>
                <a:off x="4224" y="1762"/>
                <a:ext cx="856"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a:t>
                </a:r>
                <a:endParaRPr lang="en-US" altLang="zh-CN" sz="2000" dirty="0">
                  <a:latin typeface="Times New Roman" panose="02020603050405020304" pitchFamily="18" charset="0"/>
                  <a:ea typeface="宋体" panose="02010600030101010101" pitchFamily="2" charset="-122"/>
                </a:endParaRPr>
              </a:p>
            </p:txBody>
          </p:sp>
          <p:grpSp>
            <p:nvGrpSpPr>
              <p:cNvPr id="55351" name="Group 58"/>
              <p:cNvGrpSpPr/>
              <p:nvPr/>
            </p:nvGrpSpPr>
            <p:grpSpPr>
              <a:xfrm>
                <a:off x="3989" y="662"/>
                <a:ext cx="207" cy="460"/>
                <a:chOff x="3989" y="662"/>
                <a:chExt cx="207" cy="460"/>
              </a:xfrm>
            </p:grpSpPr>
            <p:sp>
              <p:nvSpPr>
                <p:cNvPr id="55352" name="Text Box 59"/>
                <p:cNvSpPr txBox="1"/>
                <p:nvPr/>
              </p:nvSpPr>
              <p:spPr>
                <a:xfrm>
                  <a:off x="4000" y="66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5353" name="Line 60"/>
                <p:cNvSpPr/>
                <p:nvPr/>
              </p:nvSpPr>
              <p:spPr>
                <a:xfrm flipH="1">
                  <a:off x="3989" y="933"/>
                  <a:ext cx="123" cy="189"/>
                </a:xfrm>
                <a:prstGeom prst="line">
                  <a:avLst/>
                </a:prstGeom>
                <a:ln w="9525" cap="flat" cmpd="sng">
                  <a:solidFill>
                    <a:srgbClr val="0066FF"/>
                  </a:solidFill>
                  <a:prstDash val="solid"/>
                  <a:round/>
                  <a:headEnd type="none" w="med" len="med"/>
                  <a:tailEnd type="triangle" w="med" len="med"/>
                </a:ln>
              </p:spPr>
            </p:sp>
          </p:grpSp>
        </p:grpSp>
        <p:sp>
          <p:nvSpPr>
            <p:cNvPr id="55354" name="Text Box 61"/>
            <p:cNvSpPr txBox="1"/>
            <p:nvPr/>
          </p:nvSpPr>
          <p:spPr>
            <a:xfrm>
              <a:off x="3384" y="1675"/>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(6)</a:t>
              </a:r>
              <a:endParaRPr lang="en-US" altLang="zh-CN" sz="2000" dirty="0">
                <a:latin typeface="Times New Roman" panose="02020603050405020304" pitchFamily="18" charset="0"/>
                <a:ea typeface="宋体" panose="02010600030101010101" pitchFamily="2" charset="-122"/>
              </a:endParaRPr>
            </a:p>
          </p:txBody>
        </p:sp>
      </p:grpSp>
      <p:grpSp>
        <p:nvGrpSpPr>
          <p:cNvPr id="10" name="Group 62"/>
          <p:cNvGrpSpPr/>
          <p:nvPr/>
        </p:nvGrpSpPr>
        <p:grpSpPr>
          <a:xfrm>
            <a:off x="601663" y="3998913"/>
            <a:ext cx="3913187" cy="2895600"/>
            <a:chOff x="283" y="2423"/>
            <a:chExt cx="2465" cy="1824"/>
          </a:xfrm>
        </p:grpSpPr>
        <p:grpSp>
          <p:nvGrpSpPr>
            <p:cNvPr id="55356" name="Group 63"/>
            <p:cNvGrpSpPr/>
            <p:nvPr/>
          </p:nvGrpSpPr>
          <p:grpSpPr>
            <a:xfrm>
              <a:off x="407" y="2423"/>
              <a:ext cx="2341" cy="1735"/>
              <a:chOff x="407" y="2423"/>
              <a:chExt cx="2341" cy="1735"/>
            </a:xfrm>
          </p:grpSpPr>
          <p:grpSp>
            <p:nvGrpSpPr>
              <p:cNvPr id="55357" name="Group 64"/>
              <p:cNvGrpSpPr/>
              <p:nvPr/>
            </p:nvGrpSpPr>
            <p:grpSpPr>
              <a:xfrm>
                <a:off x="450" y="2483"/>
                <a:ext cx="1022" cy="1672"/>
                <a:chOff x="703" y="2015"/>
                <a:chExt cx="1022" cy="1672"/>
              </a:xfrm>
            </p:grpSpPr>
            <p:sp>
              <p:nvSpPr>
                <p:cNvPr id="55358" name="Oval 65"/>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5359" name="Oval 66"/>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5360" name="Oval 67"/>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5361" name="Oval 68"/>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5362" name="Oval 69"/>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5363" name="Oval 70"/>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5364" name="Oval 71"/>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5365" name="Line 72"/>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5366" name="Line 73"/>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5367" name="Line 74"/>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5368" name="Line 75"/>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5369" name="Line 76"/>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5370" name="Line 77"/>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5371" name="Text Box 78"/>
              <p:cNvSpPr txBox="1"/>
              <p:nvPr/>
            </p:nvSpPr>
            <p:spPr>
              <a:xfrm>
                <a:off x="1722" y="2866"/>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5372" name="Rectangle 79"/>
              <p:cNvSpPr/>
              <p:nvPr/>
            </p:nvSpPr>
            <p:spPr>
              <a:xfrm>
                <a:off x="1888" y="355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5373" name="Rectangle 80"/>
              <p:cNvSpPr/>
              <p:nvPr/>
            </p:nvSpPr>
            <p:spPr>
              <a:xfrm>
                <a:off x="1888" y="331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P-&gt;D</a:t>
                </a:r>
                <a:endParaRPr lang="en-US" altLang="zh-CN" sz="2000" dirty="0">
                  <a:latin typeface="Times New Roman" panose="02020603050405020304" pitchFamily="18" charset="0"/>
                  <a:ea typeface="宋体" panose="02010600030101010101" pitchFamily="2" charset="-122"/>
                </a:endParaRPr>
              </a:p>
            </p:txBody>
          </p:sp>
          <p:sp>
            <p:nvSpPr>
              <p:cNvPr id="55374" name="Rectangle 81"/>
              <p:cNvSpPr/>
              <p:nvPr/>
            </p:nvSpPr>
            <p:spPr>
              <a:xfrm>
                <a:off x="1889" y="3085"/>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P-&gt;E</a:t>
                </a:r>
                <a:endParaRPr lang="en-US" altLang="zh-CN" sz="2000" dirty="0">
                  <a:latin typeface="Times New Roman" panose="02020603050405020304" pitchFamily="18" charset="0"/>
                  <a:ea typeface="宋体" panose="02010600030101010101" pitchFamily="2" charset="-122"/>
                </a:endParaRPr>
              </a:p>
            </p:txBody>
          </p:sp>
          <p:sp>
            <p:nvSpPr>
              <p:cNvPr id="55375" name="Rectangle 82"/>
              <p:cNvSpPr/>
              <p:nvPr/>
            </p:nvSpPr>
            <p:spPr>
              <a:xfrm>
                <a:off x="1888" y="285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76" name="Rectangle 83"/>
              <p:cNvSpPr/>
              <p:nvPr/>
            </p:nvSpPr>
            <p:spPr>
              <a:xfrm>
                <a:off x="1888" y="261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377" name="Line 84"/>
              <p:cNvSpPr/>
              <p:nvPr/>
            </p:nvSpPr>
            <p:spPr>
              <a:xfrm>
                <a:off x="1891" y="2423"/>
                <a:ext cx="0" cy="200"/>
              </a:xfrm>
              <a:prstGeom prst="line">
                <a:avLst/>
              </a:prstGeom>
              <a:ln w="9525" cap="flat" cmpd="sng">
                <a:solidFill>
                  <a:schemeClr val="tx1"/>
                </a:solidFill>
                <a:prstDash val="solid"/>
                <a:round/>
                <a:headEnd type="none" w="med" len="med"/>
                <a:tailEnd type="none" w="med" len="med"/>
              </a:ln>
            </p:spPr>
          </p:sp>
          <p:sp>
            <p:nvSpPr>
              <p:cNvPr id="55378" name="Line 85"/>
              <p:cNvSpPr/>
              <p:nvPr/>
            </p:nvSpPr>
            <p:spPr>
              <a:xfrm flipH="1">
                <a:off x="2748" y="2423"/>
                <a:ext cx="0" cy="200"/>
              </a:xfrm>
              <a:prstGeom prst="line">
                <a:avLst/>
              </a:prstGeom>
              <a:ln w="9525" cap="flat" cmpd="sng">
                <a:solidFill>
                  <a:schemeClr val="tx1"/>
                </a:solidFill>
                <a:prstDash val="solid"/>
                <a:round/>
                <a:headEnd type="none" w="med" len="med"/>
                <a:tailEnd type="none" w="med" len="med"/>
              </a:ln>
            </p:spPr>
          </p:sp>
          <p:sp>
            <p:nvSpPr>
              <p:cNvPr id="55379" name="Text Box 86"/>
              <p:cNvSpPr txBox="1"/>
              <p:nvPr/>
            </p:nvSpPr>
            <p:spPr>
              <a:xfrm>
                <a:off x="1442" y="3902"/>
                <a:ext cx="856"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a:t>
                </a:r>
                <a:endParaRPr lang="en-US" altLang="zh-CN" sz="2000" dirty="0">
                  <a:latin typeface="Times New Roman" panose="02020603050405020304" pitchFamily="18" charset="0"/>
                  <a:ea typeface="宋体" panose="02010600030101010101" pitchFamily="2" charset="-122"/>
                </a:endParaRPr>
              </a:p>
            </p:txBody>
          </p:sp>
          <p:grpSp>
            <p:nvGrpSpPr>
              <p:cNvPr id="55380" name="Group 87"/>
              <p:cNvGrpSpPr/>
              <p:nvPr/>
            </p:nvGrpSpPr>
            <p:grpSpPr>
              <a:xfrm>
                <a:off x="407" y="3647"/>
                <a:ext cx="368" cy="250"/>
                <a:chOff x="407" y="3647"/>
                <a:chExt cx="368" cy="250"/>
              </a:xfrm>
            </p:grpSpPr>
            <p:sp>
              <p:nvSpPr>
                <p:cNvPr id="55381" name="Text Box 88"/>
                <p:cNvSpPr txBox="1"/>
                <p:nvPr/>
              </p:nvSpPr>
              <p:spPr>
                <a:xfrm>
                  <a:off x="407" y="3647"/>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5382" name="Line 89"/>
                <p:cNvSpPr/>
                <p:nvPr/>
              </p:nvSpPr>
              <p:spPr>
                <a:xfrm flipV="1">
                  <a:off x="542" y="3707"/>
                  <a:ext cx="233" cy="89"/>
                </a:xfrm>
                <a:prstGeom prst="line">
                  <a:avLst/>
                </a:prstGeom>
                <a:ln w="9525" cap="flat" cmpd="sng">
                  <a:solidFill>
                    <a:srgbClr val="0066FF"/>
                  </a:solidFill>
                  <a:prstDash val="solid"/>
                  <a:round/>
                  <a:headEnd type="none" w="med" len="med"/>
                  <a:tailEnd type="triangle" w="med" len="med"/>
                </a:ln>
              </p:spPr>
            </p:sp>
          </p:grpSp>
        </p:grpSp>
        <p:sp>
          <p:nvSpPr>
            <p:cNvPr id="55383" name="Text Box 90"/>
            <p:cNvSpPr txBox="1"/>
            <p:nvPr/>
          </p:nvSpPr>
          <p:spPr>
            <a:xfrm>
              <a:off x="283" y="3997"/>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(7)</a:t>
              </a:r>
              <a:endParaRPr lang="en-US" altLang="zh-CN" sz="2000" dirty="0">
                <a:latin typeface="Times New Roman" panose="02020603050405020304" pitchFamily="18" charset="0"/>
                <a:ea typeface="宋体" panose="02010600030101010101" pitchFamily="2" charset="-122"/>
              </a:endParaRPr>
            </a:p>
          </p:txBody>
        </p:sp>
      </p:grpSp>
      <p:grpSp>
        <p:nvGrpSpPr>
          <p:cNvPr id="14" name="Group 91"/>
          <p:cNvGrpSpPr/>
          <p:nvPr/>
        </p:nvGrpSpPr>
        <p:grpSpPr>
          <a:xfrm>
            <a:off x="5024438" y="3989388"/>
            <a:ext cx="3748087" cy="3021012"/>
            <a:chOff x="3069" y="2417"/>
            <a:chExt cx="2361" cy="1903"/>
          </a:xfrm>
        </p:grpSpPr>
        <p:grpSp>
          <p:nvGrpSpPr>
            <p:cNvPr id="55385" name="Group 92"/>
            <p:cNvGrpSpPr/>
            <p:nvPr/>
          </p:nvGrpSpPr>
          <p:grpSpPr>
            <a:xfrm>
              <a:off x="3069" y="2417"/>
              <a:ext cx="2298" cy="1903"/>
              <a:chOff x="3069" y="2417"/>
              <a:chExt cx="2298" cy="1903"/>
            </a:xfrm>
          </p:grpSpPr>
          <p:grpSp>
            <p:nvGrpSpPr>
              <p:cNvPr id="55386" name="Group 93"/>
              <p:cNvGrpSpPr/>
              <p:nvPr/>
            </p:nvGrpSpPr>
            <p:grpSpPr>
              <a:xfrm>
                <a:off x="3069" y="2477"/>
                <a:ext cx="1022" cy="1672"/>
                <a:chOff x="703" y="2015"/>
                <a:chExt cx="1022" cy="1672"/>
              </a:xfrm>
            </p:grpSpPr>
            <p:sp>
              <p:nvSpPr>
                <p:cNvPr id="55387" name="Oval 94"/>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5388" name="Oval 95"/>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5389" name="Oval 96"/>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5390" name="Oval 97"/>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5391" name="Oval 98"/>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5392" name="Oval 99"/>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5393" name="Oval 100"/>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5394" name="Line 101"/>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5395" name="Line 102"/>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5396" name="Line 103"/>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5397" name="Line 104"/>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5398" name="Line 105"/>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5399" name="Line 106"/>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5400" name="Text Box 107"/>
              <p:cNvSpPr txBox="1"/>
              <p:nvPr/>
            </p:nvSpPr>
            <p:spPr>
              <a:xfrm>
                <a:off x="4352" y="3071"/>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5401" name="Rectangle 108"/>
              <p:cNvSpPr/>
              <p:nvPr/>
            </p:nvSpPr>
            <p:spPr>
              <a:xfrm>
                <a:off x="4507" y="354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5402" name="Rectangle 109"/>
              <p:cNvSpPr/>
              <p:nvPr/>
            </p:nvSpPr>
            <p:spPr>
              <a:xfrm>
                <a:off x="4507" y="331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P-&gt;D</a:t>
                </a:r>
                <a:endParaRPr lang="en-US" altLang="zh-CN" sz="2000" dirty="0">
                  <a:latin typeface="Times New Roman" panose="02020603050405020304" pitchFamily="18" charset="0"/>
                  <a:ea typeface="宋体" panose="02010600030101010101" pitchFamily="2" charset="-122"/>
                </a:endParaRPr>
              </a:p>
            </p:txBody>
          </p:sp>
          <p:sp>
            <p:nvSpPr>
              <p:cNvPr id="55403" name="Rectangle 110"/>
              <p:cNvSpPr/>
              <p:nvPr/>
            </p:nvSpPr>
            <p:spPr>
              <a:xfrm>
                <a:off x="4508" y="307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404" name="Rectangle 111"/>
              <p:cNvSpPr/>
              <p:nvPr/>
            </p:nvSpPr>
            <p:spPr>
              <a:xfrm>
                <a:off x="4507" y="284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405" name="Rectangle 112"/>
              <p:cNvSpPr/>
              <p:nvPr/>
            </p:nvSpPr>
            <p:spPr>
              <a:xfrm>
                <a:off x="4507" y="261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5406" name="Line 113"/>
              <p:cNvSpPr/>
              <p:nvPr/>
            </p:nvSpPr>
            <p:spPr>
              <a:xfrm>
                <a:off x="4510" y="2417"/>
                <a:ext cx="0" cy="200"/>
              </a:xfrm>
              <a:prstGeom prst="line">
                <a:avLst/>
              </a:prstGeom>
              <a:ln w="9525" cap="flat" cmpd="sng">
                <a:solidFill>
                  <a:schemeClr val="tx1"/>
                </a:solidFill>
                <a:prstDash val="solid"/>
                <a:round/>
                <a:headEnd type="none" w="med" len="med"/>
                <a:tailEnd type="none" w="med" len="med"/>
              </a:ln>
            </p:spPr>
          </p:sp>
          <p:sp>
            <p:nvSpPr>
              <p:cNvPr id="55407" name="Line 114"/>
              <p:cNvSpPr/>
              <p:nvPr/>
            </p:nvSpPr>
            <p:spPr>
              <a:xfrm flipH="1">
                <a:off x="5367" y="2417"/>
                <a:ext cx="0" cy="200"/>
              </a:xfrm>
              <a:prstGeom prst="line">
                <a:avLst/>
              </a:prstGeom>
              <a:ln w="9525" cap="flat" cmpd="sng">
                <a:solidFill>
                  <a:schemeClr val="tx1"/>
                </a:solidFill>
                <a:prstDash val="solid"/>
                <a:round/>
                <a:headEnd type="none" w="med" len="med"/>
                <a:tailEnd type="none" w="med" len="med"/>
              </a:ln>
            </p:spPr>
          </p:sp>
          <p:sp>
            <p:nvSpPr>
              <p:cNvPr id="55408" name="Text Box 115"/>
              <p:cNvSpPr txBox="1"/>
              <p:nvPr/>
            </p:nvSpPr>
            <p:spPr>
              <a:xfrm>
                <a:off x="4061" y="3896"/>
                <a:ext cx="994"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a:t>
                </a:r>
                <a:endParaRPr lang="en-US" altLang="zh-CN" sz="2000" dirty="0">
                  <a:latin typeface="Times New Roman" panose="02020603050405020304" pitchFamily="18" charset="0"/>
                  <a:ea typeface="宋体" panose="02010600030101010101" pitchFamily="2" charset="-122"/>
                </a:endParaRPr>
              </a:p>
            </p:txBody>
          </p:sp>
          <p:grpSp>
            <p:nvGrpSpPr>
              <p:cNvPr id="55409" name="Group 116"/>
              <p:cNvGrpSpPr/>
              <p:nvPr/>
            </p:nvGrpSpPr>
            <p:grpSpPr>
              <a:xfrm>
                <a:off x="3226" y="4070"/>
                <a:ext cx="368" cy="250"/>
                <a:chOff x="407" y="3647"/>
                <a:chExt cx="368" cy="250"/>
              </a:xfrm>
            </p:grpSpPr>
            <p:sp>
              <p:nvSpPr>
                <p:cNvPr id="55410" name="Text Box 117"/>
                <p:cNvSpPr txBox="1"/>
                <p:nvPr/>
              </p:nvSpPr>
              <p:spPr>
                <a:xfrm>
                  <a:off x="407" y="3647"/>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5411" name="Line 118"/>
                <p:cNvSpPr/>
                <p:nvPr/>
              </p:nvSpPr>
              <p:spPr>
                <a:xfrm flipV="1">
                  <a:off x="542" y="3707"/>
                  <a:ext cx="233" cy="89"/>
                </a:xfrm>
                <a:prstGeom prst="line">
                  <a:avLst/>
                </a:prstGeom>
                <a:ln w="9525" cap="flat" cmpd="sng">
                  <a:solidFill>
                    <a:srgbClr val="0066FF"/>
                  </a:solidFill>
                  <a:prstDash val="solid"/>
                  <a:round/>
                  <a:headEnd type="none" w="med" len="med"/>
                  <a:tailEnd type="triangle" w="med" len="med"/>
                </a:ln>
              </p:spPr>
            </p:sp>
          </p:grpSp>
        </p:grpSp>
        <p:sp>
          <p:nvSpPr>
            <p:cNvPr id="55412" name="Text Box 119"/>
            <p:cNvSpPr txBox="1"/>
            <p:nvPr/>
          </p:nvSpPr>
          <p:spPr>
            <a:xfrm>
              <a:off x="5128" y="3975"/>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(8)</a:t>
              </a:r>
              <a:endParaRPr lang="en-US" altLang="zh-CN" sz="2000" dirty="0">
                <a:latin typeface="Times New Roman" panose="02020603050405020304" pitchFamily="18" charset="0"/>
                <a:ea typeface="宋体" panose="02010600030101010101" pitchFamily="2" charset="-122"/>
              </a:endParaRPr>
            </a:p>
          </p:txBody>
        </p:sp>
      </p:grpSp>
      <p:graphicFrame>
        <p:nvGraphicFramePr>
          <p:cNvPr id="55413" name="Object 120">
            <a:hlinkClick r:id="" action="ppaction://ole?verb="/>
          </p:cNvPr>
          <p:cNvGraphicFramePr/>
          <p:nvPr/>
        </p:nvGraphicFramePr>
        <p:xfrm>
          <a:off x="4760913" y="374650"/>
          <a:ext cx="763587" cy="628650"/>
        </p:xfrm>
        <a:graphic>
          <a:graphicData uri="http://schemas.openxmlformats.org/presentationml/2006/ole">
            <mc:AlternateContent xmlns:mc="http://schemas.openxmlformats.org/markup-compatibility/2006">
              <mc:Choice xmlns:v="urn:schemas-microsoft-com:vml" Requires="v">
                <p:oleObj spid="_x0000_s3078" name="" r:id="rId1" imgW="581025" imgH="476250" progId="Package">
                  <p:embed/>
                </p:oleObj>
              </mc:Choice>
              <mc:Fallback>
                <p:oleObj name="" r:id="rId1" imgW="581025" imgH="476250" progId="Package">
                  <p:embed/>
                  <p:pic>
                    <p:nvPicPr>
                      <p:cNvPr id="0" name="图片 3077"/>
                      <p:cNvPicPr/>
                      <p:nvPr/>
                    </p:nvPicPr>
                    <p:blipFill>
                      <a:blip r:embed="rId2"/>
                      <a:stretch>
                        <a:fillRect/>
                      </a:stretch>
                    </p:blipFill>
                    <p:spPr>
                      <a:xfrm>
                        <a:off x="4760913" y="374650"/>
                        <a:ext cx="763587" cy="628650"/>
                      </a:xfrm>
                      <a:prstGeom prst="rect">
                        <a:avLst/>
                      </a:prstGeom>
                      <a:noFill/>
                      <a:ln w="38100">
                        <a:noFill/>
                        <a:miter/>
                      </a:ln>
                    </p:spPr>
                  </p:pic>
                </p:oleObj>
              </mc:Fallback>
            </mc:AlternateContent>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out)">
                                      <p:cBhvr>
                                        <p:cTn id="22" dur="500"/>
                                        <p:tgtEl>
                                          <p:spTgt spid="14"/>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833438" y="692468"/>
            <a:ext cx="3833812" cy="3127375"/>
            <a:chOff x="429" y="261"/>
            <a:chExt cx="2415" cy="1970"/>
          </a:xfrm>
        </p:grpSpPr>
        <p:grpSp>
          <p:nvGrpSpPr>
            <p:cNvPr id="56322" name="Group 5"/>
            <p:cNvGrpSpPr/>
            <p:nvPr/>
          </p:nvGrpSpPr>
          <p:grpSpPr>
            <a:xfrm>
              <a:off x="429" y="261"/>
              <a:ext cx="2415" cy="1970"/>
              <a:chOff x="429" y="261"/>
              <a:chExt cx="2415" cy="1970"/>
            </a:xfrm>
          </p:grpSpPr>
          <p:grpSp>
            <p:nvGrpSpPr>
              <p:cNvPr id="56323" name="Group 6"/>
              <p:cNvGrpSpPr/>
              <p:nvPr/>
            </p:nvGrpSpPr>
            <p:grpSpPr>
              <a:xfrm>
                <a:off x="546" y="321"/>
                <a:ext cx="1022" cy="1672"/>
                <a:chOff x="703" y="2015"/>
                <a:chExt cx="1022" cy="1672"/>
              </a:xfrm>
            </p:grpSpPr>
            <p:sp>
              <p:nvSpPr>
                <p:cNvPr id="56324" name="Oval 7"/>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6325" name="Oval 8"/>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6326" name="Oval 9"/>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6327" name="Oval 10"/>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6328" name="Oval 11"/>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6329" name="Oval 12"/>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6330" name="Oval 13"/>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6331" name="Line 14"/>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6332" name="Line 15"/>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6333" name="Line 16"/>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6334" name="Line 17"/>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6335" name="Line 18"/>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6336" name="Line 19"/>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6337" name="Text Box 20"/>
              <p:cNvSpPr txBox="1"/>
              <p:nvPr/>
            </p:nvSpPr>
            <p:spPr>
              <a:xfrm>
                <a:off x="1840" y="693"/>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6338" name="Rectangle 21"/>
              <p:cNvSpPr/>
              <p:nvPr/>
            </p:nvSpPr>
            <p:spPr>
              <a:xfrm>
                <a:off x="1984" y="139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6339" name="Rectangle 22"/>
              <p:cNvSpPr/>
              <p:nvPr/>
            </p:nvSpPr>
            <p:spPr>
              <a:xfrm>
                <a:off x="1984" y="115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P-&gt;D</a:t>
                </a:r>
                <a:endParaRPr lang="en-US" altLang="zh-CN" sz="2000" dirty="0">
                  <a:latin typeface="Times New Roman" panose="02020603050405020304" pitchFamily="18" charset="0"/>
                  <a:ea typeface="宋体" panose="02010600030101010101" pitchFamily="2" charset="-122"/>
                </a:endParaRPr>
              </a:p>
            </p:txBody>
          </p:sp>
          <p:sp>
            <p:nvSpPr>
              <p:cNvPr id="56340" name="Rectangle 23"/>
              <p:cNvSpPr/>
              <p:nvPr/>
            </p:nvSpPr>
            <p:spPr>
              <a:xfrm>
                <a:off x="1985" y="92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P-&gt;G</a:t>
                </a:r>
                <a:endParaRPr lang="en-US" altLang="zh-CN" sz="2000" dirty="0">
                  <a:latin typeface="Times New Roman" panose="02020603050405020304" pitchFamily="18" charset="0"/>
                  <a:ea typeface="宋体" panose="02010600030101010101" pitchFamily="2" charset="-122"/>
                </a:endParaRPr>
              </a:p>
            </p:txBody>
          </p:sp>
          <p:sp>
            <p:nvSpPr>
              <p:cNvPr id="56341" name="Rectangle 24"/>
              <p:cNvSpPr/>
              <p:nvPr/>
            </p:nvSpPr>
            <p:spPr>
              <a:xfrm>
                <a:off x="1984" y="69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42" name="Rectangle 25"/>
              <p:cNvSpPr/>
              <p:nvPr/>
            </p:nvSpPr>
            <p:spPr>
              <a:xfrm>
                <a:off x="1984" y="45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43" name="Line 26"/>
              <p:cNvSpPr/>
              <p:nvPr/>
            </p:nvSpPr>
            <p:spPr>
              <a:xfrm>
                <a:off x="1987" y="261"/>
                <a:ext cx="0" cy="200"/>
              </a:xfrm>
              <a:prstGeom prst="line">
                <a:avLst/>
              </a:prstGeom>
              <a:ln w="9525" cap="flat" cmpd="sng">
                <a:solidFill>
                  <a:schemeClr val="tx1"/>
                </a:solidFill>
                <a:prstDash val="solid"/>
                <a:round/>
                <a:headEnd type="none" w="med" len="med"/>
                <a:tailEnd type="none" w="med" len="med"/>
              </a:ln>
            </p:spPr>
          </p:sp>
          <p:sp>
            <p:nvSpPr>
              <p:cNvPr id="56344" name="Line 27"/>
              <p:cNvSpPr/>
              <p:nvPr/>
            </p:nvSpPr>
            <p:spPr>
              <a:xfrm flipH="1">
                <a:off x="2844" y="261"/>
                <a:ext cx="0" cy="200"/>
              </a:xfrm>
              <a:prstGeom prst="line">
                <a:avLst/>
              </a:prstGeom>
              <a:ln w="9525" cap="flat" cmpd="sng">
                <a:solidFill>
                  <a:schemeClr val="tx1"/>
                </a:solidFill>
                <a:prstDash val="solid"/>
                <a:round/>
                <a:headEnd type="none" w="med" len="med"/>
                <a:tailEnd type="none" w="med" len="med"/>
              </a:ln>
            </p:spPr>
          </p:sp>
          <p:sp>
            <p:nvSpPr>
              <p:cNvPr id="56345" name="Text Box 28"/>
              <p:cNvSpPr txBox="1"/>
              <p:nvPr/>
            </p:nvSpPr>
            <p:spPr>
              <a:xfrm>
                <a:off x="1538" y="1740"/>
                <a:ext cx="994"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a:t>
                </a:r>
                <a:endParaRPr lang="en-US" altLang="zh-CN" sz="2000" dirty="0">
                  <a:latin typeface="Times New Roman" panose="02020603050405020304" pitchFamily="18" charset="0"/>
                  <a:ea typeface="宋体" panose="02010600030101010101" pitchFamily="2" charset="-122"/>
                </a:endParaRPr>
              </a:p>
            </p:txBody>
          </p:sp>
          <p:sp>
            <p:nvSpPr>
              <p:cNvPr id="56346" name="Text Box 29"/>
              <p:cNvSpPr txBox="1"/>
              <p:nvPr/>
            </p:nvSpPr>
            <p:spPr>
              <a:xfrm>
                <a:off x="429" y="1981"/>
                <a:ext cx="723"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P=NULL</a:t>
                </a:r>
                <a:endParaRPr lang="en-US" altLang="zh-CN" sz="2000" dirty="0">
                  <a:latin typeface="Times New Roman" panose="02020603050405020304" pitchFamily="18" charset="0"/>
                  <a:ea typeface="宋体" panose="02010600030101010101" pitchFamily="2" charset="-122"/>
                </a:endParaRPr>
              </a:p>
            </p:txBody>
          </p:sp>
        </p:grpSp>
        <p:sp>
          <p:nvSpPr>
            <p:cNvPr id="56347" name="Text Box 30"/>
            <p:cNvSpPr txBox="1"/>
            <p:nvPr/>
          </p:nvSpPr>
          <p:spPr>
            <a:xfrm>
              <a:off x="2484" y="1764"/>
              <a:ext cx="30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(9)</a:t>
              </a:r>
              <a:endParaRPr lang="en-US" altLang="zh-CN" sz="2000" dirty="0">
                <a:latin typeface="Times New Roman" panose="02020603050405020304" pitchFamily="18" charset="0"/>
                <a:ea typeface="宋体" panose="02010600030101010101" pitchFamily="2" charset="-122"/>
              </a:endParaRPr>
            </a:p>
          </p:txBody>
        </p:sp>
      </p:grpSp>
      <p:grpSp>
        <p:nvGrpSpPr>
          <p:cNvPr id="5" name="Group 31"/>
          <p:cNvGrpSpPr/>
          <p:nvPr/>
        </p:nvGrpSpPr>
        <p:grpSpPr>
          <a:xfrm>
            <a:off x="533400" y="4022725"/>
            <a:ext cx="3700463" cy="2835275"/>
            <a:chOff x="243" y="2405"/>
            <a:chExt cx="2331" cy="1786"/>
          </a:xfrm>
        </p:grpSpPr>
        <p:grpSp>
          <p:nvGrpSpPr>
            <p:cNvPr id="56349" name="Group 32"/>
            <p:cNvGrpSpPr/>
            <p:nvPr/>
          </p:nvGrpSpPr>
          <p:grpSpPr>
            <a:xfrm>
              <a:off x="276" y="2405"/>
              <a:ext cx="2298" cy="1735"/>
              <a:chOff x="276" y="2405"/>
              <a:chExt cx="2298" cy="1735"/>
            </a:xfrm>
          </p:grpSpPr>
          <p:grpSp>
            <p:nvGrpSpPr>
              <p:cNvPr id="56350" name="Group 33"/>
              <p:cNvGrpSpPr/>
              <p:nvPr/>
            </p:nvGrpSpPr>
            <p:grpSpPr>
              <a:xfrm>
                <a:off x="276" y="2465"/>
                <a:ext cx="1022" cy="1672"/>
                <a:chOff x="703" y="2015"/>
                <a:chExt cx="1022" cy="1672"/>
              </a:xfrm>
            </p:grpSpPr>
            <p:sp>
              <p:nvSpPr>
                <p:cNvPr id="56351" name="Oval 34"/>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6352" name="Oval 35"/>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6353" name="Oval 36"/>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6354" name="Oval 37"/>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6355" name="Oval 38"/>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6356" name="Oval 39"/>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6357" name="Oval 40"/>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6358" name="Line 41"/>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6359" name="Line 42"/>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6360" name="Line 43"/>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6361" name="Line 44"/>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6362" name="Line 45"/>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6363" name="Line 46"/>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6364" name="Text Box 47"/>
              <p:cNvSpPr txBox="1"/>
              <p:nvPr/>
            </p:nvSpPr>
            <p:spPr>
              <a:xfrm>
                <a:off x="1549" y="3314"/>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6365" name="Rectangle 48"/>
              <p:cNvSpPr/>
              <p:nvPr/>
            </p:nvSpPr>
            <p:spPr>
              <a:xfrm>
                <a:off x="1714" y="353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6366" name="Rectangle 49"/>
              <p:cNvSpPr/>
              <p:nvPr/>
            </p:nvSpPr>
            <p:spPr>
              <a:xfrm>
                <a:off x="1714" y="330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67" name="Rectangle 50"/>
              <p:cNvSpPr/>
              <p:nvPr/>
            </p:nvSpPr>
            <p:spPr>
              <a:xfrm>
                <a:off x="1715" y="306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68" name="Rectangle 51"/>
              <p:cNvSpPr/>
              <p:nvPr/>
            </p:nvSpPr>
            <p:spPr>
              <a:xfrm>
                <a:off x="1714" y="283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69" name="Rectangle 52"/>
              <p:cNvSpPr/>
              <p:nvPr/>
            </p:nvSpPr>
            <p:spPr>
              <a:xfrm>
                <a:off x="1714" y="260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70" name="Line 53"/>
              <p:cNvSpPr/>
              <p:nvPr/>
            </p:nvSpPr>
            <p:spPr>
              <a:xfrm>
                <a:off x="1717" y="2405"/>
                <a:ext cx="0" cy="200"/>
              </a:xfrm>
              <a:prstGeom prst="line">
                <a:avLst/>
              </a:prstGeom>
              <a:ln w="9525" cap="flat" cmpd="sng">
                <a:solidFill>
                  <a:schemeClr val="tx1"/>
                </a:solidFill>
                <a:prstDash val="solid"/>
                <a:round/>
                <a:headEnd type="none" w="med" len="med"/>
                <a:tailEnd type="none" w="med" len="med"/>
              </a:ln>
            </p:spPr>
          </p:sp>
          <p:sp>
            <p:nvSpPr>
              <p:cNvPr id="56371" name="Line 54"/>
              <p:cNvSpPr/>
              <p:nvPr/>
            </p:nvSpPr>
            <p:spPr>
              <a:xfrm flipH="1">
                <a:off x="2574" y="2405"/>
                <a:ext cx="0" cy="200"/>
              </a:xfrm>
              <a:prstGeom prst="line">
                <a:avLst/>
              </a:prstGeom>
              <a:ln w="9525" cap="flat" cmpd="sng">
                <a:solidFill>
                  <a:schemeClr val="tx1"/>
                </a:solidFill>
                <a:prstDash val="solid"/>
                <a:round/>
                <a:headEnd type="none" w="med" len="med"/>
                <a:tailEnd type="none" w="med" len="med"/>
              </a:ln>
            </p:spPr>
          </p:sp>
          <p:sp>
            <p:nvSpPr>
              <p:cNvPr id="56372" name="Text Box 55"/>
              <p:cNvSpPr txBox="1"/>
              <p:nvPr/>
            </p:nvSpPr>
            <p:spPr>
              <a:xfrm>
                <a:off x="1268" y="3884"/>
                <a:ext cx="1306"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 D</a:t>
                </a:r>
                <a:endParaRPr lang="en-US" altLang="zh-CN" sz="2000" dirty="0">
                  <a:latin typeface="Times New Roman" panose="02020603050405020304" pitchFamily="18" charset="0"/>
                  <a:ea typeface="宋体" panose="02010600030101010101" pitchFamily="2" charset="-122"/>
                </a:endParaRPr>
              </a:p>
            </p:txBody>
          </p:sp>
          <p:grpSp>
            <p:nvGrpSpPr>
              <p:cNvPr id="56373" name="Group 56"/>
              <p:cNvGrpSpPr/>
              <p:nvPr/>
            </p:nvGrpSpPr>
            <p:grpSpPr>
              <a:xfrm>
                <a:off x="1033" y="2784"/>
                <a:ext cx="207" cy="460"/>
                <a:chOff x="3989" y="662"/>
                <a:chExt cx="207" cy="460"/>
              </a:xfrm>
            </p:grpSpPr>
            <p:sp>
              <p:nvSpPr>
                <p:cNvPr id="56374" name="Text Box 57"/>
                <p:cNvSpPr txBox="1"/>
                <p:nvPr/>
              </p:nvSpPr>
              <p:spPr>
                <a:xfrm>
                  <a:off x="4000" y="66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6375" name="Line 58"/>
                <p:cNvSpPr/>
                <p:nvPr/>
              </p:nvSpPr>
              <p:spPr>
                <a:xfrm flipH="1">
                  <a:off x="3989" y="933"/>
                  <a:ext cx="123" cy="189"/>
                </a:xfrm>
                <a:prstGeom prst="line">
                  <a:avLst/>
                </a:prstGeom>
                <a:ln w="9525" cap="flat" cmpd="sng">
                  <a:solidFill>
                    <a:srgbClr val="0066FF"/>
                  </a:solidFill>
                  <a:prstDash val="solid"/>
                  <a:round/>
                  <a:headEnd type="none" w="med" len="med"/>
                  <a:tailEnd type="triangle" w="med" len="med"/>
                </a:ln>
              </p:spPr>
            </p:sp>
          </p:grpSp>
        </p:grpSp>
        <p:sp>
          <p:nvSpPr>
            <p:cNvPr id="56376" name="Text Box 59"/>
            <p:cNvSpPr txBox="1"/>
            <p:nvPr/>
          </p:nvSpPr>
          <p:spPr>
            <a:xfrm>
              <a:off x="243" y="3941"/>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(11)</a:t>
              </a:r>
              <a:endParaRPr lang="en-US" altLang="zh-CN" sz="2000" dirty="0">
                <a:latin typeface="Times New Roman" panose="02020603050405020304" pitchFamily="18" charset="0"/>
                <a:ea typeface="宋体" panose="02010600030101010101" pitchFamily="2" charset="-122"/>
              </a:endParaRPr>
            </a:p>
          </p:txBody>
        </p:sp>
      </p:grpSp>
      <p:grpSp>
        <p:nvGrpSpPr>
          <p:cNvPr id="9" name="Group 60"/>
          <p:cNvGrpSpPr/>
          <p:nvPr/>
        </p:nvGrpSpPr>
        <p:grpSpPr>
          <a:xfrm>
            <a:off x="4957763" y="3911600"/>
            <a:ext cx="3648075" cy="2876550"/>
            <a:chOff x="3027" y="2368"/>
            <a:chExt cx="2298" cy="1812"/>
          </a:xfrm>
        </p:grpSpPr>
        <p:grpSp>
          <p:nvGrpSpPr>
            <p:cNvPr id="56378" name="Group 61"/>
            <p:cNvGrpSpPr/>
            <p:nvPr/>
          </p:nvGrpSpPr>
          <p:grpSpPr>
            <a:xfrm>
              <a:off x="3027" y="2368"/>
              <a:ext cx="2298" cy="1735"/>
              <a:chOff x="3027" y="2368"/>
              <a:chExt cx="2298" cy="1735"/>
            </a:xfrm>
          </p:grpSpPr>
          <p:grpSp>
            <p:nvGrpSpPr>
              <p:cNvPr id="56379" name="Group 62"/>
              <p:cNvGrpSpPr/>
              <p:nvPr/>
            </p:nvGrpSpPr>
            <p:grpSpPr>
              <a:xfrm>
                <a:off x="3027" y="2428"/>
                <a:ext cx="1022" cy="1672"/>
                <a:chOff x="703" y="2015"/>
                <a:chExt cx="1022" cy="1672"/>
              </a:xfrm>
            </p:grpSpPr>
            <p:sp>
              <p:nvSpPr>
                <p:cNvPr id="56380" name="Oval 63"/>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6381" name="Oval 64"/>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6382" name="Oval 65"/>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6383" name="Oval 66"/>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6384" name="Oval 67"/>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6385" name="Oval 68"/>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6386" name="Oval 69"/>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6387" name="Line 70"/>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6388" name="Line 71"/>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6389" name="Line 72"/>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6390" name="Line 73"/>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6391" name="Line 74"/>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6392" name="Line 75"/>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6393" name="Text Box 76"/>
              <p:cNvSpPr txBox="1"/>
              <p:nvPr/>
            </p:nvSpPr>
            <p:spPr>
              <a:xfrm>
                <a:off x="4311" y="3044"/>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6394" name="Rectangle 77"/>
              <p:cNvSpPr/>
              <p:nvPr/>
            </p:nvSpPr>
            <p:spPr>
              <a:xfrm>
                <a:off x="4465" y="350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6395" name="Rectangle 78"/>
              <p:cNvSpPr/>
              <p:nvPr/>
            </p:nvSpPr>
            <p:spPr>
              <a:xfrm>
                <a:off x="4465" y="326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P-&gt;F</a:t>
                </a:r>
                <a:endParaRPr lang="en-US" altLang="zh-CN" sz="2000" dirty="0">
                  <a:latin typeface="Times New Roman" panose="02020603050405020304" pitchFamily="18" charset="0"/>
                  <a:ea typeface="宋体" panose="02010600030101010101" pitchFamily="2" charset="-122"/>
                </a:endParaRPr>
              </a:p>
            </p:txBody>
          </p:sp>
          <p:sp>
            <p:nvSpPr>
              <p:cNvPr id="56396" name="Rectangle 79"/>
              <p:cNvSpPr/>
              <p:nvPr/>
            </p:nvSpPr>
            <p:spPr>
              <a:xfrm>
                <a:off x="4466" y="303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97" name="Rectangle 80"/>
              <p:cNvSpPr/>
              <p:nvPr/>
            </p:nvSpPr>
            <p:spPr>
              <a:xfrm>
                <a:off x="4465" y="279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98" name="Rectangle 81"/>
              <p:cNvSpPr/>
              <p:nvPr/>
            </p:nvSpPr>
            <p:spPr>
              <a:xfrm>
                <a:off x="4465" y="25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399" name="Line 82"/>
              <p:cNvSpPr/>
              <p:nvPr/>
            </p:nvSpPr>
            <p:spPr>
              <a:xfrm>
                <a:off x="4468" y="2368"/>
                <a:ext cx="0" cy="200"/>
              </a:xfrm>
              <a:prstGeom prst="line">
                <a:avLst/>
              </a:prstGeom>
              <a:ln w="9525" cap="flat" cmpd="sng">
                <a:solidFill>
                  <a:schemeClr val="tx1"/>
                </a:solidFill>
                <a:prstDash val="solid"/>
                <a:round/>
                <a:headEnd type="none" w="med" len="med"/>
                <a:tailEnd type="none" w="med" len="med"/>
              </a:ln>
            </p:spPr>
          </p:sp>
          <p:sp>
            <p:nvSpPr>
              <p:cNvPr id="56400" name="Line 83"/>
              <p:cNvSpPr/>
              <p:nvPr/>
            </p:nvSpPr>
            <p:spPr>
              <a:xfrm flipH="1">
                <a:off x="5325" y="2368"/>
                <a:ext cx="0" cy="200"/>
              </a:xfrm>
              <a:prstGeom prst="line">
                <a:avLst/>
              </a:prstGeom>
              <a:ln w="9525" cap="flat" cmpd="sng">
                <a:solidFill>
                  <a:schemeClr val="tx1"/>
                </a:solidFill>
                <a:prstDash val="solid"/>
                <a:round/>
                <a:headEnd type="none" w="med" len="med"/>
                <a:tailEnd type="none" w="med" len="med"/>
              </a:ln>
            </p:spPr>
          </p:sp>
          <p:sp>
            <p:nvSpPr>
              <p:cNvPr id="56401" name="Text Box 84"/>
              <p:cNvSpPr txBox="1"/>
              <p:nvPr/>
            </p:nvSpPr>
            <p:spPr>
              <a:xfrm>
                <a:off x="4019" y="3847"/>
                <a:ext cx="1306"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 D</a:t>
                </a:r>
                <a:endParaRPr lang="en-US" altLang="zh-CN" sz="2000" dirty="0">
                  <a:latin typeface="Times New Roman" panose="02020603050405020304" pitchFamily="18" charset="0"/>
                  <a:ea typeface="宋体" panose="02010600030101010101" pitchFamily="2" charset="-122"/>
                </a:endParaRPr>
              </a:p>
            </p:txBody>
          </p:sp>
          <p:grpSp>
            <p:nvGrpSpPr>
              <p:cNvPr id="56402" name="Group 85"/>
              <p:cNvGrpSpPr/>
              <p:nvPr/>
            </p:nvGrpSpPr>
            <p:grpSpPr>
              <a:xfrm>
                <a:off x="3929" y="3002"/>
                <a:ext cx="207" cy="460"/>
                <a:chOff x="3989" y="662"/>
                <a:chExt cx="207" cy="460"/>
              </a:xfrm>
            </p:grpSpPr>
            <p:sp>
              <p:nvSpPr>
                <p:cNvPr id="56403" name="Text Box 86"/>
                <p:cNvSpPr txBox="1"/>
                <p:nvPr/>
              </p:nvSpPr>
              <p:spPr>
                <a:xfrm>
                  <a:off x="4000" y="66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6404" name="Line 87"/>
                <p:cNvSpPr/>
                <p:nvPr/>
              </p:nvSpPr>
              <p:spPr>
                <a:xfrm flipH="1">
                  <a:off x="3989" y="933"/>
                  <a:ext cx="123" cy="189"/>
                </a:xfrm>
                <a:prstGeom prst="line">
                  <a:avLst/>
                </a:prstGeom>
                <a:ln w="9525" cap="flat" cmpd="sng">
                  <a:solidFill>
                    <a:srgbClr val="0066FF"/>
                  </a:solidFill>
                  <a:prstDash val="solid"/>
                  <a:round/>
                  <a:headEnd type="none" w="med" len="med"/>
                  <a:tailEnd type="triangle" w="med" len="med"/>
                </a:ln>
              </p:spPr>
            </p:sp>
          </p:grpSp>
        </p:grpSp>
        <p:sp>
          <p:nvSpPr>
            <p:cNvPr id="56405" name="Text Box 88"/>
            <p:cNvSpPr txBox="1"/>
            <p:nvPr/>
          </p:nvSpPr>
          <p:spPr>
            <a:xfrm>
              <a:off x="3122" y="3930"/>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(12)</a:t>
              </a:r>
              <a:endParaRPr lang="en-US" altLang="zh-CN" sz="2000" dirty="0">
                <a:latin typeface="Times New Roman" panose="02020603050405020304" pitchFamily="18" charset="0"/>
                <a:ea typeface="宋体" panose="02010600030101010101" pitchFamily="2" charset="-122"/>
              </a:endParaRPr>
            </a:p>
          </p:txBody>
        </p:sp>
      </p:grpSp>
      <p:grpSp>
        <p:nvGrpSpPr>
          <p:cNvPr id="13" name="Group 89"/>
          <p:cNvGrpSpPr/>
          <p:nvPr/>
        </p:nvGrpSpPr>
        <p:grpSpPr>
          <a:xfrm>
            <a:off x="4876800" y="684213"/>
            <a:ext cx="3906838" cy="3127375"/>
            <a:chOff x="2976" y="335"/>
            <a:chExt cx="2461" cy="1970"/>
          </a:xfrm>
        </p:grpSpPr>
        <p:sp>
          <p:nvSpPr>
            <p:cNvPr id="56407" name="Line 90"/>
            <p:cNvSpPr/>
            <p:nvPr/>
          </p:nvSpPr>
          <p:spPr>
            <a:xfrm flipV="1">
              <a:off x="3300" y="2055"/>
              <a:ext cx="178" cy="145"/>
            </a:xfrm>
            <a:prstGeom prst="line">
              <a:avLst/>
            </a:prstGeom>
            <a:ln w="9525" cap="flat" cmpd="sng">
              <a:solidFill>
                <a:srgbClr val="0066FF"/>
              </a:solidFill>
              <a:prstDash val="solid"/>
              <a:round/>
              <a:headEnd type="none" w="med" len="med"/>
              <a:tailEnd type="triangle" w="med" len="med"/>
            </a:ln>
          </p:spPr>
        </p:sp>
        <p:grpSp>
          <p:nvGrpSpPr>
            <p:cNvPr id="56408" name="Group 91"/>
            <p:cNvGrpSpPr/>
            <p:nvPr/>
          </p:nvGrpSpPr>
          <p:grpSpPr>
            <a:xfrm>
              <a:off x="2976" y="335"/>
              <a:ext cx="2461" cy="1970"/>
              <a:chOff x="2976" y="335"/>
              <a:chExt cx="2461" cy="1970"/>
            </a:xfrm>
          </p:grpSpPr>
          <p:grpSp>
            <p:nvGrpSpPr>
              <p:cNvPr id="56409" name="Group 92"/>
              <p:cNvGrpSpPr/>
              <p:nvPr/>
            </p:nvGrpSpPr>
            <p:grpSpPr>
              <a:xfrm>
                <a:off x="2976" y="335"/>
                <a:ext cx="2298" cy="1970"/>
                <a:chOff x="2976" y="335"/>
                <a:chExt cx="2298" cy="1970"/>
              </a:xfrm>
            </p:grpSpPr>
            <p:grpSp>
              <p:nvGrpSpPr>
                <p:cNvPr id="56410" name="Group 93"/>
                <p:cNvGrpSpPr/>
                <p:nvPr/>
              </p:nvGrpSpPr>
              <p:grpSpPr>
                <a:xfrm>
                  <a:off x="2976" y="395"/>
                  <a:ext cx="1022" cy="1672"/>
                  <a:chOff x="703" y="2015"/>
                  <a:chExt cx="1022" cy="1672"/>
                </a:xfrm>
              </p:grpSpPr>
              <p:sp>
                <p:nvSpPr>
                  <p:cNvPr id="56411" name="Oval 94"/>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6412" name="Oval 95"/>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6413" name="Oval 96"/>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6414" name="Oval 97"/>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6415" name="Oval 98"/>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6416" name="Oval 99"/>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6417" name="Oval 100"/>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6418" name="Line 101"/>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6419" name="Line 102"/>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6420" name="Line 103"/>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6421" name="Line 104"/>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6422" name="Line 105"/>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6423" name="Line 106"/>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6424" name="Text Box 107"/>
                <p:cNvSpPr txBox="1"/>
                <p:nvPr/>
              </p:nvSpPr>
              <p:spPr>
                <a:xfrm>
                  <a:off x="4259" y="1001"/>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6425" name="Rectangle 108"/>
                <p:cNvSpPr/>
                <p:nvPr/>
              </p:nvSpPr>
              <p:spPr>
                <a:xfrm>
                  <a:off x="4414" y="146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6426" name="Rectangle 109"/>
                <p:cNvSpPr/>
                <p:nvPr/>
              </p:nvSpPr>
              <p:spPr>
                <a:xfrm>
                  <a:off x="4414" y="123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P-&gt;D</a:t>
                  </a:r>
                  <a:endParaRPr lang="en-US" altLang="zh-CN" sz="2000" dirty="0">
                    <a:latin typeface="Times New Roman" panose="02020603050405020304" pitchFamily="18" charset="0"/>
                    <a:ea typeface="宋体" panose="02010600030101010101" pitchFamily="2" charset="-122"/>
                  </a:endParaRPr>
                </a:p>
              </p:txBody>
            </p:sp>
            <p:sp>
              <p:nvSpPr>
                <p:cNvPr id="56427" name="Rectangle 110"/>
                <p:cNvSpPr/>
                <p:nvPr/>
              </p:nvSpPr>
              <p:spPr>
                <a:xfrm>
                  <a:off x="4415" y="99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428" name="Rectangle 111"/>
                <p:cNvSpPr/>
                <p:nvPr/>
              </p:nvSpPr>
              <p:spPr>
                <a:xfrm>
                  <a:off x="4414" y="76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429" name="Rectangle 112"/>
                <p:cNvSpPr/>
                <p:nvPr/>
              </p:nvSpPr>
              <p:spPr>
                <a:xfrm>
                  <a:off x="4414" y="53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6430" name="Line 113"/>
                <p:cNvSpPr/>
                <p:nvPr/>
              </p:nvSpPr>
              <p:spPr>
                <a:xfrm>
                  <a:off x="4417" y="335"/>
                  <a:ext cx="0" cy="200"/>
                </a:xfrm>
                <a:prstGeom prst="line">
                  <a:avLst/>
                </a:prstGeom>
                <a:ln w="9525" cap="flat" cmpd="sng">
                  <a:solidFill>
                    <a:schemeClr val="tx1"/>
                  </a:solidFill>
                  <a:prstDash val="solid"/>
                  <a:round/>
                  <a:headEnd type="none" w="med" len="med"/>
                  <a:tailEnd type="none" w="med" len="med"/>
                </a:ln>
              </p:spPr>
            </p:sp>
            <p:sp>
              <p:nvSpPr>
                <p:cNvPr id="56431" name="Line 114"/>
                <p:cNvSpPr/>
                <p:nvPr/>
              </p:nvSpPr>
              <p:spPr>
                <a:xfrm flipH="1">
                  <a:off x="5274" y="335"/>
                  <a:ext cx="0" cy="200"/>
                </a:xfrm>
                <a:prstGeom prst="line">
                  <a:avLst/>
                </a:prstGeom>
                <a:ln w="9525" cap="flat" cmpd="sng">
                  <a:solidFill>
                    <a:schemeClr val="tx1"/>
                  </a:solidFill>
                  <a:prstDash val="solid"/>
                  <a:round/>
                  <a:headEnd type="none" w="med" len="med"/>
                  <a:tailEnd type="none" w="med" len="med"/>
                </a:ln>
              </p:spPr>
            </p:sp>
            <p:sp>
              <p:nvSpPr>
                <p:cNvPr id="56432" name="Text Box 115"/>
                <p:cNvSpPr txBox="1"/>
                <p:nvPr/>
              </p:nvSpPr>
              <p:spPr>
                <a:xfrm>
                  <a:off x="3968" y="1814"/>
                  <a:ext cx="1150"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a:t>
                  </a:r>
                  <a:endParaRPr lang="en-US" altLang="zh-CN" sz="2000" dirty="0">
                    <a:latin typeface="Times New Roman" panose="02020603050405020304" pitchFamily="18" charset="0"/>
                    <a:ea typeface="宋体" panose="02010600030101010101" pitchFamily="2" charset="-122"/>
                  </a:endParaRPr>
                </a:p>
              </p:txBody>
            </p:sp>
            <p:sp>
              <p:nvSpPr>
                <p:cNvPr id="56433" name="Text Box 116"/>
                <p:cNvSpPr txBox="1"/>
                <p:nvPr/>
              </p:nvSpPr>
              <p:spPr>
                <a:xfrm>
                  <a:off x="3122" y="2055"/>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grpSp>
          <p:sp>
            <p:nvSpPr>
              <p:cNvPr id="56434" name="Text Box 117"/>
              <p:cNvSpPr txBox="1"/>
              <p:nvPr/>
            </p:nvSpPr>
            <p:spPr>
              <a:xfrm>
                <a:off x="5055" y="1808"/>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(10)</a:t>
                </a:r>
                <a:endParaRPr lang="en-US" altLang="zh-CN" sz="2000" dirty="0">
                  <a:latin typeface="Times New Roman" panose="02020603050405020304" pitchFamily="18" charset="0"/>
                  <a:ea typeface="宋体" panose="02010600030101010101" pitchFamily="2" charset="-122"/>
                </a:endParaRPr>
              </a:p>
            </p:txBody>
          </p:sp>
        </p:grpSp>
      </p:grpSp>
      <p:graphicFrame>
        <p:nvGraphicFramePr>
          <p:cNvPr id="56435" name="Object 118">
            <a:hlinkClick r:id="" action="ppaction://ole?verb="/>
          </p:cNvPr>
          <p:cNvGraphicFramePr/>
          <p:nvPr/>
        </p:nvGraphicFramePr>
        <p:xfrm>
          <a:off x="4800600" y="387350"/>
          <a:ext cx="838200" cy="603250"/>
        </p:xfrm>
        <a:graphic>
          <a:graphicData uri="http://schemas.openxmlformats.org/presentationml/2006/ole">
            <mc:AlternateContent xmlns:mc="http://schemas.openxmlformats.org/markup-compatibility/2006">
              <mc:Choice xmlns:v="urn:schemas-microsoft-com:vml" Requires="v">
                <p:oleObj spid="_x0000_s3080" name="" r:id="rId1" imgW="638175" imgH="457200" progId="Package">
                  <p:embed/>
                </p:oleObj>
              </mc:Choice>
              <mc:Fallback>
                <p:oleObj name="" r:id="rId1" imgW="638175" imgH="457200" progId="Package">
                  <p:embed/>
                  <p:pic>
                    <p:nvPicPr>
                      <p:cNvPr id="0" name="图片 3079"/>
                      <p:cNvPicPr/>
                      <p:nvPr/>
                    </p:nvPicPr>
                    <p:blipFill>
                      <a:blip r:embed="rId2"/>
                      <a:stretch>
                        <a:fillRect/>
                      </a:stretch>
                    </p:blipFill>
                    <p:spPr>
                      <a:xfrm>
                        <a:off x="4800600" y="387350"/>
                        <a:ext cx="838200" cy="603250"/>
                      </a:xfrm>
                      <a:prstGeom prst="rect">
                        <a:avLst/>
                      </a:prstGeom>
                      <a:noFill/>
                      <a:ln w="38100">
                        <a:noFill/>
                        <a:miter/>
                      </a:ln>
                    </p:spPr>
                  </p:pic>
                </p:oleObj>
              </mc:Fallback>
            </mc:AlternateContent>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out)">
                                      <p:cBhvr>
                                        <p:cTn id="12" dur="500"/>
                                        <p:tgtEl>
                                          <p:spTgt spid="13"/>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out)">
                                      <p:cBhvr>
                                        <p:cTn id="22" dur="500"/>
                                        <p:tgtEl>
                                          <p:spTgt spid="9"/>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7028" name="Object 4"/>
          <p:cNvGraphicFramePr/>
          <p:nvPr/>
        </p:nvGraphicFramePr>
        <p:xfrm>
          <a:off x="2597150" y="2535238"/>
          <a:ext cx="3886200" cy="2286000"/>
        </p:xfrm>
        <a:graphic>
          <a:graphicData uri="http://schemas.openxmlformats.org/presentationml/2006/ole">
            <mc:AlternateContent xmlns:mc="http://schemas.openxmlformats.org/markup-compatibility/2006">
              <mc:Choice xmlns:v="urn:schemas-microsoft-com:vml" Requires="v">
                <p:oleObj spid="_x0000_s2" name="" r:id="rId1" imgW="6875780" imgH="3817620" progId="Visio.Drawing.5">
                  <p:embed/>
                </p:oleObj>
              </mc:Choice>
              <mc:Fallback>
                <p:oleObj name="" r:id="rId1" imgW="6875780" imgH="3817620" progId="Visio.Drawing.5">
                  <p:embed/>
                  <p:pic>
                    <p:nvPicPr>
                      <p:cNvPr id="0" name="图片 3076"/>
                      <p:cNvPicPr/>
                      <p:nvPr/>
                    </p:nvPicPr>
                    <p:blipFill>
                      <a:blip r:embed="rId2"/>
                      <a:stretch>
                        <a:fillRect/>
                      </a:stretch>
                    </p:blipFill>
                    <p:spPr>
                      <a:xfrm>
                        <a:off x="2597150" y="2535238"/>
                        <a:ext cx="3886200" cy="2286000"/>
                      </a:xfrm>
                      <a:prstGeom prst="rect">
                        <a:avLst/>
                      </a:prstGeom>
                      <a:solidFill>
                        <a:schemeClr val="accent1"/>
                      </a:solidFill>
                      <a:ln w="38100">
                        <a:noFill/>
                        <a:miter/>
                      </a:ln>
                    </p:spPr>
                  </p:pic>
                </p:oleObj>
              </mc:Fallback>
            </mc:AlternateContent>
          </a:graphicData>
        </a:graphic>
      </p:graphicFrame>
      <p:graphicFrame>
        <p:nvGraphicFramePr>
          <p:cNvPr id="897029" name="Object 5"/>
          <p:cNvGraphicFramePr/>
          <p:nvPr/>
        </p:nvGraphicFramePr>
        <p:xfrm>
          <a:off x="6972300" y="1316038"/>
          <a:ext cx="1949450" cy="3130550"/>
        </p:xfrm>
        <a:graphic>
          <a:graphicData uri="http://schemas.openxmlformats.org/presentationml/2006/ole">
            <mc:AlternateContent xmlns:mc="http://schemas.openxmlformats.org/markup-compatibility/2006">
              <mc:Choice xmlns:v="urn:schemas-microsoft-com:vml" Requires="v">
                <p:oleObj spid="_x0000_s3" name="" r:id="rId3" imgW="2376170" imgH="3816350" progId="Visio.Drawing.5">
                  <p:embed/>
                </p:oleObj>
              </mc:Choice>
              <mc:Fallback>
                <p:oleObj name="" r:id="rId3" imgW="2376170" imgH="3816350" progId="Visio.Drawing.5">
                  <p:embed/>
                  <p:pic>
                    <p:nvPicPr>
                      <p:cNvPr id="0" name="图片 3079"/>
                      <p:cNvPicPr/>
                      <p:nvPr/>
                    </p:nvPicPr>
                    <p:blipFill>
                      <a:blip r:embed="rId4"/>
                      <a:stretch>
                        <a:fillRect/>
                      </a:stretch>
                    </p:blipFill>
                    <p:spPr>
                      <a:xfrm>
                        <a:off x="6972300" y="1316038"/>
                        <a:ext cx="1949450" cy="3130550"/>
                      </a:xfrm>
                      <a:prstGeom prst="rect">
                        <a:avLst/>
                      </a:prstGeom>
                      <a:noFill/>
                      <a:ln w="38100">
                        <a:noFill/>
                        <a:miter/>
                      </a:ln>
                    </p:spPr>
                  </p:pic>
                </p:oleObj>
              </mc:Fallback>
            </mc:AlternateContent>
          </a:graphicData>
        </a:graphic>
      </p:graphicFrame>
      <p:sp>
        <p:nvSpPr>
          <p:cNvPr id="897030" name="Text Box 6"/>
          <p:cNvSpPr txBox="1">
            <a:spLocks noChangeArrowheads="1"/>
          </p:cNvSpPr>
          <p:nvPr/>
        </p:nvSpPr>
        <p:spPr bwMode="auto">
          <a:xfrm>
            <a:off x="7246938" y="4557713"/>
            <a:ext cx="1402080" cy="460375"/>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凹入表示</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97031" name="AutoShape 7"/>
          <p:cNvSpPr>
            <a:spLocks noChangeArrowheads="1"/>
          </p:cNvSpPr>
          <p:nvPr/>
        </p:nvSpPr>
        <p:spPr bwMode="auto">
          <a:xfrm>
            <a:off x="5416550" y="1620838"/>
            <a:ext cx="914400" cy="714375"/>
          </a:xfrm>
          <a:custGeom>
            <a:avLst/>
            <a:gdLst>
              <a:gd name="T0" fmla="*/ 21600 w 21600"/>
              <a:gd name="T1" fmla="*/ 6079 h 21600"/>
              <a:gd name="T2" fmla="*/ 15126 w 21600"/>
              <a:gd name="T3" fmla="*/ 0 h 21600"/>
              <a:gd name="T4" fmla="*/ 15126 w 21600"/>
              <a:gd name="T5" fmla="*/ 2912 h 21600"/>
              <a:gd name="T6" fmla="*/ 12427 w 21600"/>
              <a:gd name="T7" fmla="*/ 2912 h 21600"/>
              <a:gd name="T8" fmla="*/ 0 w 21600"/>
              <a:gd name="T9" fmla="*/ 12158 h 21600"/>
              <a:gd name="T10" fmla="*/ 0 w 21600"/>
              <a:gd name="T11" fmla="*/ 21600 h 21600"/>
              <a:gd name="T12" fmla="*/ 6474 w 21600"/>
              <a:gd name="T13" fmla="*/ 21600 h 21600"/>
              <a:gd name="T14" fmla="*/ 6474 w 21600"/>
              <a:gd name="T15" fmla="*/ 12158 h 21600"/>
              <a:gd name="T16" fmla="*/ 12427 w 21600"/>
              <a:gd name="T17" fmla="*/ 9246 h 21600"/>
              <a:gd name="T18" fmla="*/ 15126 w 21600"/>
              <a:gd name="T19" fmla="*/ 9246 h 21600"/>
              <a:gd name="T20" fmla="*/ 15126 w 21600"/>
              <a:gd name="T21" fmla="*/ 1215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lumMod val="60000"/>
              <a:lumOff val="40000"/>
            </a:schemeClr>
          </a:solidFill>
          <a:ln w="9525">
            <a:solidFill>
              <a:schemeClr val="accent1">
                <a:lumMod val="75000"/>
              </a:schemeClr>
            </a:solidFill>
            <a:miter lim="800000"/>
          </a:ln>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897032" name="Object 8"/>
          <p:cNvGraphicFramePr/>
          <p:nvPr/>
        </p:nvGraphicFramePr>
        <p:xfrm>
          <a:off x="166688" y="1163638"/>
          <a:ext cx="2101850" cy="1965325"/>
        </p:xfrm>
        <a:graphic>
          <a:graphicData uri="http://schemas.openxmlformats.org/presentationml/2006/ole">
            <mc:AlternateContent xmlns:mc="http://schemas.openxmlformats.org/markup-compatibility/2006">
              <mc:Choice xmlns:v="urn:schemas-microsoft-com:vml" Requires="v">
                <p:oleObj spid="_x0000_s4" name="" r:id="rId5" imgW="3168650" imgH="2965450" progId="Visio.Drawing.5">
                  <p:embed/>
                </p:oleObj>
              </mc:Choice>
              <mc:Fallback>
                <p:oleObj name="" r:id="rId5" imgW="3168650" imgH="2965450" progId="Visio.Drawing.5">
                  <p:embed/>
                  <p:pic>
                    <p:nvPicPr>
                      <p:cNvPr id="0" name="图片 3077"/>
                      <p:cNvPicPr/>
                      <p:nvPr/>
                    </p:nvPicPr>
                    <p:blipFill>
                      <a:blip r:embed="rId6"/>
                      <a:stretch>
                        <a:fillRect/>
                      </a:stretch>
                    </p:blipFill>
                    <p:spPr>
                      <a:xfrm>
                        <a:off x="166688" y="1163638"/>
                        <a:ext cx="2101850" cy="1965325"/>
                      </a:xfrm>
                      <a:prstGeom prst="rect">
                        <a:avLst/>
                      </a:prstGeom>
                      <a:noFill/>
                      <a:ln w="38100">
                        <a:noFill/>
                        <a:miter/>
                      </a:ln>
                    </p:spPr>
                  </p:pic>
                </p:oleObj>
              </mc:Fallback>
            </mc:AlternateContent>
          </a:graphicData>
        </a:graphic>
      </p:graphicFrame>
      <p:sp>
        <p:nvSpPr>
          <p:cNvPr id="897033" name="Text Box 9"/>
          <p:cNvSpPr txBox="1">
            <a:spLocks noChangeArrowheads="1"/>
          </p:cNvSpPr>
          <p:nvPr/>
        </p:nvSpPr>
        <p:spPr bwMode="auto">
          <a:xfrm>
            <a:off x="547688" y="3327400"/>
            <a:ext cx="1402080" cy="460375"/>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嵌套集合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97034" name="AutoShape 10"/>
          <p:cNvSpPr>
            <a:spLocks noChangeArrowheads="1"/>
          </p:cNvSpPr>
          <p:nvPr/>
        </p:nvSpPr>
        <p:spPr bwMode="auto">
          <a:xfrm flipH="1">
            <a:off x="2825750" y="1620838"/>
            <a:ext cx="914400" cy="714375"/>
          </a:xfrm>
          <a:custGeom>
            <a:avLst/>
            <a:gdLst>
              <a:gd name="T0" fmla="*/ 21600 w 21600"/>
              <a:gd name="T1" fmla="*/ 6079 h 21600"/>
              <a:gd name="T2" fmla="*/ 15126 w 21600"/>
              <a:gd name="T3" fmla="*/ 0 h 21600"/>
              <a:gd name="T4" fmla="*/ 15126 w 21600"/>
              <a:gd name="T5" fmla="*/ 2912 h 21600"/>
              <a:gd name="T6" fmla="*/ 12427 w 21600"/>
              <a:gd name="T7" fmla="*/ 2912 h 21600"/>
              <a:gd name="T8" fmla="*/ 0 w 21600"/>
              <a:gd name="T9" fmla="*/ 12158 h 21600"/>
              <a:gd name="T10" fmla="*/ 0 w 21600"/>
              <a:gd name="T11" fmla="*/ 21600 h 21600"/>
              <a:gd name="T12" fmla="*/ 6474 w 21600"/>
              <a:gd name="T13" fmla="*/ 21600 h 21600"/>
              <a:gd name="T14" fmla="*/ 6474 w 21600"/>
              <a:gd name="T15" fmla="*/ 12158 h 21600"/>
              <a:gd name="T16" fmla="*/ 12427 w 21600"/>
              <a:gd name="T17" fmla="*/ 9246 h 21600"/>
              <a:gd name="T18" fmla="*/ 15126 w 21600"/>
              <a:gd name="T19" fmla="*/ 9246 h 21600"/>
              <a:gd name="T20" fmla="*/ 15126 w 21600"/>
              <a:gd name="T21" fmla="*/ 1215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lumMod val="60000"/>
              <a:lumOff val="40000"/>
            </a:schemeClr>
          </a:solidFill>
          <a:ln w="9525">
            <a:solidFill>
              <a:schemeClr val="accent1">
                <a:lumMod val="75000"/>
              </a:schemeClr>
            </a:solidFill>
            <a:miter lim="800000"/>
          </a:ln>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897035" name="Object 11"/>
          <p:cNvGraphicFramePr/>
          <p:nvPr/>
        </p:nvGraphicFramePr>
        <p:xfrm>
          <a:off x="1911350" y="5583238"/>
          <a:ext cx="5076825" cy="390525"/>
        </p:xfrm>
        <a:graphic>
          <a:graphicData uri="http://schemas.openxmlformats.org/presentationml/2006/ole">
            <mc:AlternateContent xmlns:mc="http://schemas.openxmlformats.org/markup-compatibility/2006">
              <mc:Choice xmlns:v="urn:schemas-microsoft-com:vml" Requires="v">
                <p:oleObj spid="_x0000_s5" name="" r:id="rId7" imgW="5609590" imgH="433070" progId="Visio.Drawing.5">
                  <p:embed/>
                </p:oleObj>
              </mc:Choice>
              <mc:Fallback>
                <p:oleObj name="" r:id="rId7" imgW="5609590" imgH="433070" progId="Visio.Drawing.5">
                  <p:embed/>
                  <p:pic>
                    <p:nvPicPr>
                      <p:cNvPr id="0" name="图片 3078"/>
                      <p:cNvPicPr/>
                      <p:nvPr/>
                    </p:nvPicPr>
                    <p:blipFill>
                      <a:blip r:embed="rId8"/>
                      <a:stretch>
                        <a:fillRect/>
                      </a:stretch>
                    </p:blipFill>
                    <p:spPr>
                      <a:xfrm>
                        <a:off x="1911350" y="5583238"/>
                        <a:ext cx="5076825" cy="390525"/>
                      </a:xfrm>
                      <a:prstGeom prst="rect">
                        <a:avLst/>
                      </a:prstGeom>
                      <a:noFill/>
                      <a:ln w="38100">
                        <a:noFill/>
                        <a:miter/>
                      </a:ln>
                    </p:spPr>
                  </p:pic>
                </p:oleObj>
              </mc:Fallback>
            </mc:AlternateContent>
          </a:graphicData>
        </a:graphic>
      </p:graphicFrame>
      <p:sp>
        <p:nvSpPr>
          <p:cNvPr id="897036" name="Text Box 12"/>
          <p:cNvSpPr txBox="1">
            <a:spLocks noChangeArrowheads="1"/>
          </p:cNvSpPr>
          <p:nvPr/>
        </p:nvSpPr>
        <p:spPr bwMode="auto">
          <a:xfrm>
            <a:off x="3897313" y="6116638"/>
            <a:ext cx="1097280" cy="460375"/>
          </a:xfrm>
          <a:prstGeom prst="rect">
            <a:avLst/>
          </a:prstGeom>
          <a:no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广义表</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7037" name="AutoShape 13"/>
          <p:cNvSpPr>
            <a:spLocks noChangeArrowheads="1"/>
          </p:cNvSpPr>
          <p:nvPr/>
        </p:nvSpPr>
        <p:spPr bwMode="auto">
          <a:xfrm>
            <a:off x="4197350" y="4897438"/>
            <a:ext cx="457200" cy="609600"/>
          </a:xfrm>
          <a:prstGeom prst="downArrow">
            <a:avLst>
              <a:gd name="adj1" fmla="val 50000"/>
              <a:gd name="adj2" fmla="val 33321"/>
            </a:avLst>
          </a:prstGeom>
          <a:solidFill>
            <a:schemeClr val="accent1">
              <a:lumMod val="60000"/>
              <a:lumOff val="40000"/>
            </a:schemeClr>
          </a:solidFill>
          <a:ln w="9525">
            <a:solidFill>
              <a:schemeClr val="accent1">
                <a:lumMod val="75000"/>
              </a:schemeClr>
            </a:solidFill>
            <a:miter lim="800000"/>
          </a:ln>
        </p:spPr>
        <p:txBody>
          <a:bodyPr vert="eaVert"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6" name="Rectangle 14"/>
          <p:cNvSpPr>
            <a:spLocks noChangeArrowheads="1"/>
          </p:cNvSpPr>
          <p:nvPr/>
        </p:nvSpPr>
        <p:spPr bwMode="auto">
          <a:xfrm>
            <a:off x="858838" y="220663"/>
            <a:ext cx="3921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树的其它表示方式</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97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897034"/>
                                        </p:tgtEl>
                                        <p:attrNameLst>
                                          <p:attrName>style.visibility</p:attrName>
                                        </p:attrNameLst>
                                      </p:cBhvr>
                                      <p:to>
                                        <p:strVal val="visible"/>
                                      </p:to>
                                    </p:set>
                                    <p:animEffect transition="in" filter="barn(outVertical)">
                                      <p:cBhvr>
                                        <p:cTn id="11" dur="500"/>
                                        <p:tgtEl>
                                          <p:spTgt spid="897034"/>
                                        </p:tgtEl>
                                      </p:cBhvr>
                                    </p:animEffect>
                                  </p:childTnLst>
                                  <p:subTnLst>
                                    <p:audio>
                                      <p:cMediaNode>
                                        <p:cTn display="0" masterRel="sameClick">
                                          <p:stCondLst>
                                            <p:cond evt="begin" delay="0">
                                              <p:tn val="9"/>
                                            </p:cond>
                                          </p:stCondLst>
                                          <p:endCondLst>
                                            <p:cond evt="onStopAudio" delay="0">
                                              <p:tgtEl>
                                                <p:sldTgt/>
                                              </p:tgtEl>
                                            </p:cond>
                                          </p:endCondLst>
                                        </p:cTn>
                                        <p:tgtEl>
                                          <p:sndTgt r:embed="rId9" name="whoosh.wav"/>
                                        </p:tgtEl>
                                      </p:cMediaNode>
                                    </p:audio>
                                  </p:sub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897032"/>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9" name="whoosh.wav"/>
                                        </p:tgtEl>
                                      </p:cMediaNode>
                                    </p:audio>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9703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9" name="whoosh.wav"/>
                                        </p:tgtEl>
                                      </p:cMediaNode>
                                    </p:audio>
                                  </p:sub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897031"/>
                                        </p:tgtEl>
                                        <p:attrNameLst>
                                          <p:attrName>style.visibility</p:attrName>
                                        </p:attrNameLst>
                                      </p:cBhvr>
                                      <p:to>
                                        <p:strVal val="visible"/>
                                      </p:to>
                                    </p:set>
                                    <p:animEffect transition="in" filter="barn(outVertical)">
                                      <p:cBhvr>
                                        <p:cTn id="23" dur="500"/>
                                        <p:tgtEl>
                                          <p:spTgt spid="897031"/>
                                        </p:tgtEl>
                                      </p:cBhvr>
                                    </p:animEffect>
                                  </p:childTnLst>
                                  <p:subTnLst>
                                    <p:audio>
                                      <p:cMediaNode>
                                        <p:cTn display="0" masterRel="sameClick">
                                          <p:stCondLst>
                                            <p:cond evt="begin" delay="0">
                                              <p:tn val="21"/>
                                            </p:cond>
                                          </p:stCondLst>
                                          <p:endCondLst>
                                            <p:cond evt="onStopAudio" delay="0">
                                              <p:tgtEl>
                                                <p:sldTgt/>
                                              </p:tgtEl>
                                            </p:cond>
                                          </p:endCondLst>
                                        </p:cTn>
                                        <p:tgtEl>
                                          <p:sndTgt r:embed="rId9" name="whoosh.wav"/>
                                        </p:tgtEl>
                                      </p:cMediaNode>
                                    </p:audio>
                                  </p:sub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897029"/>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9" name="whoosh.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703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9" name="whoosh.wav"/>
                                        </p:tgtEl>
                                      </p:cMediaNode>
                                    </p:audio>
                                  </p:subTnLst>
                                </p:cTn>
                              </p:par>
                            </p:childTnLst>
                          </p:cTn>
                        </p:par>
                      </p:childTnLst>
                    </p:cTn>
                  </p:par>
                  <p:par>
                    <p:cTn id="31" fill="hold">
                      <p:stCondLst>
                        <p:cond delay="indefinite"/>
                      </p:stCondLst>
                      <p:childTnLst>
                        <p:par>
                          <p:cTn id="32" fill="hold">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897037"/>
                                        </p:tgtEl>
                                        <p:attrNameLst>
                                          <p:attrName>style.visibility</p:attrName>
                                        </p:attrNameLst>
                                      </p:cBhvr>
                                      <p:to>
                                        <p:strVal val="visible"/>
                                      </p:to>
                                    </p:set>
                                    <p:anim calcmode="lin" valueType="num">
                                      <p:cBhvr>
                                        <p:cTn id="35" dur="500" fill="hold"/>
                                        <p:tgtEl>
                                          <p:spTgt spid="897037"/>
                                        </p:tgtEl>
                                        <p:attrNameLst>
                                          <p:attrName>ppt_x</p:attrName>
                                        </p:attrNameLst>
                                      </p:cBhvr>
                                      <p:tavLst>
                                        <p:tav tm="0">
                                          <p:val>
                                            <p:strVal val="#ppt_x"/>
                                          </p:val>
                                        </p:tav>
                                        <p:tav tm="100000">
                                          <p:val>
                                            <p:strVal val="#ppt_x"/>
                                          </p:val>
                                        </p:tav>
                                      </p:tavLst>
                                    </p:anim>
                                    <p:anim calcmode="lin" valueType="num">
                                      <p:cBhvr>
                                        <p:cTn id="36" dur="500" fill="hold"/>
                                        <p:tgtEl>
                                          <p:spTgt spid="897037"/>
                                        </p:tgtEl>
                                        <p:attrNameLst>
                                          <p:attrName>ppt_y</p:attrName>
                                        </p:attrNameLst>
                                      </p:cBhvr>
                                      <p:tavLst>
                                        <p:tav tm="0">
                                          <p:val>
                                            <p:strVal val="#ppt_y-#ppt_h/2"/>
                                          </p:val>
                                        </p:tav>
                                        <p:tav tm="100000">
                                          <p:val>
                                            <p:strVal val="#ppt_y"/>
                                          </p:val>
                                        </p:tav>
                                      </p:tavLst>
                                    </p:anim>
                                    <p:anim calcmode="lin" valueType="num">
                                      <p:cBhvr>
                                        <p:cTn id="37" dur="500" fill="hold"/>
                                        <p:tgtEl>
                                          <p:spTgt spid="897037"/>
                                        </p:tgtEl>
                                        <p:attrNameLst>
                                          <p:attrName>ppt_w</p:attrName>
                                        </p:attrNameLst>
                                      </p:cBhvr>
                                      <p:tavLst>
                                        <p:tav tm="0">
                                          <p:val>
                                            <p:strVal val="#ppt_w"/>
                                          </p:val>
                                        </p:tav>
                                        <p:tav tm="100000">
                                          <p:val>
                                            <p:strVal val="#ppt_w"/>
                                          </p:val>
                                        </p:tav>
                                      </p:tavLst>
                                    </p:anim>
                                    <p:anim calcmode="lin" valueType="num">
                                      <p:cBhvr>
                                        <p:cTn id="38" dur="500" fill="hold"/>
                                        <p:tgtEl>
                                          <p:spTgt spid="89703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9" name="whoosh.wav"/>
                                        </p:tgtEl>
                                      </p:cMediaNode>
                                    </p:audio>
                                  </p:sub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499"/>
                                          </p:stCondLst>
                                        </p:cTn>
                                        <p:tgtEl>
                                          <p:spTgt spid="897035"/>
                                        </p:tgtEl>
                                        <p:attrNameLst>
                                          <p:attrName>style.visibility</p:attrName>
                                        </p:attrNameLst>
                                      </p:cBhvr>
                                      <p:to>
                                        <p:strVal val="visible"/>
                                      </p:to>
                                    </p:set>
                                  </p:childTnLst>
                                  <p:subTnLst>
                                    <p:audio>
                                      <p:cMediaNode>
                                        <p:cTn display="0" masterRel="sameClick">
                                          <p:stCondLst>
                                            <p:cond evt="begin" delay="0">
                                              <p:tn val="40"/>
                                            </p:cond>
                                          </p:stCondLst>
                                          <p:endCondLst>
                                            <p:cond evt="onStopAudio" delay="0">
                                              <p:tgtEl>
                                                <p:sldTgt/>
                                              </p:tgtEl>
                                            </p:cond>
                                          </p:endCondLst>
                                        </p:cTn>
                                        <p:tgtEl>
                                          <p:sndTgt r:embed="rId9" name="whoosh.wav"/>
                                        </p:tgtEl>
                                      </p:cMediaNode>
                                    </p:audio>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97036"/>
                                        </p:tgtEl>
                                        <p:attrNameLst>
                                          <p:attrName>style.visibility</p:attrName>
                                        </p:attrNameLst>
                                      </p:cBhvr>
                                      <p:to>
                                        <p:strVal val="visible"/>
                                      </p:to>
                                    </p:set>
                                  </p:childTnLst>
                                  <p:subTnLst>
                                    <p:audio>
                                      <p:cMediaNode>
                                        <p:cTn display="0" masterRel="sameClick">
                                          <p:stCondLst>
                                            <p:cond evt="begin" delay="0">
                                              <p:tn val="44"/>
                                            </p:cond>
                                          </p:stCondLst>
                                          <p:endCondLst>
                                            <p:cond evt="onStopAudio" delay="0">
                                              <p:tgtEl>
                                                <p:sldTgt/>
                                              </p:tgtEl>
                                            </p:cond>
                                          </p:endCondLst>
                                        </p:cTn>
                                        <p:tgtEl>
                                          <p:sndTgt r:embed="rId9"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30" grpId="0"/>
      <p:bldP spid="897033" grpId="0"/>
      <p:bldP spid="897036" grpId="0"/>
      <p:bldP spid="89703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784860" y="764223"/>
            <a:ext cx="4513263" cy="3001962"/>
            <a:chOff x="388" y="357"/>
            <a:chExt cx="2843" cy="1891"/>
          </a:xfrm>
        </p:grpSpPr>
        <p:grpSp>
          <p:nvGrpSpPr>
            <p:cNvPr id="57346" name="Group 5"/>
            <p:cNvGrpSpPr/>
            <p:nvPr/>
          </p:nvGrpSpPr>
          <p:grpSpPr>
            <a:xfrm>
              <a:off x="471" y="357"/>
              <a:ext cx="2760" cy="1891"/>
              <a:chOff x="471" y="357"/>
              <a:chExt cx="2760" cy="1891"/>
            </a:xfrm>
          </p:grpSpPr>
          <p:grpSp>
            <p:nvGrpSpPr>
              <p:cNvPr id="57347" name="Group 6"/>
              <p:cNvGrpSpPr/>
              <p:nvPr/>
            </p:nvGrpSpPr>
            <p:grpSpPr>
              <a:xfrm>
                <a:off x="471" y="417"/>
                <a:ext cx="1022" cy="1672"/>
                <a:chOff x="703" y="2015"/>
                <a:chExt cx="1022" cy="1672"/>
              </a:xfrm>
            </p:grpSpPr>
            <p:sp>
              <p:nvSpPr>
                <p:cNvPr id="57348" name="Oval 7"/>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7349" name="Oval 8"/>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7350" name="Oval 9"/>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7351" name="Oval 10"/>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7352" name="Oval 11"/>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7353" name="Oval 12"/>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7354" name="Oval 13"/>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7355" name="Line 14"/>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7356" name="Line 15"/>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7357" name="Line 16"/>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7358" name="Line 17"/>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7359" name="Line 18"/>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7360" name="Line 19"/>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7361" name="Text Box 20"/>
              <p:cNvSpPr txBox="1"/>
              <p:nvPr/>
            </p:nvSpPr>
            <p:spPr>
              <a:xfrm>
                <a:off x="1755" y="1255"/>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7362" name="Rectangle 21"/>
              <p:cNvSpPr/>
              <p:nvPr/>
            </p:nvSpPr>
            <p:spPr>
              <a:xfrm>
                <a:off x="1909" y="148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P-&gt;A</a:t>
                </a:r>
                <a:endParaRPr lang="en-US" altLang="zh-CN" sz="2000" dirty="0">
                  <a:latin typeface="Times New Roman" panose="02020603050405020304" pitchFamily="18" charset="0"/>
                  <a:ea typeface="宋体" panose="02010600030101010101" pitchFamily="2" charset="-122"/>
                </a:endParaRPr>
              </a:p>
            </p:txBody>
          </p:sp>
          <p:sp>
            <p:nvSpPr>
              <p:cNvPr id="57363" name="Rectangle 22"/>
              <p:cNvSpPr/>
              <p:nvPr/>
            </p:nvSpPr>
            <p:spPr>
              <a:xfrm>
                <a:off x="1909" y="125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64" name="Rectangle 23"/>
              <p:cNvSpPr/>
              <p:nvPr/>
            </p:nvSpPr>
            <p:spPr>
              <a:xfrm>
                <a:off x="1910" y="101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65" name="Rectangle 24"/>
              <p:cNvSpPr/>
              <p:nvPr/>
            </p:nvSpPr>
            <p:spPr>
              <a:xfrm>
                <a:off x="1909" y="78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66" name="Rectangle 25"/>
              <p:cNvSpPr/>
              <p:nvPr/>
            </p:nvSpPr>
            <p:spPr>
              <a:xfrm>
                <a:off x="1909" y="55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67" name="Line 26"/>
              <p:cNvSpPr/>
              <p:nvPr/>
            </p:nvSpPr>
            <p:spPr>
              <a:xfrm>
                <a:off x="1912" y="357"/>
                <a:ext cx="0" cy="200"/>
              </a:xfrm>
              <a:prstGeom prst="line">
                <a:avLst/>
              </a:prstGeom>
              <a:ln w="9525" cap="flat" cmpd="sng">
                <a:solidFill>
                  <a:schemeClr val="tx1"/>
                </a:solidFill>
                <a:prstDash val="solid"/>
                <a:round/>
                <a:headEnd type="none" w="med" len="med"/>
                <a:tailEnd type="none" w="med" len="med"/>
              </a:ln>
            </p:spPr>
          </p:sp>
          <p:sp>
            <p:nvSpPr>
              <p:cNvPr id="57368" name="Line 27"/>
              <p:cNvSpPr/>
              <p:nvPr/>
            </p:nvSpPr>
            <p:spPr>
              <a:xfrm flipH="1">
                <a:off x="2769" y="357"/>
                <a:ext cx="0" cy="200"/>
              </a:xfrm>
              <a:prstGeom prst="line">
                <a:avLst/>
              </a:prstGeom>
              <a:ln w="9525" cap="flat" cmpd="sng">
                <a:solidFill>
                  <a:schemeClr val="tx1"/>
                </a:solidFill>
                <a:prstDash val="solid"/>
                <a:round/>
                <a:headEnd type="none" w="med" len="med"/>
                <a:tailEnd type="none" w="med" len="med"/>
              </a:ln>
            </p:spPr>
          </p:sp>
          <p:sp>
            <p:nvSpPr>
              <p:cNvPr id="57369" name="Text Box 28"/>
              <p:cNvSpPr txBox="1"/>
              <p:nvPr/>
            </p:nvSpPr>
            <p:spPr>
              <a:xfrm>
                <a:off x="1796" y="1992"/>
                <a:ext cx="1435"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 D F</a:t>
                </a:r>
                <a:endParaRPr lang="en-US" altLang="zh-CN" sz="2000" dirty="0">
                  <a:latin typeface="Times New Roman" panose="02020603050405020304" pitchFamily="18" charset="0"/>
                  <a:ea typeface="宋体" panose="02010600030101010101" pitchFamily="2" charset="-122"/>
                </a:endParaRPr>
              </a:p>
            </p:txBody>
          </p:sp>
          <p:sp>
            <p:nvSpPr>
              <p:cNvPr id="57370" name="Text Box 29"/>
              <p:cNvSpPr txBox="1"/>
              <p:nvPr/>
            </p:nvSpPr>
            <p:spPr>
              <a:xfrm>
                <a:off x="1203" y="1680"/>
                <a:ext cx="714"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p=NULL</a:t>
                </a:r>
                <a:endParaRPr lang="en-US" altLang="zh-CN" sz="2000" dirty="0">
                  <a:latin typeface="Times New Roman" panose="02020603050405020304" pitchFamily="18" charset="0"/>
                  <a:ea typeface="宋体" panose="02010600030101010101" pitchFamily="2" charset="-122"/>
                </a:endParaRPr>
              </a:p>
            </p:txBody>
          </p:sp>
        </p:grpSp>
        <p:sp>
          <p:nvSpPr>
            <p:cNvPr id="57371" name="Text Box 30"/>
            <p:cNvSpPr txBox="1"/>
            <p:nvPr/>
          </p:nvSpPr>
          <p:spPr>
            <a:xfrm>
              <a:off x="388" y="1864"/>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(13)</a:t>
              </a:r>
              <a:endParaRPr lang="en-US" altLang="zh-CN" sz="2000" dirty="0">
                <a:latin typeface="Times New Roman" panose="02020603050405020304" pitchFamily="18" charset="0"/>
                <a:ea typeface="宋体" panose="02010600030101010101" pitchFamily="2" charset="-122"/>
              </a:endParaRPr>
            </a:p>
          </p:txBody>
        </p:sp>
      </p:grpSp>
      <p:grpSp>
        <p:nvGrpSpPr>
          <p:cNvPr id="5" name="Group 31"/>
          <p:cNvGrpSpPr/>
          <p:nvPr/>
        </p:nvGrpSpPr>
        <p:grpSpPr>
          <a:xfrm>
            <a:off x="4736148" y="659130"/>
            <a:ext cx="4276725" cy="3514725"/>
            <a:chOff x="2857" y="0"/>
            <a:chExt cx="2694" cy="2214"/>
          </a:xfrm>
        </p:grpSpPr>
        <p:grpSp>
          <p:nvGrpSpPr>
            <p:cNvPr id="57373" name="Group 32"/>
            <p:cNvGrpSpPr/>
            <p:nvPr/>
          </p:nvGrpSpPr>
          <p:grpSpPr>
            <a:xfrm>
              <a:off x="2857" y="0"/>
              <a:ext cx="2694" cy="2177"/>
              <a:chOff x="2857" y="0"/>
              <a:chExt cx="2694" cy="2177"/>
            </a:xfrm>
          </p:grpSpPr>
          <p:grpSp>
            <p:nvGrpSpPr>
              <p:cNvPr id="57374" name="Group 33"/>
              <p:cNvGrpSpPr/>
              <p:nvPr/>
            </p:nvGrpSpPr>
            <p:grpSpPr>
              <a:xfrm>
                <a:off x="2857" y="302"/>
                <a:ext cx="1022" cy="1672"/>
                <a:chOff x="703" y="2015"/>
                <a:chExt cx="1022" cy="1672"/>
              </a:xfrm>
            </p:grpSpPr>
            <p:sp>
              <p:nvSpPr>
                <p:cNvPr id="57375" name="Oval 34"/>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7376" name="Oval 35"/>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7377" name="Oval 36"/>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7378" name="Oval 37"/>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7379" name="Oval 38"/>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7380" name="Oval 39"/>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7381" name="Oval 40"/>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7382" name="Line 41"/>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7383" name="Line 42"/>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7384" name="Line 43"/>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7385" name="Line 44"/>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7386" name="Line 45"/>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7387" name="Line 46"/>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7388" name="Text Box 47"/>
              <p:cNvSpPr txBox="1"/>
              <p:nvPr/>
            </p:nvSpPr>
            <p:spPr>
              <a:xfrm>
                <a:off x="4141" y="1385"/>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7389" name="Rectangle 48"/>
              <p:cNvSpPr/>
              <p:nvPr/>
            </p:nvSpPr>
            <p:spPr>
              <a:xfrm>
                <a:off x="4295" y="137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90" name="Rectangle 49"/>
              <p:cNvSpPr/>
              <p:nvPr/>
            </p:nvSpPr>
            <p:spPr>
              <a:xfrm>
                <a:off x="4295" y="113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91" name="Rectangle 50"/>
              <p:cNvSpPr/>
              <p:nvPr/>
            </p:nvSpPr>
            <p:spPr>
              <a:xfrm>
                <a:off x="4296" y="90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92" name="Rectangle 51"/>
              <p:cNvSpPr/>
              <p:nvPr/>
            </p:nvSpPr>
            <p:spPr>
              <a:xfrm>
                <a:off x="4295" y="67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93" name="Rectangle 52"/>
              <p:cNvSpPr/>
              <p:nvPr/>
            </p:nvSpPr>
            <p:spPr>
              <a:xfrm>
                <a:off x="4295" y="43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394" name="Line 53"/>
              <p:cNvSpPr/>
              <p:nvPr/>
            </p:nvSpPr>
            <p:spPr>
              <a:xfrm>
                <a:off x="4298" y="242"/>
                <a:ext cx="0" cy="200"/>
              </a:xfrm>
              <a:prstGeom prst="line">
                <a:avLst/>
              </a:prstGeom>
              <a:ln w="9525" cap="flat" cmpd="sng">
                <a:solidFill>
                  <a:schemeClr val="tx1"/>
                </a:solidFill>
                <a:prstDash val="solid"/>
                <a:round/>
                <a:headEnd type="none" w="med" len="med"/>
                <a:tailEnd type="none" w="med" len="med"/>
              </a:ln>
            </p:spPr>
          </p:sp>
          <p:sp>
            <p:nvSpPr>
              <p:cNvPr id="57395" name="Line 54"/>
              <p:cNvSpPr/>
              <p:nvPr/>
            </p:nvSpPr>
            <p:spPr>
              <a:xfrm flipH="1">
                <a:off x="5155" y="242"/>
                <a:ext cx="0" cy="200"/>
              </a:xfrm>
              <a:prstGeom prst="line">
                <a:avLst/>
              </a:prstGeom>
              <a:ln w="9525" cap="flat" cmpd="sng">
                <a:solidFill>
                  <a:schemeClr val="tx1"/>
                </a:solidFill>
                <a:prstDash val="solid"/>
                <a:round/>
                <a:headEnd type="none" w="med" len="med"/>
                <a:tailEnd type="none" w="med" len="med"/>
              </a:ln>
            </p:spPr>
          </p:sp>
          <p:sp>
            <p:nvSpPr>
              <p:cNvPr id="57396" name="Text Box 55"/>
              <p:cNvSpPr txBox="1"/>
              <p:nvPr/>
            </p:nvSpPr>
            <p:spPr>
              <a:xfrm>
                <a:off x="3960" y="1921"/>
                <a:ext cx="1591"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 D F A</a:t>
                </a:r>
                <a:endParaRPr lang="en-US" altLang="zh-CN" sz="2000" dirty="0">
                  <a:latin typeface="Times New Roman" panose="02020603050405020304" pitchFamily="18" charset="0"/>
                  <a:ea typeface="宋体" panose="02010600030101010101" pitchFamily="2" charset="-122"/>
                </a:endParaRPr>
              </a:p>
            </p:txBody>
          </p:sp>
          <p:grpSp>
            <p:nvGrpSpPr>
              <p:cNvPr id="57397" name="Group 56"/>
              <p:cNvGrpSpPr/>
              <p:nvPr/>
            </p:nvGrpSpPr>
            <p:grpSpPr>
              <a:xfrm>
                <a:off x="3612" y="0"/>
                <a:ext cx="254" cy="333"/>
                <a:chOff x="3612" y="0"/>
                <a:chExt cx="254" cy="333"/>
              </a:xfrm>
            </p:grpSpPr>
            <p:sp>
              <p:nvSpPr>
                <p:cNvPr id="57398" name="Text Box 57"/>
                <p:cNvSpPr txBox="1"/>
                <p:nvPr/>
              </p:nvSpPr>
              <p:spPr>
                <a:xfrm>
                  <a:off x="3670" y="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a:t>
                  </a:r>
                  <a:endParaRPr lang="en-US" altLang="zh-CN" sz="2000" dirty="0">
                    <a:latin typeface="Times New Roman" panose="02020603050405020304" pitchFamily="18" charset="0"/>
                    <a:ea typeface="宋体" panose="02010600030101010101" pitchFamily="2" charset="-122"/>
                  </a:endParaRPr>
                </a:p>
              </p:txBody>
            </p:sp>
            <p:sp>
              <p:nvSpPr>
                <p:cNvPr id="57399" name="Line 58"/>
                <p:cNvSpPr/>
                <p:nvPr/>
              </p:nvSpPr>
              <p:spPr>
                <a:xfrm flipH="1">
                  <a:off x="3612" y="211"/>
                  <a:ext cx="133" cy="122"/>
                </a:xfrm>
                <a:prstGeom prst="line">
                  <a:avLst/>
                </a:prstGeom>
                <a:ln w="9525" cap="flat" cmpd="sng">
                  <a:solidFill>
                    <a:srgbClr val="0066FF"/>
                  </a:solidFill>
                  <a:prstDash val="solid"/>
                  <a:round/>
                  <a:headEnd type="none" w="med" len="med"/>
                  <a:tailEnd type="triangle" w="med" len="med"/>
                </a:ln>
              </p:spPr>
            </p:sp>
          </p:grpSp>
        </p:grpSp>
        <p:sp>
          <p:nvSpPr>
            <p:cNvPr id="57400" name="Text Box 59"/>
            <p:cNvSpPr txBox="1"/>
            <p:nvPr/>
          </p:nvSpPr>
          <p:spPr>
            <a:xfrm>
              <a:off x="3399" y="1964"/>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(14)</a:t>
              </a:r>
              <a:endParaRPr lang="en-US" altLang="zh-CN" sz="2000" dirty="0">
                <a:latin typeface="Times New Roman" panose="02020603050405020304" pitchFamily="18" charset="0"/>
                <a:ea typeface="宋体" panose="02010600030101010101" pitchFamily="2" charset="-122"/>
              </a:endParaRPr>
            </a:p>
          </p:txBody>
        </p:sp>
      </p:grpSp>
      <p:grpSp>
        <p:nvGrpSpPr>
          <p:cNvPr id="9" name="Group 60"/>
          <p:cNvGrpSpPr/>
          <p:nvPr/>
        </p:nvGrpSpPr>
        <p:grpSpPr>
          <a:xfrm>
            <a:off x="609600" y="3632200"/>
            <a:ext cx="4276725" cy="3225800"/>
            <a:chOff x="308" y="2288"/>
            <a:chExt cx="2694" cy="2032"/>
          </a:xfrm>
        </p:grpSpPr>
        <p:grpSp>
          <p:nvGrpSpPr>
            <p:cNvPr id="57402" name="Group 61"/>
            <p:cNvGrpSpPr/>
            <p:nvPr/>
          </p:nvGrpSpPr>
          <p:grpSpPr>
            <a:xfrm>
              <a:off x="308" y="2288"/>
              <a:ext cx="2694" cy="2032"/>
              <a:chOff x="308" y="2288"/>
              <a:chExt cx="2694" cy="2032"/>
            </a:xfrm>
          </p:grpSpPr>
          <p:grpSp>
            <p:nvGrpSpPr>
              <p:cNvPr id="57403" name="Group 62"/>
              <p:cNvGrpSpPr/>
              <p:nvPr/>
            </p:nvGrpSpPr>
            <p:grpSpPr>
              <a:xfrm>
                <a:off x="308" y="2445"/>
                <a:ext cx="1022" cy="1672"/>
                <a:chOff x="703" y="2015"/>
                <a:chExt cx="1022" cy="1672"/>
              </a:xfrm>
            </p:grpSpPr>
            <p:sp>
              <p:nvSpPr>
                <p:cNvPr id="57404" name="Oval 63"/>
                <p:cNvSpPr/>
                <p:nvPr/>
              </p:nvSpPr>
              <p:spPr>
                <a:xfrm>
                  <a:off x="1222" y="2015"/>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A</a:t>
                  </a:r>
                  <a:endParaRPr lang="en-US" altLang="zh-CN" sz="2000" dirty="0">
                    <a:latin typeface="Times New Roman" panose="02020603050405020304" pitchFamily="18" charset="0"/>
                    <a:ea typeface="宋体" panose="02010600030101010101" pitchFamily="2" charset="-122"/>
                  </a:endParaRPr>
                </a:p>
              </p:txBody>
            </p:sp>
            <p:sp>
              <p:nvSpPr>
                <p:cNvPr id="57405" name="Oval 64"/>
                <p:cNvSpPr/>
                <p:nvPr/>
              </p:nvSpPr>
              <p:spPr>
                <a:xfrm>
                  <a:off x="974" y="2367"/>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B</a:t>
                  </a:r>
                  <a:endParaRPr lang="en-US" altLang="zh-CN" sz="2000" dirty="0">
                    <a:latin typeface="Times New Roman" panose="02020603050405020304" pitchFamily="18" charset="0"/>
                    <a:ea typeface="宋体" panose="02010600030101010101" pitchFamily="2" charset="-122"/>
                  </a:endParaRPr>
                </a:p>
              </p:txBody>
            </p:sp>
            <p:sp>
              <p:nvSpPr>
                <p:cNvPr id="57406" name="Oval 65"/>
                <p:cNvSpPr/>
                <p:nvPr/>
              </p:nvSpPr>
              <p:spPr>
                <a:xfrm>
                  <a:off x="703"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C</a:t>
                  </a:r>
                  <a:endParaRPr lang="en-US" altLang="zh-CN" sz="2000" dirty="0">
                    <a:latin typeface="Times New Roman" panose="02020603050405020304" pitchFamily="18" charset="0"/>
                    <a:ea typeface="宋体" panose="02010600030101010101" pitchFamily="2" charset="-122"/>
                  </a:endParaRPr>
                </a:p>
              </p:txBody>
            </p:sp>
            <p:sp>
              <p:nvSpPr>
                <p:cNvPr id="57407" name="Oval 66"/>
                <p:cNvSpPr/>
                <p:nvPr/>
              </p:nvSpPr>
              <p:spPr>
                <a:xfrm>
                  <a:off x="1215" y="2729"/>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D</a:t>
                  </a:r>
                  <a:endParaRPr lang="en-US" altLang="zh-CN" sz="2000" dirty="0">
                    <a:latin typeface="Times New Roman" panose="02020603050405020304" pitchFamily="18" charset="0"/>
                    <a:ea typeface="宋体" panose="02010600030101010101" pitchFamily="2" charset="-122"/>
                  </a:endParaRPr>
                </a:p>
              </p:txBody>
            </p:sp>
            <p:sp>
              <p:nvSpPr>
                <p:cNvPr id="57408" name="Oval 67"/>
                <p:cNvSpPr/>
                <p:nvPr/>
              </p:nvSpPr>
              <p:spPr>
                <a:xfrm>
                  <a:off x="1015" y="3051"/>
                  <a:ext cx="255" cy="235"/>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E</a:t>
                  </a:r>
                  <a:endParaRPr lang="en-US" altLang="zh-CN" sz="2000" dirty="0">
                    <a:latin typeface="Times New Roman" panose="02020603050405020304" pitchFamily="18" charset="0"/>
                    <a:ea typeface="宋体" panose="02010600030101010101" pitchFamily="2" charset="-122"/>
                  </a:endParaRPr>
                </a:p>
              </p:txBody>
            </p:sp>
            <p:sp>
              <p:nvSpPr>
                <p:cNvPr id="57409" name="Oval 68"/>
                <p:cNvSpPr/>
                <p:nvPr/>
              </p:nvSpPr>
              <p:spPr>
                <a:xfrm>
                  <a:off x="1470" y="3051"/>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F</a:t>
                  </a:r>
                  <a:endParaRPr lang="en-US" altLang="zh-CN" sz="2000" dirty="0">
                    <a:latin typeface="Times New Roman" panose="02020603050405020304" pitchFamily="18" charset="0"/>
                    <a:ea typeface="宋体" panose="02010600030101010101" pitchFamily="2" charset="-122"/>
                  </a:endParaRPr>
                </a:p>
              </p:txBody>
            </p:sp>
            <p:sp>
              <p:nvSpPr>
                <p:cNvPr id="57410" name="Oval 69"/>
                <p:cNvSpPr/>
                <p:nvPr/>
              </p:nvSpPr>
              <p:spPr>
                <a:xfrm>
                  <a:off x="1225" y="3463"/>
                  <a:ext cx="255" cy="224"/>
                </a:xfrm>
                <a:prstGeom prst="ellipse">
                  <a:avLst/>
                </a:prstGeom>
                <a:noFill/>
                <a:ln w="9525" cap="flat" cmpd="sng">
                  <a:solidFill>
                    <a:schemeClr val="tx1"/>
                  </a:solidFill>
                  <a:prstDash val="solid"/>
                  <a:round/>
                  <a:headEnd type="none" w="med" len="med"/>
                  <a:tailEnd type="none" w="med" len="med"/>
                </a:ln>
              </p:spPr>
              <p:txBody>
                <a:bodyPr wrap="none" anchor="ctr" anchorCtr="0"/>
                <a:p>
                  <a:pPr algn="ctr"/>
                  <a:r>
                    <a:rPr lang="en-US" altLang="zh-CN" sz="2000" dirty="0">
                      <a:latin typeface="Times New Roman" panose="02020603050405020304" pitchFamily="18" charset="0"/>
                      <a:ea typeface="宋体" panose="02010600030101010101" pitchFamily="2" charset="-122"/>
                    </a:rPr>
                    <a:t>G</a:t>
                  </a:r>
                  <a:endParaRPr lang="en-US" altLang="zh-CN" sz="2000" dirty="0">
                    <a:latin typeface="Times New Roman" panose="02020603050405020304" pitchFamily="18" charset="0"/>
                    <a:ea typeface="宋体" panose="02010600030101010101" pitchFamily="2" charset="-122"/>
                  </a:endParaRPr>
                </a:p>
              </p:txBody>
            </p:sp>
            <p:sp>
              <p:nvSpPr>
                <p:cNvPr id="57411" name="Line 70"/>
                <p:cNvSpPr/>
                <p:nvPr/>
              </p:nvSpPr>
              <p:spPr>
                <a:xfrm flipH="1">
                  <a:off x="1156" y="2200"/>
                  <a:ext cx="111" cy="190"/>
                </a:xfrm>
                <a:prstGeom prst="line">
                  <a:avLst/>
                </a:prstGeom>
                <a:ln w="9525" cap="flat" cmpd="sng">
                  <a:solidFill>
                    <a:schemeClr val="tx1"/>
                  </a:solidFill>
                  <a:prstDash val="solid"/>
                  <a:round/>
                  <a:headEnd type="none" w="med" len="med"/>
                  <a:tailEnd type="none" w="med" len="med"/>
                </a:ln>
              </p:spPr>
            </p:sp>
            <p:sp>
              <p:nvSpPr>
                <p:cNvPr id="57412" name="Line 71"/>
                <p:cNvSpPr/>
                <p:nvPr/>
              </p:nvSpPr>
              <p:spPr>
                <a:xfrm flipH="1">
                  <a:off x="911" y="2566"/>
                  <a:ext cx="122" cy="189"/>
                </a:xfrm>
                <a:prstGeom prst="line">
                  <a:avLst/>
                </a:prstGeom>
                <a:ln w="9525" cap="flat" cmpd="sng">
                  <a:solidFill>
                    <a:schemeClr val="tx1"/>
                  </a:solidFill>
                  <a:prstDash val="solid"/>
                  <a:round/>
                  <a:headEnd type="none" w="med" len="med"/>
                  <a:tailEnd type="none" w="med" len="med"/>
                </a:ln>
              </p:spPr>
            </p:sp>
            <p:sp>
              <p:nvSpPr>
                <p:cNvPr id="57413" name="Line 72"/>
                <p:cNvSpPr/>
                <p:nvPr/>
              </p:nvSpPr>
              <p:spPr>
                <a:xfrm>
                  <a:off x="1189" y="2566"/>
                  <a:ext cx="133" cy="189"/>
                </a:xfrm>
                <a:prstGeom prst="line">
                  <a:avLst/>
                </a:prstGeom>
                <a:ln w="9525" cap="flat" cmpd="sng">
                  <a:solidFill>
                    <a:schemeClr val="tx1"/>
                  </a:solidFill>
                  <a:prstDash val="solid"/>
                  <a:round/>
                  <a:headEnd type="none" w="med" len="med"/>
                  <a:tailEnd type="none" w="med" len="med"/>
                </a:ln>
              </p:spPr>
            </p:sp>
            <p:sp>
              <p:nvSpPr>
                <p:cNvPr id="57414" name="Line 73"/>
                <p:cNvSpPr/>
                <p:nvPr/>
              </p:nvSpPr>
              <p:spPr>
                <a:xfrm flipH="1">
                  <a:off x="1211" y="2955"/>
                  <a:ext cx="78" cy="145"/>
                </a:xfrm>
                <a:prstGeom prst="line">
                  <a:avLst/>
                </a:prstGeom>
                <a:ln w="9525" cap="flat" cmpd="sng">
                  <a:solidFill>
                    <a:schemeClr val="tx1"/>
                  </a:solidFill>
                  <a:prstDash val="solid"/>
                  <a:round/>
                  <a:headEnd type="none" w="med" len="med"/>
                  <a:tailEnd type="none" w="med" len="med"/>
                </a:ln>
              </p:spPr>
            </p:sp>
            <p:sp>
              <p:nvSpPr>
                <p:cNvPr id="57415" name="Line 74"/>
                <p:cNvSpPr/>
                <p:nvPr/>
              </p:nvSpPr>
              <p:spPr>
                <a:xfrm>
                  <a:off x="1411" y="2933"/>
                  <a:ext cx="112" cy="145"/>
                </a:xfrm>
                <a:prstGeom prst="line">
                  <a:avLst/>
                </a:prstGeom>
                <a:ln w="9525" cap="flat" cmpd="sng">
                  <a:solidFill>
                    <a:schemeClr val="tx1"/>
                  </a:solidFill>
                  <a:prstDash val="solid"/>
                  <a:round/>
                  <a:headEnd type="none" w="med" len="med"/>
                  <a:tailEnd type="none" w="med" len="med"/>
                </a:ln>
              </p:spPr>
            </p:sp>
            <p:sp>
              <p:nvSpPr>
                <p:cNvPr id="57416" name="Line 75"/>
                <p:cNvSpPr/>
                <p:nvPr/>
              </p:nvSpPr>
              <p:spPr>
                <a:xfrm>
                  <a:off x="1178" y="3277"/>
                  <a:ext cx="133" cy="189"/>
                </a:xfrm>
                <a:prstGeom prst="line">
                  <a:avLst/>
                </a:prstGeom>
                <a:ln w="9525" cap="flat" cmpd="sng">
                  <a:solidFill>
                    <a:schemeClr val="tx1"/>
                  </a:solidFill>
                  <a:prstDash val="solid"/>
                  <a:round/>
                  <a:headEnd type="none" w="med" len="med"/>
                  <a:tailEnd type="none" w="med" len="med"/>
                </a:ln>
              </p:spPr>
            </p:sp>
          </p:grpSp>
          <p:sp>
            <p:nvSpPr>
              <p:cNvPr id="57417" name="Text Box 76"/>
              <p:cNvSpPr txBox="1"/>
              <p:nvPr/>
            </p:nvSpPr>
            <p:spPr>
              <a:xfrm>
                <a:off x="1592" y="3528"/>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i</a:t>
                </a:r>
                <a:endParaRPr lang="en-US" altLang="zh-CN" sz="2000" dirty="0">
                  <a:latin typeface="Times New Roman" panose="02020603050405020304" pitchFamily="18" charset="0"/>
                  <a:ea typeface="宋体" panose="02010600030101010101" pitchFamily="2" charset="-122"/>
                </a:endParaRPr>
              </a:p>
            </p:txBody>
          </p:sp>
          <p:sp>
            <p:nvSpPr>
              <p:cNvPr id="57418" name="Rectangle 77"/>
              <p:cNvSpPr/>
              <p:nvPr/>
            </p:nvSpPr>
            <p:spPr>
              <a:xfrm>
                <a:off x="1746" y="351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419" name="Rectangle 78"/>
              <p:cNvSpPr/>
              <p:nvPr/>
            </p:nvSpPr>
            <p:spPr>
              <a:xfrm>
                <a:off x="1746" y="3281"/>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420" name="Rectangle 79"/>
              <p:cNvSpPr/>
              <p:nvPr/>
            </p:nvSpPr>
            <p:spPr>
              <a:xfrm>
                <a:off x="1747" y="3047"/>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421" name="Rectangle 80"/>
              <p:cNvSpPr/>
              <p:nvPr/>
            </p:nvSpPr>
            <p:spPr>
              <a:xfrm>
                <a:off x="1746" y="2814"/>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422" name="Rectangle 81"/>
              <p:cNvSpPr/>
              <p:nvPr/>
            </p:nvSpPr>
            <p:spPr>
              <a:xfrm>
                <a:off x="1746" y="2580"/>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a typeface="宋体" panose="02010600030101010101" pitchFamily="2" charset="-122"/>
                </a:endParaRPr>
              </a:p>
            </p:txBody>
          </p:sp>
          <p:sp>
            <p:nvSpPr>
              <p:cNvPr id="57423" name="Line 82"/>
              <p:cNvSpPr/>
              <p:nvPr/>
            </p:nvSpPr>
            <p:spPr>
              <a:xfrm>
                <a:off x="1749" y="2385"/>
                <a:ext cx="0" cy="200"/>
              </a:xfrm>
              <a:prstGeom prst="line">
                <a:avLst/>
              </a:prstGeom>
              <a:ln w="9525" cap="flat" cmpd="sng">
                <a:solidFill>
                  <a:schemeClr val="tx1"/>
                </a:solidFill>
                <a:prstDash val="solid"/>
                <a:round/>
                <a:headEnd type="none" w="med" len="med"/>
                <a:tailEnd type="none" w="med" len="med"/>
              </a:ln>
            </p:spPr>
          </p:sp>
          <p:sp>
            <p:nvSpPr>
              <p:cNvPr id="57424" name="Line 83"/>
              <p:cNvSpPr/>
              <p:nvPr/>
            </p:nvSpPr>
            <p:spPr>
              <a:xfrm flipH="1">
                <a:off x="2606" y="2385"/>
                <a:ext cx="0" cy="200"/>
              </a:xfrm>
              <a:prstGeom prst="line">
                <a:avLst/>
              </a:prstGeom>
              <a:ln w="9525" cap="flat" cmpd="sng">
                <a:solidFill>
                  <a:schemeClr val="tx1"/>
                </a:solidFill>
                <a:prstDash val="solid"/>
                <a:round/>
                <a:headEnd type="none" w="med" len="med"/>
                <a:tailEnd type="none" w="med" len="med"/>
              </a:ln>
            </p:spPr>
          </p:sp>
          <p:sp>
            <p:nvSpPr>
              <p:cNvPr id="57425" name="Text Box 84"/>
              <p:cNvSpPr txBox="1"/>
              <p:nvPr/>
            </p:nvSpPr>
            <p:spPr>
              <a:xfrm>
                <a:off x="1411" y="4064"/>
                <a:ext cx="1591" cy="256"/>
              </a:xfrm>
              <a:prstGeom prst="rect">
                <a:avLst/>
              </a:prstGeom>
              <a:noFill/>
              <a:ln w="9525" cap="flat" cmpd="sng">
                <a:solidFill>
                  <a:srgbClr val="0066FF"/>
                </a:solidFill>
                <a:prstDash val="solid"/>
                <a:miter/>
                <a:headEnd type="none" w="med" len="med"/>
                <a:tailEnd type="none" w="med" len="med"/>
              </a:ln>
            </p:spPr>
            <p:txBody>
              <a:bodyPr wrap="none" anchor="ctr" anchorCtr="0">
                <a:spAutoFit/>
              </a:bodyPr>
              <a:p>
                <a:r>
                  <a:rPr lang="zh-CN" altLang="en-US" sz="2000" dirty="0">
                    <a:latin typeface="Times New Roman" panose="02020603050405020304" pitchFamily="18" charset="0"/>
                    <a:ea typeface="宋体" panose="02010600030101010101" pitchFamily="2" charset="-122"/>
                  </a:rPr>
                  <a:t>访问：</a:t>
                </a:r>
                <a:r>
                  <a:rPr lang="en-US" altLang="zh-CN" sz="2000" dirty="0">
                    <a:latin typeface="Times New Roman" panose="02020603050405020304" pitchFamily="18" charset="0"/>
                    <a:ea typeface="宋体" panose="02010600030101010101" pitchFamily="2" charset="-122"/>
                  </a:rPr>
                  <a:t>C B E G D F A</a:t>
                </a:r>
                <a:endParaRPr lang="en-US" altLang="zh-CN" sz="2000" dirty="0">
                  <a:latin typeface="Times New Roman" panose="02020603050405020304" pitchFamily="18" charset="0"/>
                  <a:ea typeface="宋体" panose="02010600030101010101" pitchFamily="2" charset="-122"/>
                </a:endParaRPr>
              </a:p>
            </p:txBody>
          </p:sp>
          <p:sp>
            <p:nvSpPr>
              <p:cNvPr id="57426" name="Text Box 85"/>
              <p:cNvSpPr txBox="1"/>
              <p:nvPr/>
            </p:nvSpPr>
            <p:spPr>
              <a:xfrm>
                <a:off x="984" y="2288"/>
                <a:ext cx="714"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p=NULL</a:t>
                </a:r>
                <a:endParaRPr lang="en-US" altLang="zh-CN" sz="2000" dirty="0">
                  <a:latin typeface="Times New Roman" panose="02020603050405020304" pitchFamily="18" charset="0"/>
                  <a:ea typeface="宋体" panose="02010600030101010101" pitchFamily="2" charset="-122"/>
                </a:endParaRPr>
              </a:p>
            </p:txBody>
          </p:sp>
        </p:grpSp>
        <p:sp>
          <p:nvSpPr>
            <p:cNvPr id="57427" name="Text Box 86"/>
            <p:cNvSpPr txBox="1"/>
            <p:nvPr/>
          </p:nvSpPr>
          <p:spPr>
            <a:xfrm>
              <a:off x="310" y="4019"/>
              <a:ext cx="382"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ea typeface="宋体" panose="02010600030101010101" pitchFamily="2" charset="-122"/>
                </a:rPr>
                <a:t>(15)</a:t>
              </a:r>
              <a:endParaRPr lang="en-US" altLang="zh-CN" sz="2000" dirty="0">
                <a:latin typeface="Times New Roman" panose="02020603050405020304" pitchFamily="18" charset="0"/>
                <a:ea typeface="宋体" panose="02010600030101010101" pitchFamily="2" charset="-122"/>
              </a:endParaRPr>
            </a:p>
          </p:txBody>
        </p:sp>
      </p:grpSp>
      <p:graphicFrame>
        <p:nvGraphicFramePr>
          <p:cNvPr id="57430" name="Object 89">
            <a:hlinkClick r:id="" action="ppaction://ole?verb="/>
          </p:cNvPr>
          <p:cNvGraphicFramePr/>
          <p:nvPr/>
        </p:nvGraphicFramePr>
        <p:xfrm>
          <a:off x="8172450" y="6180455"/>
          <a:ext cx="607695" cy="614680"/>
        </p:xfrm>
        <a:graphic>
          <a:graphicData uri="http://schemas.openxmlformats.org/presentationml/2006/ole">
            <mc:AlternateContent xmlns:mc="http://schemas.openxmlformats.org/markup-compatibility/2006">
              <mc:Choice xmlns:v="urn:schemas-microsoft-com:vml" Requires="v">
                <p:oleObj spid="_x0000_s3081" name="" showAsIcon="1" r:id="rId1" imgW="609600" imgH="523875" progId="Package">
                  <p:embed/>
                </p:oleObj>
              </mc:Choice>
              <mc:Fallback>
                <p:oleObj name="" showAsIcon="1" r:id="rId1" imgW="609600" imgH="523875" progId="Package">
                  <p:embed/>
                  <p:pic>
                    <p:nvPicPr>
                      <p:cNvPr id="0" name="图片 3080"/>
                      <p:cNvPicPr/>
                      <p:nvPr/>
                    </p:nvPicPr>
                    <p:blipFill>
                      <a:blip r:embed="rId2"/>
                      <a:stretch>
                        <a:fillRect/>
                      </a:stretch>
                    </p:blipFill>
                    <p:spPr>
                      <a:xfrm>
                        <a:off x="8172450" y="6180455"/>
                        <a:ext cx="607695" cy="614680"/>
                      </a:xfrm>
                      <a:prstGeom prst="rect">
                        <a:avLst/>
                      </a:prstGeom>
                      <a:noFill/>
                      <a:ln w="38100">
                        <a:noFill/>
                        <a:miter/>
                      </a:ln>
                    </p:spPr>
                  </p:pic>
                </p:oleObj>
              </mc:Fallback>
            </mc:AlternateContent>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矩形 3"/>
          <p:cNvSpPr/>
          <p:nvPr/>
        </p:nvSpPr>
        <p:spPr>
          <a:xfrm>
            <a:off x="539750" y="836295"/>
            <a:ext cx="7911465" cy="6000750"/>
          </a:xfrm>
          <a:prstGeom prst="rect">
            <a:avLst/>
          </a:prstGeom>
          <a:noFill/>
          <a:ln w="9525">
            <a:noFill/>
          </a:ln>
        </p:spPr>
        <p:txBody>
          <a:bodyPr wrap="square" anchor="t" anchorCtr="0">
            <a:spAutoFit/>
          </a:bodyPr>
          <a:p>
            <a:pPr>
              <a:spcAft>
                <a:spcPts val="0"/>
              </a:spcAft>
            </a:pPr>
            <a:r>
              <a:rPr lang="en-US" altLang="zh-CN" sz="2400" dirty="0">
                <a:latin typeface="Arial" panose="020B0604020202020204" pitchFamily="34" charset="0"/>
                <a:ea typeface="宋体" panose="02010600030101010101" pitchFamily="2" charset="-122"/>
              </a:rPr>
              <a:t>void inorder(JD *bt)</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int i=0;</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JD *p,*s[M];</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p=bt;</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do</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  while(p!=NULL)</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   s[i++]=p;</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p=p-&gt;lchild;</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if(i&gt;0)</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   p=s[--i];</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printf("%d\t",p-&gt;data);</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p=p-&gt;rchild;</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a:t>
            </a:r>
            <a:endParaRPr lang="en-US" altLang="zh-CN" sz="2400" dirty="0">
              <a:latin typeface="Arial" panose="020B0604020202020204" pitchFamily="34" charset="0"/>
              <a:ea typeface="宋体" panose="02010600030101010101" pitchFamily="2" charset="-122"/>
            </a:endParaRPr>
          </a:p>
          <a:p>
            <a:pPr>
              <a:spcBef>
                <a:spcPts val="0"/>
              </a:spcBef>
              <a:spcAft>
                <a:spcPts val="0"/>
              </a:spcAft>
            </a:pPr>
            <a:r>
              <a:rPr lang="en-US" altLang="zh-CN" sz="2400" dirty="0">
                <a:latin typeface="Arial" panose="020B0604020202020204" pitchFamily="34" charset="0"/>
                <a:ea typeface="宋体" panose="02010600030101010101" pitchFamily="2" charset="-122"/>
              </a:rPr>
              <a:t>    }while(i&gt;0||p!=NULL);</a:t>
            </a:r>
            <a:endParaRPr lang="en-US" altLang="zh-CN" sz="2400" dirty="0">
              <a:latin typeface="Arial" panose="020B0604020202020204" pitchFamily="34" charset="0"/>
              <a:ea typeface="宋体" panose="02010600030101010101" pitchFamily="2" charset="-122"/>
            </a:endParaRPr>
          </a:p>
          <a:p>
            <a:pPr>
              <a:spcBef>
                <a:spcPts val="0"/>
              </a:spcBef>
            </a:pPr>
            <a:r>
              <a:rPr lang="en-US" altLang="zh-CN"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spcAft>
                <a:spcPts val="0"/>
              </a:spcAft>
            </a:pPr>
            <a:r>
              <a:rPr lang="zh-CN" altLang="en-US"/>
              <a:t>练习</a:t>
            </a:r>
            <a:endParaRPr lang="zh-CN" altLang="en-US"/>
          </a:p>
        </p:txBody>
      </p:sp>
      <p:sp>
        <p:nvSpPr>
          <p:cNvPr id="61441" name="文本框 3"/>
          <p:cNvSpPr txBox="1"/>
          <p:nvPr/>
        </p:nvSpPr>
        <p:spPr>
          <a:xfrm>
            <a:off x="251460" y="836295"/>
            <a:ext cx="8461375" cy="5777865"/>
          </a:xfrm>
          <a:prstGeom prst="rect">
            <a:avLst/>
          </a:prstGeom>
          <a:noFill/>
          <a:ln w="9525">
            <a:noFill/>
          </a:ln>
        </p:spPr>
        <p:txBody>
          <a:bodyPr wrap="square" anchor="t" anchorCtr="0">
            <a:noAutofit/>
          </a:bodyPr>
          <a:p>
            <a:pPr algn="just">
              <a:spcAft>
                <a:spcPts val="0"/>
              </a:spcAft>
            </a:pPr>
            <a:r>
              <a:rPr lang="zh-CN" altLang="en-US" sz="2000">
                <a:latin typeface="Arial" panose="020B0604020202020204" pitchFamily="34" charset="0"/>
                <a:ea typeface="宋体" panose="02010600030101010101" pitchFamily="2" charset="-122"/>
              </a:rPr>
              <a:t>设计一个算法，将给定的表达式（二叉树）转换为等价的中缀表达式（通过括号反映操作符的计算次序）并输出。例如，当下列两个表达式数作为算法的输出时：输出的等价中缀表达式分别为</a:t>
            </a:r>
            <a:r>
              <a:rPr lang="en-US" altLang="zh-CN" sz="2000">
                <a:latin typeface="Arial" panose="020B0604020202020204" pitchFamily="34" charset="0"/>
                <a:ea typeface="宋体" panose="02010600030101010101" pitchFamily="2" charset="-122"/>
              </a:rPr>
              <a:t>(a+b)*(c*(-d))</a:t>
            </a:r>
            <a:endParaRPr lang="zh-CN" altLang="en-US" sz="2000">
              <a:latin typeface="Arial" panose="020B0604020202020204" pitchFamily="34" charset="0"/>
              <a:ea typeface="宋体" panose="02010600030101010101" pitchFamily="2" charset="-122"/>
            </a:endParaRPr>
          </a:p>
          <a:p>
            <a:pPr algn="just">
              <a:spcBef>
                <a:spcPts val="0"/>
              </a:spcBef>
              <a:spcAft>
                <a:spcPts val="0"/>
              </a:spcAft>
            </a:pPr>
            <a:r>
              <a:rPr lang="zh-CN" altLang="en-US" sz="2000">
                <a:latin typeface="Arial" panose="020B0604020202020204" pitchFamily="34" charset="0"/>
                <a:ea typeface="宋体" panose="02010600030101010101" pitchFamily="2" charset="-122"/>
              </a:rPr>
              <a:t> </a:t>
            </a:r>
            <a:r>
              <a:rPr lang="en-US" altLang="zh-CN" sz="2000">
                <a:latin typeface="Arial" panose="020B0604020202020204" pitchFamily="34" charset="0"/>
                <a:ea typeface="宋体" panose="02010600030101010101" pitchFamily="2" charset="-122"/>
              </a:rPr>
              <a:t>                                                                        (a*b)+(-(c-d))</a:t>
            </a:r>
            <a:endParaRPr lang="zh-CN" altLang="en-US" sz="2000">
              <a:latin typeface="Arial" panose="020B0604020202020204" pitchFamily="34" charset="0"/>
              <a:ea typeface="宋体" panose="02010600030101010101" pitchFamily="2" charset="-122"/>
            </a:endParaRPr>
          </a:p>
          <a:p>
            <a:pPr algn="just">
              <a:spcBef>
                <a:spcPts val="0"/>
              </a:spcBef>
              <a:spcAft>
                <a:spcPts val="0"/>
              </a:spcAft>
            </a:pPr>
            <a:r>
              <a:rPr lang="zh-CN" altLang="en-US" sz="2000">
                <a:latin typeface="Arial" panose="020B0604020202020204" pitchFamily="34" charset="0"/>
                <a:ea typeface="宋体" panose="02010600030101010101" pitchFamily="2" charset="-122"/>
              </a:rPr>
              <a:t>二叉树结点定义如下：</a:t>
            </a:r>
            <a:endParaRPr lang="zh-CN" altLang="en-US" sz="2000">
              <a:latin typeface="Arial" panose="020B0604020202020204" pitchFamily="34" charset="0"/>
              <a:ea typeface="宋体" panose="02010600030101010101" pitchFamily="2" charset="-122"/>
            </a:endParaRPr>
          </a:p>
          <a:p>
            <a:pPr algn="just">
              <a:spcBef>
                <a:spcPts val="0"/>
              </a:spcBef>
              <a:spcAft>
                <a:spcPts val="0"/>
              </a:spcAft>
            </a:pPr>
            <a:r>
              <a:rPr lang="en-US" altLang="zh-CN" sz="2000">
                <a:latin typeface="Arial" panose="020B0604020202020204" pitchFamily="34" charset="0"/>
                <a:ea typeface="宋体" panose="02010600030101010101" pitchFamily="2" charset="-122"/>
              </a:rPr>
              <a:t>typedef  struct  node{</a:t>
            </a:r>
            <a:endParaRPr lang="en-US" altLang="zh-CN" sz="2000">
              <a:latin typeface="Arial" panose="020B0604020202020204" pitchFamily="34" charset="0"/>
              <a:ea typeface="宋体" panose="02010600030101010101" pitchFamily="2" charset="-122"/>
            </a:endParaRPr>
          </a:p>
          <a:p>
            <a:pPr algn="just">
              <a:spcBef>
                <a:spcPts val="0"/>
              </a:spcBef>
              <a:spcAft>
                <a:spcPts val="0"/>
              </a:spcAft>
            </a:pPr>
            <a:r>
              <a:rPr lang="en-US" altLang="zh-CN" sz="2000">
                <a:latin typeface="Arial" panose="020B0604020202020204" pitchFamily="34" charset="0"/>
                <a:ea typeface="宋体" panose="02010600030101010101" pitchFamily="2" charset="-122"/>
              </a:rPr>
              <a:t>       char   data [10];   //</a:t>
            </a:r>
            <a:r>
              <a:rPr lang="zh-CN" altLang="en-US" sz="2000">
                <a:latin typeface="Arial" panose="020B0604020202020204" pitchFamily="34" charset="0"/>
                <a:ea typeface="宋体" panose="02010600030101010101" pitchFamily="2" charset="-122"/>
              </a:rPr>
              <a:t>存储操作数或操作符</a:t>
            </a:r>
            <a:endParaRPr lang="zh-CN" altLang="en-US" sz="2000">
              <a:latin typeface="Arial" panose="020B0604020202020204" pitchFamily="34" charset="0"/>
              <a:ea typeface="宋体" panose="02010600030101010101" pitchFamily="2" charset="-122"/>
            </a:endParaRPr>
          </a:p>
          <a:p>
            <a:pPr algn="just">
              <a:spcBef>
                <a:spcPts val="0"/>
              </a:spcBef>
              <a:spcAft>
                <a:spcPts val="0"/>
              </a:spcAft>
            </a:pPr>
            <a:r>
              <a:rPr lang="en-US" altLang="zh-CN" sz="2000">
                <a:latin typeface="Arial" panose="020B0604020202020204" pitchFamily="34" charset="0"/>
                <a:ea typeface="宋体" panose="02010600030101010101" pitchFamily="2" charset="-122"/>
              </a:rPr>
              <a:t>       struct  node   *left, *right;</a:t>
            </a:r>
            <a:endParaRPr lang="en-US" altLang="zh-CN" sz="2000">
              <a:latin typeface="Arial" panose="020B0604020202020204" pitchFamily="34" charset="0"/>
              <a:ea typeface="宋体" panose="02010600030101010101" pitchFamily="2" charset="-122"/>
            </a:endParaRPr>
          </a:p>
          <a:p>
            <a:pPr algn="just">
              <a:spcBef>
                <a:spcPts val="0"/>
              </a:spcBef>
              <a:spcAft>
                <a:spcPts val="0"/>
              </a:spcAft>
            </a:pPr>
            <a:r>
              <a:rPr lang="en-US" altLang="zh-CN" sz="2000">
                <a:latin typeface="Arial" panose="020B0604020202020204" pitchFamily="34" charset="0"/>
                <a:ea typeface="宋体" panose="02010600030101010101" pitchFamily="2" charset="-122"/>
              </a:rPr>
              <a:t>} BTree;</a:t>
            </a:r>
            <a:endParaRPr lang="en-US" altLang="zh-CN" sz="2000">
              <a:latin typeface="Arial" panose="020B0604020202020204" pitchFamily="34" charset="0"/>
              <a:ea typeface="宋体" panose="02010600030101010101" pitchFamily="2" charset="-122"/>
            </a:endParaRPr>
          </a:p>
          <a:p>
            <a:pPr algn="just">
              <a:spcBef>
                <a:spcPts val="0"/>
              </a:spcBef>
              <a:spcAft>
                <a:spcPts val="0"/>
              </a:spcAft>
            </a:pPr>
            <a:r>
              <a:rPr lang="zh-CN" altLang="en-US" sz="2000">
                <a:latin typeface="Arial" panose="020B0604020202020204" pitchFamily="34" charset="0"/>
                <a:ea typeface="宋体" panose="02010600030101010101" pitchFamily="2" charset="-122"/>
              </a:rPr>
              <a:t>要求：</a:t>
            </a:r>
            <a:r>
              <a:rPr lang="en-US" altLang="zh-CN" sz="2000">
                <a:latin typeface="Arial" panose="020B0604020202020204" pitchFamily="34" charset="0"/>
                <a:ea typeface="宋体" panose="02010600030101010101" pitchFamily="2" charset="-122"/>
              </a:rPr>
              <a:t>1.</a:t>
            </a:r>
            <a:r>
              <a:rPr lang="zh-CN" altLang="en-US" sz="2000">
                <a:latin typeface="Arial" panose="020B0604020202020204" pitchFamily="34" charset="0"/>
                <a:ea typeface="宋体" panose="02010600030101010101" pitchFamily="2" charset="-122"/>
              </a:rPr>
              <a:t>给出算法基本思想。</a:t>
            </a:r>
            <a:endParaRPr lang="zh-CN" altLang="en-US" sz="2000">
              <a:latin typeface="Arial" panose="020B0604020202020204" pitchFamily="34" charset="0"/>
              <a:ea typeface="宋体" panose="02010600030101010101" pitchFamily="2" charset="-122"/>
            </a:endParaRPr>
          </a:p>
          <a:p>
            <a:pPr algn="just">
              <a:spcBef>
                <a:spcPts val="0"/>
              </a:spcBef>
            </a:pPr>
            <a:r>
              <a:rPr lang="en-US" altLang="zh-CN" sz="2000">
                <a:latin typeface="Arial" panose="020B0604020202020204" pitchFamily="34" charset="0"/>
                <a:ea typeface="宋体" panose="02010600030101010101" pitchFamily="2" charset="-122"/>
              </a:rPr>
              <a:t>           2.</a:t>
            </a:r>
            <a:r>
              <a:rPr lang="zh-CN" altLang="en-US" sz="2000">
                <a:latin typeface="Arial" panose="020B0604020202020204" pitchFamily="34" charset="0"/>
                <a:ea typeface="宋体" panose="02010600030101010101" pitchFamily="2" charset="-122"/>
              </a:rPr>
              <a:t>根据设计思想，设计算法。</a:t>
            </a:r>
            <a:endParaRPr lang="zh-CN" altLang="en-US" sz="2000">
              <a:latin typeface="Arial" panose="020B0604020202020204" pitchFamily="34" charset="0"/>
              <a:ea typeface="宋体" panose="02010600030101010101" pitchFamily="2" charset="-122"/>
            </a:endParaRPr>
          </a:p>
        </p:txBody>
      </p:sp>
      <p:pic>
        <p:nvPicPr>
          <p:cNvPr id="61442" name="图片 4" descr="微信图片_20220416092536"/>
          <p:cNvPicPr>
            <a:picLocks noChangeAspect="1"/>
          </p:cNvPicPr>
          <p:nvPr>
            <p:custDataLst>
              <p:tags r:id="rId1"/>
            </p:custDataLst>
          </p:nvPr>
        </p:nvPicPr>
        <p:blipFill>
          <a:blip r:embed="rId2"/>
          <a:srcRect l="4976" t="34074" r="5223" b="44064"/>
          <a:stretch>
            <a:fillRect/>
          </a:stretch>
        </p:blipFill>
        <p:spPr>
          <a:xfrm>
            <a:off x="1115695" y="4364990"/>
            <a:ext cx="6954520" cy="225806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387985" y="1412875"/>
            <a:ext cx="8367713" cy="3928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p>
            <a:pPr indent="508000" algn="just" fontAlgn="base">
              <a:lnSpc>
                <a:spcPct val="130000"/>
              </a:lnSpc>
              <a:spcAft>
                <a:spcPts val="0"/>
              </a:spcAft>
            </a:pPr>
            <a:r>
              <a:rPr lang="en-US" sz="2400" strike="noStrike" noProof="1">
                <a:latin typeface="仿宋_GB2312" panose="02010609030101010101" pitchFamily="49" charset="-122"/>
                <a:ea typeface="仿宋_GB2312" panose="02010609030101010101" pitchFamily="49" charset="-122"/>
                <a:cs typeface="仿宋_GB2312" panose="02010609030101010101" pitchFamily="49" charset="-122"/>
              </a:rPr>
              <a:t>1</a:t>
            </a:r>
            <a:r>
              <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rPr>
              <a:t>）算法的基本设计思想。</a:t>
            </a:r>
            <a:endPar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endParaRPr>
          </a:p>
          <a:p>
            <a:pPr indent="508000" algn="just" fontAlgn="base">
              <a:lnSpc>
                <a:spcPct val="130000"/>
              </a:lnSpc>
              <a:spcBef>
                <a:spcPts val="0"/>
              </a:spcBef>
              <a:spcAft>
                <a:spcPts val="0"/>
              </a:spcAft>
            </a:pPr>
            <a:r>
              <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rPr>
              <a:t>表达式树的中序序列加上必要的括号即为等价的中缀表达式。可以基于二叉树的中序遍历策略得到所需的表达式。</a:t>
            </a:r>
            <a:endPar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endParaRPr>
          </a:p>
          <a:p>
            <a:pPr indent="508000" algn="just" fontAlgn="base">
              <a:lnSpc>
                <a:spcPct val="130000"/>
              </a:lnSpc>
              <a:spcBef>
                <a:spcPts val="0"/>
              </a:spcBef>
            </a:pPr>
            <a:r>
              <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rPr>
              <a:t>表达式树中分支结点所对应的子表达式的计算次序，由该分支结点所处的位置决定。为得到正确的中缀表达式，需要在生成遍历序列的同时，在适当位置增加必要的括号。显然，表达式的最外层</a:t>
            </a:r>
            <a:r>
              <a:rPr lang="en-US" sz="2400" strike="noStrike" noProof="1">
                <a:latin typeface="仿宋_GB2312" panose="02010609030101010101" pitchFamily="49" charset="-122"/>
                <a:ea typeface="仿宋_GB2312" panose="02010609030101010101" pitchFamily="49" charset="-122"/>
                <a:cs typeface="仿宋_GB2312" panose="02010609030101010101" pitchFamily="49" charset="-122"/>
              </a:rPr>
              <a:t>(</a:t>
            </a:r>
            <a:r>
              <a:rPr lang="zh-CN" sz="2400" strike="noStrike" noProof="1">
                <a:latin typeface="仿宋_GB2312" panose="02010609030101010101" pitchFamily="49" charset="-122"/>
                <a:ea typeface="仿宋_GB2312" panose="02010609030101010101" pitchFamily="49" charset="-122"/>
                <a:cs typeface="仿宋_GB2312" panose="02010609030101010101" pitchFamily="49" charset="-122"/>
              </a:rPr>
              <a:t>对应根结点）和操作数（对应叶结点）不需要添加括号。</a:t>
            </a:r>
            <a:endParaRPr lang="zh-CN" altLang="en-US" sz="2400" strike="noStrike" noProof="1">
              <a:latin typeface="仿宋_GB2312" panose="02010609030101010101" pitchFamily="49" charset="-122"/>
              <a:ea typeface="仿宋_GB2312" panose="02010609030101010101" pitchFamily="49" charset="-122"/>
              <a:cs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10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文本框 99"/>
          <p:cNvSpPr txBox="1"/>
          <p:nvPr/>
        </p:nvSpPr>
        <p:spPr>
          <a:xfrm>
            <a:off x="381000" y="836295"/>
            <a:ext cx="8483600" cy="5939155"/>
          </a:xfrm>
          <a:prstGeom prst="rect">
            <a:avLst/>
          </a:prstGeom>
          <a:noFill/>
          <a:ln w="9525">
            <a:noFill/>
          </a:ln>
        </p:spPr>
        <p:txBody>
          <a:bodyPr wrap="square" anchor="t" anchorCtr="0">
            <a:spAutoFit/>
          </a:bodyPr>
          <a:p>
            <a:pPr>
              <a:spcAft>
                <a:spcPts val="0"/>
              </a:spcAft>
            </a:pPr>
            <a:r>
              <a:rPr lang="zh-CN" altLang="zh-CN" sz="2000">
                <a:latin typeface="Calibri" panose="020F0502020204030204" pitchFamily="34" charset="0"/>
                <a:ea typeface="宋体" panose="02010600030101010101" pitchFamily="2" charset="-122"/>
              </a:rPr>
              <a:t>算法实现：</a:t>
            </a:r>
            <a:endParaRPr lang="zh-CN" altLang="zh-CN" sz="2000">
              <a:latin typeface="Calibri" panose="020F0502020204030204" pitchFamily="34" charset="0"/>
              <a:ea typeface="宋体" panose="02010600030101010101" pitchFamily="2" charset="-122"/>
            </a:endParaRPr>
          </a:p>
          <a:p>
            <a:pPr>
              <a:spcBef>
                <a:spcPts val="0"/>
              </a:spcBef>
              <a:spcAft>
                <a:spcPts val="0"/>
              </a:spcAft>
            </a:pPr>
            <a:r>
              <a:rPr lang="zh-CN" altLang="zh-CN" sz="2000">
                <a:latin typeface="Calibri" panose="020F0502020204030204" pitchFamily="34" charset="0"/>
                <a:ea typeface="宋体" panose="02010600030101010101" pitchFamily="2" charset="-122"/>
              </a:rPr>
              <a:t>将二叉树的中序遍历递归算法稍加改造即可得本题的答案。除根结点和叶结点外，遍历到其他结点时在遍历其左子树之前加上左括号，遍历完右子树后加上右括号。</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void BtreeToE(BTree *root){</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BtreeToExp(root,1);            //</a:t>
            </a:r>
            <a:r>
              <a:rPr lang="zh-CN" altLang="zh-CN" sz="2000">
                <a:latin typeface="Calibri" panose="020F0502020204030204" pitchFamily="34" charset="0"/>
                <a:ea typeface="宋体" panose="02010600030101010101" pitchFamily="2" charset="-122"/>
              </a:rPr>
              <a:t>根的高度为</a:t>
            </a:r>
            <a:r>
              <a:rPr lang="en-US" altLang="zh-CN" sz="2000">
                <a:latin typeface="Calibri" panose="020F0502020204030204" pitchFamily="34" charset="0"/>
                <a:ea typeface="宋体" panose="02010600030101010101" pitchFamily="2" charset="-122"/>
              </a:rPr>
              <a:t>1</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void BtreeToExp( BTree *root,int deep)</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if(root==NULL) return;          //</a:t>
            </a:r>
            <a:r>
              <a:rPr lang="zh-CN" altLang="zh-CN" sz="2000">
                <a:latin typeface="Calibri" panose="020F0502020204030204" pitchFamily="34" charset="0"/>
                <a:ea typeface="宋体" panose="02010600030101010101" pitchFamily="2" charset="-122"/>
              </a:rPr>
              <a:t>空结点返回</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else if(root-&gt;left==NULL&amp;&amp;root-&gt;right==NULL)    //</a:t>
            </a:r>
            <a:r>
              <a:rPr lang="zh-CN" altLang="zh-CN" sz="2000">
                <a:latin typeface="Calibri" panose="020F0502020204030204" pitchFamily="34" charset="0"/>
                <a:ea typeface="宋体" panose="02010600030101010101" pitchFamily="2" charset="-122"/>
              </a:rPr>
              <a:t>若为叶结点</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printf("%s",  root-&gt;data);        //</a:t>
            </a:r>
            <a:r>
              <a:rPr lang="zh-CN" altLang="zh-CN" sz="2000">
                <a:latin typeface="Calibri" panose="020F0502020204030204" pitchFamily="34" charset="0"/>
                <a:ea typeface="宋体" panose="02010600030101010101" pitchFamily="2" charset="-122"/>
              </a:rPr>
              <a:t>输出操作数</a:t>
            </a:r>
            <a:r>
              <a:rPr lang="en-US" altLang="zh-CN" sz="2000">
                <a:latin typeface="Calibri" panose="020F0502020204030204" pitchFamily="34" charset="0"/>
                <a:ea typeface="宋体" panose="02010600030101010101" pitchFamily="2" charset="-122"/>
              </a:rPr>
              <a:t>,</a:t>
            </a:r>
            <a:r>
              <a:rPr lang="zh-CN" altLang="zh-CN" sz="2000">
                <a:latin typeface="Calibri" panose="020F0502020204030204" pitchFamily="34" charset="0"/>
                <a:ea typeface="宋体" panose="02010600030101010101" pitchFamily="2" charset="-122"/>
              </a:rPr>
              <a:t>不加括号</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else{</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if (deep&gt;1) printf("(");           //</a:t>
            </a:r>
            <a:r>
              <a:rPr lang="zh-CN" altLang="zh-CN" sz="2000">
                <a:latin typeface="Calibri" panose="020F0502020204030204" pitchFamily="34" charset="0"/>
                <a:ea typeface="宋体" panose="02010600030101010101" pitchFamily="2" charset="-122"/>
              </a:rPr>
              <a:t>若有子表达式则加</a:t>
            </a:r>
            <a:r>
              <a:rPr lang="en-US" altLang="zh-CN" sz="2000">
                <a:latin typeface="Calibri" panose="020F0502020204030204" pitchFamily="34" charset="0"/>
                <a:ea typeface="宋体" panose="02010600030101010101" pitchFamily="2" charset="-122"/>
              </a:rPr>
              <a:t>1</a:t>
            </a:r>
            <a:r>
              <a:rPr lang="zh-CN" altLang="zh-CN" sz="2000">
                <a:latin typeface="Calibri" panose="020F0502020204030204" pitchFamily="34" charset="0"/>
                <a:ea typeface="宋体" panose="02010600030101010101" pitchFamily="2" charset="-122"/>
              </a:rPr>
              <a:t>层括号</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BtreeToExp(root-&gt;left,deep+1);</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printf("%s",root-&gt;data);          //</a:t>
            </a:r>
            <a:r>
              <a:rPr lang="zh-CN" altLang="zh-CN" sz="2000">
                <a:latin typeface="Calibri" panose="020F0502020204030204" pitchFamily="34" charset="0"/>
                <a:ea typeface="宋体" panose="02010600030101010101" pitchFamily="2" charset="-122"/>
              </a:rPr>
              <a:t>输出操作符</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BtreeToExp(root-&gt;right, deep+1);</a:t>
            </a:r>
            <a:endParaRPr lang="en-US" altLang="zh-CN" sz="2000">
              <a:latin typeface="Calibri" panose="020F0502020204030204" pitchFamily="34" charset="0"/>
              <a:ea typeface="宋体" panose="02010600030101010101" pitchFamily="2" charset="-122"/>
            </a:endParaRPr>
          </a:p>
          <a:p>
            <a:pPr>
              <a:spcBef>
                <a:spcPts val="0"/>
              </a:spcBef>
              <a:spcAft>
                <a:spcPts val="0"/>
              </a:spcAft>
            </a:pPr>
            <a:r>
              <a:rPr lang="en-US" altLang="zh-CN" sz="2000">
                <a:latin typeface="Calibri" panose="020F0502020204030204" pitchFamily="34" charset="0"/>
                <a:ea typeface="宋体" panose="02010600030101010101" pitchFamily="2" charset="-122"/>
              </a:rPr>
              <a:t>                        if (deep&gt;1) printf(")");         //</a:t>
            </a:r>
            <a:r>
              <a:rPr lang="zh-CN" altLang="zh-CN" sz="2000">
                <a:latin typeface="Calibri" panose="020F0502020204030204" pitchFamily="34" charset="0"/>
                <a:ea typeface="宋体" panose="02010600030101010101" pitchFamily="2" charset="-122"/>
              </a:rPr>
              <a:t>若有子表达式则加</a:t>
            </a:r>
            <a:r>
              <a:rPr lang="en-US" altLang="zh-CN" sz="2000">
                <a:latin typeface="Calibri" panose="020F0502020204030204" pitchFamily="34" charset="0"/>
                <a:ea typeface="宋体" panose="02010600030101010101" pitchFamily="2" charset="-122"/>
              </a:rPr>
              <a:t>1</a:t>
            </a:r>
            <a:r>
              <a:rPr lang="zh-CN" altLang="zh-CN" sz="2000">
                <a:latin typeface="Calibri" panose="020F0502020204030204" pitchFamily="34" charset="0"/>
                <a:ea typeface="宋体" panose="02010600030101010101" pitchFamily="2" charset="-122"/>
              </a:rPr>
              <a:t>层括号</a:t>
            </a:r>
            <a:endParaRPr lang="en-US" altLang="zh-CN" sz="2000">
              <a:latin typeface="Calibri" panose="020F0502020204030204" pitchFamily="34" charset="0"/>
              <a:ea typeface="宋体" panose="02010600030101010101" pitchFamily="2" charset="-122"/>
            </a:endParaRPr>
          </a:p>
          <a:p>
            <a:pPr>
              <a:spcBef>
                <a:spcPts val="0"/>
              </a:spcBef>
            </a:pPr>
            <a:r>
              <a:rPr lang="en-US" altLang="zh-CN" sz="2000">
                <a:latin typeface="Calibri" panose="020F0502020204030204" pitchFamily="34" charset="0"/>
                <a:ea typeface="宋体" panose="02010600030101010101" pitchFamily="2" charset="-122"/>
              </a:rPr>
              <a:t>          }      }</a:t>
            </a:r>
            <a:endParaRPr lang="zh-CN" altLang="en-US" sz="2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spcAft>
                <a:spcPts val="0"/>
              </a:spcAft>
            </a:pPr>
            <a:r>
              <a:rPr lang="zh-CN" altLang="en-US"/>
              <a:t>练习</a:t>
            </a:r>
            <a:endParaRPr lang="zh-CN" altLang="en-US"/>
          </a:p>
        </p:txBody>
      </p:sp>
      <p:sp>
        <p:nvSpPr>
          <p:cNvPr id="63489" name="文本框 99"/>
          <p:cNvSpPr txBox="1"/>
          <p:nvPr/>
        </p:nvSpPr>
        <p:spPr>
          <a:xfrm>
            <a:off x="323215" y="836295"/>
            <a:ext cx="8483600" cy="1198880"/>
          </a:xfrm>
          <a:prstGeom prst="rect">
            <a:avLst/>
          </a:prstGeom>
          <a:noFill/>
          <a:ln w="9525">
            <a:noFill/>
          </a:ln>
        </p:spPr>
        <p:txBody>
          <a:bodyPr wrap="square" anchor="t" anchorCtr="0">
            <a:spAutoFit/>
          </a:bodyPr>
          <a:p>
            <a:pPr indent="508000">
              <a:spcAft>
                <a:spcPts val="0"/>
              </a:spcAft>
            </a:pPr>
            <a:r>
              <a:rPr lang="zh-CN" altLang="zh-CN" sz="2400">
                <a:latin typeface="仿宋_GB2312" panose="02010609030101010101" pitchFamily="49" charset="-122"/>
                <a:ea typeface="仿宋_GB2312" panose="02010609030101010101" pitchFamily="49" charset="-122"/>
              </a:rPr>
              <a:t>设计一个算法将二叉树的叶子结点按从左到右的顺序连成一个单链表，表头指针为</a:t>
            </a:r>
            <a:r>
              <a:rPr lang="en-US" altLang="zh-CN" sz="2400">
                <a:latin typeface="仿宋_GB2312" panose="02010609030101010101" pitchFamily="49" charset="-122"/>
                <a:ea typeface="仿宋_GB2312" panose="02010609030101010101" pitchFamily="49" charset="-122"/>
              </a:rPr>
              <a:t>head</a:t>
            </a:r>
            <a:r>
              <a:rPr lang="zh-CN" altLang="en-US" sz="2400">
                <a:latin typeface="仿宋_GB2312" panose="02010609030101010101" pitchFamily="49" charset="-122"/>
                <a:ea typeface="仿宋_GB2312" panose="02010609030101010101" pitchFamily="49" charset="-122"/>
              </a:rPr>
              <a:t>。二叉树按二叉链表方式存储，链接时用叶子结点的右指针来存放单链表指针。</a:t>
            </a:r>
            <a:endParaRPr lang="zh-CN" altLang="en-US" sz="2400">
              <a:latin typeface="仿宋_GB2312" panose="02010609030101010101" pitchFamily="49" charset="-122"/>
              <a:ea typeface="仿宋_GB2312" panose="02010609030101010101" pitchFamily="49" charset="-122"/>
            </a:endParaRPr>
          </a:p>
        </p:txBody>
      </p:sp>
      <p:sp>
        <p:nvSpPr>
          <p:cNvPr id="4" name="文本框 99"/>
          <p:cNvSpPr txBox="1"/>
          <p:nvPr/>
        </p:nvSpPr>
        <p:spPr>
          <a:xfrm>
            <a:off x="323215" y="2636203"/>
            <a:ext cx="8483600" cy="1938020"/>
          </a:xfrm>
          <a:prstGeom prst="rect">
            <a:avLst/>
          </a:prstGeom>
          <a:noFill/>
          <a:ln w="9525">
            <a:noFill/>
          </a:ln>
        </p:spPr>
        <p:txBody>
          <a:bodyPr wrap="square" anchor="t" anchorCtr="0">
            <a:spAutoFit/>
          </a:bodyPr>
          <a:p>
            <a:pPr indent="457200">
              <a:spcAft>
                <a:spcPts val="0"/>
              </a:spcAft>
            </a:pPr>
            <a:r>
              <a:rPr lang="zh-CN" altLang="zh-CN" sz="2400">
                <a:latin typeface="仿宋_GB2312" panose="02010609030101010101" pitchFamily="49" charset="-122"/>
                <a:ea typeface="仿宋_GB2312" panose="02010609030101010101" pitchFamily="49" charset="-122"/>
              </a:rPr>
              <a:t>解题思路：通常我们所使用的先序、中序和后序遍历对于叶子结点的访问顺序都是从左向右，我们先选择中序递归遍历。算法思想：设置前驱结点指针</a:t>
            </a:r>
            <a:r>
              <a:rPr lang="en-US" altLang="zh-CN" sz="2400">
                <a:latin typeface="仿宋_GB2312" panose="02010609030101010101" pitchFamily="49" charset="-122"/>
                <a:ea typeface="仿宋_GB2312" panose="02010609030101010101" pitchFamily="49" charset="-122"/>
              </a:rPr>
              <a:t>pre</a:t>
            </a:r>
            <a:r>
              <a:rPr lang="zh-CN" altLang="en-US" sz="2400">
                <a:latin typeface="仿宋_GB2312" panose="02010609030101010101" pitchFamily="49" charset="-122"/>
                <a:ea typeface="仿宋_GB2312" panose="02010609030101010101" pitchFamily="49" charset="-122"/>
              </a:rPr>
              <a:t>，初始为空。第一个结点由指针</a:t>
            </a:r>
            <a:r>
              <a:rPr lang="en-US" altLang="zh-CN" sz="2400">
                <a:latin typeface="仿宋_GB2312" panose="02010609030101010101" pitchFamily="49" charset="-122"/>
                <a:ea typeface="仿宋_GB2312" panose="02010609030101010101" pitchFamily="49" charset="-122"/>
              </a:rPr>
              <a:t>head</a:t>
            </a:r>
            <a:r>
              <a:rPr lang="zh-CN" altLang="en-US" sz="2400">
                <a:latin typeface="仿宋_GB2312" panose="02010609030101010101" pitchFamily="49" charset="-122"/>
                <a:ea typeface="仿宋_GB2312" panose="02010609030101010101" pitchFamily="49" charset="-122"/>
              </a:rPr>
              <a:t>指向，遍历到结点时，就将它前驱的</a:t>
            </a:r>
            <a:r>
              <a:rPr lang="en-US" altLang="zh-CN" sz="2400">
                <a:latin typeface="仿宋_GB2312" panose="02010609030101010101" pitchFamily="49" charset="-122"/>
                <a:ea typeface="仿宋_GB2312" panose="02010609030101010101" pitchFamily="49" charset="-122"/>
              </a:rPr>
              <a:t>rchild</a:t>
            </a:r>
            <a:r>
              <a:rPr lang="zh-CN" altLang="en-US" sz="2400">
                <a:latin typeface="仿宋_GB2312" panose="02010609030101010101" pitchFamily="49" charset="-122"/>
                <a:ea typeface="仿宋_GB2312" panose="02010609030101010101" pitchFamily="49" charset="-122"/>
              </a:rPr>
              <a:t>指针指向它，最后一个叶子结点的</a:t>
            </a:r>
            <a:r>
              <a:rPr lang="en-US" altLang="zh-CN" sz="2400">
                <a:latin typeface="仿宋_GB2312" panose="02010609030101010101" pitchFamily="49" charset="-122"/>
                <a:ea typeface="仿宋_GB2312" panose="02010609030101010101" pitchFamily="49" charset="-122"/>
              </a:rPr>
              <a:t>rchild</a:t>
            </a:r>
            <a:r>
              <a:rPr lang="zh-CN" altLang="en-US" sz="2400">
                <a:latin typeface="仿宋_GB2312" panose="02010609030101010101" pitchFamily="49" charset="-122"/>
                <a:ea typeface="仿宋_GB2312" panose="02010609030101010101" pitchFamily="49" charset="-122"/>
              </a:rPr>
              <a:t>为空。</a:t>
            </a:r>
            <a:endParaRPr lang="zh-CN" altLang="en-US" sz="2400">
              <a:latin typeface="仿宋_GB2312" panose="02010609030101010101" pitchFamily="49" charset="-122"/>
              <a:ea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683895" y="836295"/>
            <a:ext cx="7337425" cy="563118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p>
            <a:pPr fontAlgn="base">
              <a:spcAft>
                <a:spcPts val="0"/>
              </a:spcAft>
            </a:pPr>
            <a:r>
              <a:rPr lang="zh-CN" altLang="en-US" sz="2000" strike="noStrike" noProof="1"/>
              <a:t>linkedlist head,pre=NULL</a:t>
            </a:r>
            <a:endParaRPr lang="zh-CN" altLang="en-US" sz="2000" strike="noStrike" noProof="1"/>
          </a:p>
          <a:p>
            <a:pPr fontAlgn="base">
              <a:spcBef>
                <a:spcPts val="0"/>
              </a:spcBef>
              <a:spcAft>
                <a:spcPts val="0"/>
              </a:spcAft>
            </a:pPr>
            <a:r>
              <a:rPr lang="zh-CN" altLang="en-US" sz="2000" strike="noStrike" noProof="1"/>
              <a:t>linkedlist InORder(BiTree bt){</a:t>
            </a:r>
            <a:endParaRPr lang="zh-CN" altLang="en-US" sz="2000" strike="noStrike" noProof="1"/>
          </a:p>
          <a:p>
            <a:pPr fontAlgn="base">
              <a:spcBef>
                <a:spcPts val="0"/>
              </a:spcBef>
              <a:spcAft>
                <a:spcPts val="0"/>
              </a:spcAft>
            </a:pPr>
            <a:r>
              <a:rPr lang="zh-CN" altLang="en-US" sz="2000" strike="noStrike" noProof="1"/>
              <a:t>	if(bt){</a:t>
            </a:r>
            <a:endParaRPr lang="zh-CN" altLang="en-US" sz="2000" strike="noStrike" noProof="1"/>
          </a:p>
          <a:p>
            <a:pPr fontAlgn="base">
              <a:spcBef>
                <a:spcPts val="0"/>
              </a:spcBef>
              <a:spcAft>
                <a:spcPts val="0"/>
              </a:spcAft>
            </a:pPr>
            <a:r>
              <a:rPr lang="zh-CN" altLang="en-US" sz="2000" strike="noStrike" noProof="1"/>
              <a:t>		InOrder(bt-&gt;lchild);</a:t>
            </a:r>
            <a:endParaRPr lang="zh-CN" altLang="en-US" sz="2000" strike="noStrike" noProof="1"/>
          </a:p>
          <a:p>
            <a:pPr fontAlgn="base">
              <a:spcBef>
                <a:spcPts val="0"/>
              </a:spcBef>
              <a:spcAft>
                <a:spcPts val="0"/>
              </a:spcAft>
            </a:pPr>
            <a:r>
              <a:rPr lang="zh-CN" altLang="en-US" sz="2000" strike="noStrike" noProof="1"/>
              <a:t>		if(bt-&gt;lchild==NULL&amp;&amp;bt-&gt;rchild==NULL)</a:t>
            </a:r>
            <a:endParaRPr lang="zh-CN" altLang="en-US" sz="2000" strike="noStrike" noProof="1"/>
          </a:p>
          <a:p>
            <a:pPr fontAlgn="base">
              <a:spcBef>
                <a:spcPts val="0"/>
              </a:spcBef>
              <a:spcAft>
                <a:spcPts val="0"/>
              </a:spcAft>
            </a:pPr>
            <a:r>
              <a:rPr lang="zh-CN" altLang="en-US" sz="2000" strike="noStrike" noProof="1"/>
              <a:t>		if(pre==NULL){</a:t>
            </a:r>
            <a:endParaRPr lang="zh-CN" altLang="en-US" sz="2000" strike="noStrike" noProof="1"/>
          </a:p>
          <a:p>
            <a:pPr fontAlgn="base">
              <a:spcBef>
                <a:spcPts val="0"/>
              </a:spcBef>
              <a:spcAft>
                <a:spcPts val="0"/>
              </a:spcAft>
            </a:pPr>
            <a:r>
              <a:rPr lang="zh-CN" altLang="en-US" sz="2000" strike="noStrike" noProof="1"/>
              <a:t>			head=bt;</a:t>
            </a:r>
            <a:endParaRPr lang="zh-CN" altLang="en-US" sz="2000" strike="noStrike" noProof="1"/>
          </a:p>
          <a:p>
            <a:pPr fontAlgn="base">
              <a:spcBef>
                <a:spcPts val="0"/>
              </a:spcBef>
              <a:spcAft>
                <a:spcPts val="0"/>
              </a:spcAft>
            </a:pPr>
            <a:r>
              <a:rPr lang="zh-CN" altLang="en-US" sz="2000" strike="noStrike" noProof="1"/>
              <a:t>			pre=bt;</a:t>
            </a:r>
            <a:endParaRPr lang="zh-CN" altLang="en-US" sz="2000" strike="noStrike" noProof="1"/>
          </a:p>
          <a:p>
            <a:pPr fontAlgn="base">
              <a:spcBef>
                <a:spcPts val="0"/>
              </a:spcBef>
              <a:spcAft>
                <a:spcPts val="0"/>
              </a:spcAft>
            </a:pPr>
            <a:r>
              <a:rPr lang="zh-CN" altLang="en-US" sz="2000" strike="noStrike" noProof="1"/>
              <a:t>		}</a:t>
            </a:r>
            <a:endParaRPr lang="zh-CN" altLang="en-US" sz="2000" strike="noStrike" noProof="1"/>
          </a:p>
          <a:p>
            <a:pPr fontAlgn="base">
              <a:spcBef>
                <a:spcPts val="0"/>
              </a:spcBef>
              <a:spcAft>
                <a:spcPts val="0"/>
              </a:spcAft>
            </a:pPr>
            <a:r>
              <a:rPr lang="zh-CN" altLang="en-US" sz="2000" strike="noStrike" noProof="1"/>
              <a:t>		else{</a:t>
            </a:r>
            <a:endParaRPr lang="zh-CN" altLang="en-US" sz="2000" strike="noStrike" noProof="1"/>
          </a:p>
          <a:p>
            <a:pPr fontAlgn="base">
              <a:spcBef>
                <a:spcPts val="0"/>
              </a:spcBef>
              <a:spcAft>
                <a:spcPts val="0"/>
              </a:spcAft>
            </a:pPr>
            <a:r>
              <a:rPr lang="zh-CN" altLang="en-US" sz="2000" strike="noStrike" noProof="1"/>
              <a:t>			pre-&gt;rchild=bt;</a:t>
            </a:r>
            <a:endParaRPr lang="zh-CN" altLang="en-US" sz="2000" strike="noStrike" noProof="1"/>
          </a:p>
          <a:p>
            <a:pPr fontAlgn="base">
              <a:spcBef>
                <a:spcPts val="0"/>
              </a:spcBef>
              <a:spcAft>
                <a:spcPts val="0"/>
              </a:spcAft>
            </a:pPr>
            <a:r>
              <a:rPr lang="zh-CN" altLang="en-US" sz="2000" strike="noStrike" noProof="1"/>
              <a:t>			pre=bt;</a:t>
            </a:r>
            <a:endParaRPr lang="zh-CN" altLang="en-US" sz="2000" strike="noStrike" noProof="1"/>
          </a:p>
          <a:p>
            <a:pPr fontAlgn="base">
              <a:spcBef>
                <a:spcPts val="0"/>
              </a:spcBef>
              <a:spcAft>
                <a:spcPts val="0"/>
              </a:spcAft>
            </a:pPr>
            <a:r>
              <a:rPr lang="zh-CN" altLang="en-US" sz="2000" strike="noStrike" noProof="1"/>
              <a:t>		}</a:t>
            </a:r>
            <a:endParaRPr lang="zh-CN" altLang="en-US" sz="2000" strike="noStrike" noProof="1"/>
          </a:p>
          <a:p>
            <a:pPr fontAlgn="base">
              <a:spcBef>
                <a:spcPts val="0"/>
              </a:spcBef>
              <a:spcAft>
                <a:spcPts val="0"/>
              </a:spcAft>
            </a:pPr>
            <a:r>
              <a:rPr lang="zh-CN" altLang="en-US" sz="2000" strike="noStrike" noProof="1"/>
              <a:t>		InOrder(bt-&gt;rchild);</a:t>
            </a:r>
            <a:endParaRPr lang="zh-CN" altLang="en-US" sz="2000" strike="noStrike" noProof="1"/>
          </a:p>
          <a:p>
            <a:pPr fontAlgn="base">
              <a:spcBef>
                <a:spcPts val="0"/>
              </a:spcBef>
              <a:spcAft>
                <a:spcPts val="0"/>
              </a:spcAft>
            </a:pPr>
            <a:r>
              <a:rPr lang="zh-CN" altLang="en-US" sz="2000" strike="noStrike" noProof="1"/>
              <a:t>		pre-&gt;rchild=NULL;</a:t>
            </a:r>
            <a:endParaRPr lang="zh-CN" altLang="en-US" sz="2000" strike="noStrike" noProof="1"/>
          </a:p>
          <a:p>
            <a:pPr fontAlgn="base">
              <a:spcBef>
                <a:spcPts val="0"/>
              </a:spcBef>
              <a:spcAft>
                <a:spcPts val="0"/>
              </a:spcAft>
            </a:pPr>
            <a:r>
              <a:rPr lang="zh-CN" altLang="en-US" sz="2000" strike="noStrike" noProof="1"/>
              <a:t>	}</a:t>
            </a:r>
            <a:endParaRPr lang="zh-CN" altLang="en-US" sz="2000" strike="noStrike" noProof="1"/>
          </a:p>
          <a:p>
            <a:pPr fontAlgn="base">
              <a:spcBef>
                <a:spcPts val="0"/>
              </a:spcBef>
              <a:spcAft>
                <a:spcPts val="0"/>
              </a:spcAft>
            </a:pPr>
            <a:r>
              <a:rPr lang="zh-CN" altLang="en-US" sz="2000" strike="noStrike" noProof="1"/>
              <a:t>	return head;</a:t>
            </a:r>
            <a:endParaRPr lang="zh-CN" altLang="en-US" sz="2000" strike="noStrike" noProof="1"/>
          </a:p>
          <a:p>
            <a:pPr fontAlgn="base">
              <a:spcBef>
                <a:spcPts val="0"/>
              </a:spcBef>
            </a:pPr>
            <a:r>
              <a:rPr lang="zh-CN" altLang="en-US" sz="2000" strike="noStrike" noProof="1"/>
              <a:t>} </a:t>
            </a:r>
            <a:endParaRPr lang="zh-CN" altLang="en-US" sz="2000"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5" name="文本框 4"/>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给定二叉树如图所示，设</a:t>
            </a:r>
            <a:r>
              <a:rPr lang="en-US" altLang="zh-CN" sz="2600">
                <a:solidFill>
                  <a:srgbClr val="000000"/>
                </a:solidFill>
                <a:latin typeface="微软雅黑" panose="020B0503020204020204" pitchFamily="34" charset="-122"/>
                <a:ea typeface="微软雅黑" panose="020B0503020204020204" pitchFamily="34" charset="-122"/>
              </a:rPr>
              <a:t>N</a:t>
            </a:r>
            <a:r>
              <a:rPr lang="zh-CN" altLang="en-US" sz="2600">
                <a:solidFill>
                  <a:srgbClr val="000000"/>
                </a:solidFill>
                <a:latin typeface="微软雅黑" panose="020B0503020204020204" pitchFamily="34" charset="-122"/>
                <a:ea typeface="微软雅黑" panose="020B0503020204020204" pitchFamily="34" charset="-122"/>
              </a:rPr>
              <a:t>代表二叉树的根，</a:t>
            </a:r>
            <a:r>
              <a:rPr lang="en-US" altLang="zh-CN" sz="2600">
                <a:solidFill>
                  <a:srgbClr val="000000"/>
                </a:solidFill>
                <a:latin typeface="微软雅黑" panose="020B0503020204020204" pitchFamily="34" charset="-122"/>
                <a:ea typeface="微软雅黑" panose="020B0503020204020204" pitchFamily="34" charset="-122"/>
              </a:rPr>
              <a:t>L</a:t>
            </a:r>
            <a:r>
              <a:rPr lang="zh-CN" altLang="en-US" sz="2600">
                <a:solidFill>
                  <a:srgbClr val="000000"/>
                </a:solidFill>
                <a:latin typeface="微软雅黑" panose="020B0503020204020204" pitchFamily="34" charset="-122"/>
                <a:ea typeface="微软雅黑" panose="020B0503020204020204" pitchFamily="34" charset="-122"/>
              </a:rPr>
              <a:t>代表根节点的左子树，</a:t>
            </a:r>
            <a:r>
              <a:rPr lang="en-US" altLang="zh-CN" sz="2600">
                <a:solidFill>
                  <a:srgbClr val="000000"/>
                </a:solidFill>
                <a:latin typeface="微软雅黑" panose="020B0503020204020204" pitchFamily="34" charset="-122"/>
                <a:ea typeface="微软雅黑" panose="020B0503020204020204" pitchFamily="34" charset="-122"/>
              </a:rPr>
              <a:t>R</a:t>
            </a:r>
            <a:r>
              <a:rPr lang="zh-CN" altLang="en-US" sz="2600">
                <a:solidFill>
                  <a:srgbClr val="000000"/>
                </a:solidFill>
                <a:latin typeface="微软雅黑" panose="020B0503020204020204" pitchFamily="34" charset="-122"/>
                <a:ea typeface="微软雅黑" panose="020B0503020204020204" pitchFamily="34" charset="-122"/>
              </a:rPr>
              <a:t>代表根节点的右子树。若遍历后的结点序列是</a:t>
            </a:r>
            <a:r>
              <a:rPr lang="en-US" altLang="zh-CN" sz="2600">
                <a:solidFill>
                  <a:srgbClr val="000000"/>
                </a:solidFill>
                <a:latin typeface="微软雅黑" panose="020B0503020204020204" pitchFamily="34" charset="-122"/>
                <a:ea typeface="微软雅黑" panose="020B0503020204020204" pitchFamily="34" charset="-122"/>
              </a:rPr>
              <a:t>3175624</a:t>
            </a:r>
            <a:r>
              <a:rPr lang="zh-CN" altLang="en-US" sz="2600">
                <a:solidFill>
                  <a:srgbClr val="000000"/>
                </a:solidFill>
                <a:latin typeface="微软雅黑" panose="020B0503020204020204" pitchFamily="34" charset="-122"/>
                <a:ea typeface="微软雅黑" panose="020B0503020204020204" pitchFamily="34" charset="-122"/>
              </a:rPr>
              <a:t>，则其遍历方式是（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LRN</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NRL</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RLN</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RNL</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7"/>
            </p:custDataLst>
          </p:nvPr>
        </p:nvSpPr>
        <p:spPr>
          <a:xfrm>
            <a:off x="1114425" y="37071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椭圆 12"/>
          <p:cNvSpPr>
            <a:spLocks noChangeAspect="1"/>
          </p:cNvSpPr>
          <p:nvPr>
            <p:custDataLst>
              <p:tags r:id="rId9"/>
            </p:custDataLst>
          </p:nvPr>
        </p:nvSpPr>
        <p:spPr>
          <a:xfrm>
            <a:off x="1114425" y="54216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4" name="圆角矩形 13"/>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srcRect l="31373" t="29212" r="27140" b="30146"/>
          <a:stretch>
            <a:fillRect/>
          </a:stretch>
        </p:blipFill>
        <p:spPr>
          <a:xfrm>
            <a:off x="5364480" y="2320290"/>
            <a:ext cx="2569210" cy="3355975"/>
          </a:xfrm>
          <a:prstGeom prst="rect">
            <a:avLst/>
          </a:prstGeom>
        </p:spPr>
      </p:pic>
      <p:grpSp>
        <p:nvGrpSpPr>
          <p:cNvPr id="19" name="组合 18"/>
          <p:cNvGrpSpPr/>
          <p:nvPr>
            <p:custDataLst>
              <p:tags r:id="rId12"/>
            </p:custDataLst>
          </p:nvPr>
        </p:nvGrpSpPr>
        <p:grpSpPr>
          <a:xfrm>
            <a:off x="0" y="0"/>
            <a:ext cx="9144000" cy="635000"/>
            <a:chOff x="0" y="0"/>
            <a:chExt cx="14400" cy="1000"/>
          </a:xfrm>
        </p:grpSpPr>
        <p:sp>
          <p:nvSpPr>
            <p:cNvPr id="15" name="TitleBackground"/>
            <p:cNvSpPr/>
            <p:nvPr>
              <p:custDataLst>
                <p:tags r:id="rId13"/>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6" name="ColorBlock"/>
            <p:cNvSpPr/>
            <p:nvPr>
              <p:custDataLst>
                <p:tags r:id="rId14"/>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7" name="TypeText"/>
            <p:cNvSpPr txBox="1"/>
            <p:nvPr>
              <p:custDataLst>
                <p:tags r:id="rId15"/>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8" name="TipText"/>
            <p:cNvSpPr txBox="1"/>
            <p:nvPr>
              <p:custDataLst>
                <p:tags r:id="rId16"/>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4" name="图片 3" descr="tmpC322"/>
          <p:cNvPicPr>
            <a:picLocks noChangeAspect="1"/>
          </p:cNvPicPr>
          <p:nvPr>
            <p:custDataLst>
              <p:tags r:id="rId17"/>
            </p:custDataLst>
          </p:nvPr>
        </p:nvPicPr>
        <p:blipFill>
          <a:blip r:embed="rId18"/>
          <a:stretch>
            <a:fillRect/>
          </a:stretch>
        </p:blipFill>
        <p:spPr>
          <a:xfrm>
            <a:off x="7594600" y="63500"/>
            <a:ext cx="1422400" cy="508000"/>
          </a:xfrm>
          <a:prstGeom prst="rect">
            <a:avLst/>
          </a:prstGeom>
        </p:spPr>
      </p:pic>
    </p:spTree>
    <p:custDataLst>
      <p:tags r:id="rId19"/>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914400" y="635000"/>
            <a:ext cx="7556500" cy="214312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某二叉树如右图所示，其后序序列为</a:t>
            </a:r>
            <a:r>
              <a:rPr lang="en-US" altLang="zh-CN" sz="2600">
                <a:solidFill>
                  <a:srgbClr val="000000"/>
                </a:solidFill>
                <a:latin typeface="微软雅黑" panose="020B0503020204020204" pitchFamily="34" charset="-122"/>
                <a:ea typeface="微软雅黑" panose="020B0503020204020204" pitchFamily="34" charset="-122"/>
              </a:rPr>
              <a:t>e,a,c,b,d,g,f,</a:t>
            </a:r>
            <a:r>
              <a:rPr lang="zh-CN" altLang="en-US" sz="2600">
                <a:solidFill>
                  <a:srgbClr val="000000"/>
                </a:solidFill>
                <a:latin typeface="微软雅黑" panose="020B0503020204020204" pitchFamily="34" charset="-122"/>
                <a:ea typeface="微软雅黑" panose="020B0503020204020204" pitchFamily="34" charset="-122"/>
              </a:rPr>
              <a:t>树中与结点</a:t>
            </a:r>
            <a:r>
              <a:rPr lang="en-US" altLang="zh-CN" sz="2600">
                <a:solidFill>
                  <a:srgbClr val="000000"/>
                </a:solidFill>
                <a:latin typeface="微软雅黑" panose="020B0503020204020204" pitchFamily="34" charset="-122"/>
                <a:ea typeface="微软雅黑" panose="020B0503020204020204" pitchFamily="34" charset="-122"/>
              </a:rPr>
              <a:t>a</a:t>
            </a:r>
            <a:r>
              <a:rPr lang="zh-CN" altLang="en-US" sz="2600">
                <a:solidFill>
                  <a:srgbClr val="000000"/>
                </a:solidFill>
                <a:latin typeface="微软雅黑" panose="020B0503020204020204" pitchFamily="34" charset="-122"/>
                <a:ea typeface="微软雅黑" panose="020B0503020204020204" pitchFamily="34" charset="-122"/>
              </a:rPr>
              <a:t>同层的结点是（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en-US" sz="2600">
                <a:solidFill>
                  <a:srgbClr val="000000"/>
                </a:solidFill>
                <a:latin typeface="微软雅黑" panose="020B0503020204020204" pitchFamily="34" charset="-122"/>
                <a:ea typeface="微软雅黑" panose="020B0503020204020204" pitchFamily="34" charset="-122"/>
              </a:rPr>
              <a:t>c</a:t>
            </a:r>
            <a:endParaRPr 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en-US" sz="2600">
                <a:solidFill>
                  <a:srgbClr val="000000"/>
                </a:solidFill>
                <a:latin typeface="微软雅黑" panose="020B0503020204020204" pitchFamily="34" charset="-122"/>
                <a:ea typeface="微软雅黑" panose="020B0503020204020204" pitchFamily="34" charset="-122"/>
              </a:rPr>
              <a:t>d</a:t>
            </a:r>
            <a:endParaRPr 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en-US" sz="2600">
                <a:solidFill>
                  <a:srgbClr val="000000"/>
                </a:solidFill>
                <a:latin typeface="微软雅黑" panose="020B0503020204020204" pitchFamily="34" charset="-122"/>
                <a:ea typeface="微软雅黑" panose="020B0503020204020204" pitchFamily="34" charset="-122"/>
              </a:rPr>
              <a:t>f</a:t>
            </a:r>
            <a:endParaRPr 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en-US" altLang="zh-CN" sz="2600">
                <a:solidFill>
                  <a:srgbClr val="000000"/>
                </a:solidFill>
                <a:latin typeface="微软雅黑" panose="020B0503020204020204" pitchFamily="34" charset="-122"/>
                <a:ea typeface="微软雅黑" panose="020B0503020204020204" pitchFamily="34" charset="-122"/>
              </a:rPr>
              <a:t>g</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1"/>
          <a:srcRect l="24773" t="29441" r="27689" b="37326"/>
          <a:stretch>
            <a:fillRect/>
          </a:stretch>
        </p:blipFill>
        <p:spPr>
          <a:xfrm>
            <a:off x="5579745" y="2446655"/>
            <a:ext cx="2154555" cy="2677795"/>
          </a:xfrm>
          <a:prstGeom prst="rect">
            <a:avLst/>
          </a:prstGeom>
        </p:spPr>
      </p:pic>
      <p:grpSp>
        <p:nvGrpSpPr>
          <p:cNvPr id="17" name="组合 16"/>
          <p:cNvGrpSpPr/>
          <p:nvPr>
            <p:custDataLst>
              <p:tags r:id="rId12"/>
            </p:custDataLst>
          </p:nvPr>
        </p:nvGrpSpPr>
        <p:grpSpPr>
          <a:xfrm>
            <a:off x="0" y="0"/>
            <a:ext cx="9144000" cy="635000"/>
            <a:chOff x="0" y="0"/>
            <a:chExt cx="14400" cy="1000"/>
          </a:xfrm>
        </p:grpSpPr>
        <p:sp>
          <p:nvSpPr>
            <p:cNvPr id="13" name="TitleBackground"/>
            <p:cNvSpPr/>
            <p:nvPr>
              <p:custDataLst>
                <p:tags r:id="rId13"/>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4"/>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5"/>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6"/>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C322"/>
          <p:cNvPicPr>
            <a:picLocks noChangeAspect="1"/>
          </p:cNvPicPr>
          <p:nvPr>
            <p:custDataLst>
              <p:tags r:id="rId17"/>
            </p:custDataLst>
          </p:nvPr>
        </p:nvPicPr>
        <p:blipFill>
          <a:blip r:embed="rId18"/>
          <a:stretch>
            <a:fillRect/>
          </a:stretch>
        </p:blipFill>
        <p:spPr>
          <a:xfrm>
            <a:off x="7594600" y="63500"/>
            <a:ext cx="1422400" cy="508000"/>
          </a:xfrm>
          <a:prstGeom prst="rect">
            <a:avLst/>
          </a:prstGeom>
        </p:spPr>
      </p:pic>
    </p:spTree>
    <p:custDataLst>
      <p:tags r:id="rId19"/>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文本框 2"/>
          <p:cNvSpPr txBox="1"/>
          <p:nvPr>
            <p:custDataLst>
              <p:tags r:id="rId1"/>
            </p:custDataLst>
          </p:nvPr>
        </p:nvSpPr>
        <p:spPr>
          <a:xfrm>
            <a:off x="914400" y="635000"/>
            <a:ext cx="7617460" cy="1666875"/>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要使一棵非空二叉树的先序序列与中序序列相同，其所有非叶子结点须满足的条件是（</a:t>
            </a:r>
            <a:r>
              <a:rPr lang="en-US" altLang="zh-CN" sz="2600">
                <a:solidFill>
                  <a:srgbClr val="000000"/>
                </a:solidFill>
                <a:latin typeface="微软雅黑" panose="020B0503020204020204" pitchFamily="34" charset="-122"/>
                <a:ea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2"/>
            </p:custDataLst>
          </p:nvPr>
        </p:nvSpPr>
        <p:spPr>
          <a:xfrm>
            <a:off x="1828800" y="278574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只有左子树</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28800" y="364299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只有右子树</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结点的度均为</a:t>
            </a:r>
            <a:r>
              <a:rPr lang="en-US" altLang="zh-CN" sz="2600">
                <a:solidFill>
                  <a:srgbClr val="000000"/>
                </a:solidFill>
                <a:latin typeface="微软雅黑" panose="020B0503020204020204" pitchFamily="34" charset="-122"/>
                <a:ea typeface="微软雅黑" panose="020B0503020204020204" pitchFamily="34" charset="-122"/>
              </a:rPr>
              <a:t>1</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5"/>
            </p:custDataLst>
          </p:nvPr>
        </p:nvSpPr>
        <p:spPr>
          <a:xfrm>
            <a:off x="1828800" y="5357495"/>
            <a:ext cx="6400800" cy="642620"/>
          </a:xfrm>
          <a:prstGeom prst="rect">
            <a:avLst/>
          </a:prstGeom>
          <a:noFill/>
        </p:spPr>
        <p:txBody>
          <a:bodyPr wrap="square" rtlCol="0" anchor="ctr" anchorCtr="0">
            <a:noAutofit/>
          </a:bodyPr>
          <a:p>
            <a:pPr lvl="0" algn="l">
              <a:spcAft>
                <a:spcPts val="0"/>
              </a:spcAft>
              <a:buNone/>
            </a:pPr>
            <a:r>
              <a:rPr lang="zh-CN" altLang="en-US" sz="2600">
                <a:solidFill>
                  <a:srgbClr val="000000"/>
                </a:solidFill>
                <a:latin typeface="微软雅黑" panose="020B0503020204020204" pitchFamily="34" charset="-122"/>
                <a:ea typeface="微软雅黑" panose="020B0503020204020204" pitchFamily="34" charset="-122"/>
              </a:rPr>
              <a:t>结点的度均为</a:t>
            </a:r>
            <a:r>
              <a:rPr lang="en-US" altLang="zh-CN" sz="2600">
                <a:solidFill>
                  <a:srgbClr val="000000"/>
                </a:solidFill>
                <a:latin typeface="微软雅黑" panose="020B0503020204020204" pitchFamily="34" charset="-122"/>
                <a:ea typeface="微软雅黑" panose="020B0503020204020204" pitchFamily="34" charset="-122"/>
              </a:rPr>
              <a:t>2</a:t>
            </a: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R="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p>
            <a:pPr marL="342900" marR="0" indent="-342900" algn="l" defTabSz="914400" rtl="0" eaLnBrk="0" fontAlgn="base" latinLnBrk="0" hangingPunct="0">
              <a:lnSpc>
                <a:spcPct val="100000"/>
              </a:lnSpc>
              <a:spcBef>
                <a:spcPct val="20000"/>
              </a:spcBef>
              <a:spcAft>
                <a:spcPct val="0"/>
              </a:spcAft>
              <a:buClrTx/>
              <a:buSzTx/>
              <a:buFontTx/>
              <a:buNone/>
            </a:pPr>
            <a:r>
              <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1"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4"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p:spPr>
          <p:txBody>
            <a:bodyPr vert="horz" wrap="square" lIns="91440" tIns="45720" rIns="91440" bIns="45720" numCol="1" anchor="t" anchorCtr="0" compatLnSpc="1"/>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endParaRPr>
            </a:p>
          </p:txBody>
        </p:sp>
        <p:sp>
          <p:nvSpPr>
            <p:cNvPr id="15" name="TypeText"/>
            <p:cNvSpPr txBox="1"/>
            <p:nvPr>
              <p:custDataLst>
                <p:tags r:id="rId14"/>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6" name="TipText"/>
            <p:cNvSpPr txBox="1"/>
            <p:nvPr>
              <p:custDataLst>
                <p:tags r:id="rId15"/>
              </p:custDataLst>
            </p:nvPr>
          </p:nvSpPr>
          <p:spPr>
            <a:xfrm>
              <a:off x="2248"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10分</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 name="图片 1" descr="tmpC322"/>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2"/>
          <p:cNvSpPr>
            <a:spLocks noChangeArrowheads="1"/>
          </p:cNvSpPr>
          <p:nvPr/>
        </p:nvSpPr>
        <p:spPr bwMode="auto">
          <a:xfrm>
            <a:off x="250825" y="2714625"/>
            <a:ext cx="10972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有序树</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无序树</a:t>
            </a:r>
            <a:endPar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22531" name="Rectangle 13"/>
          <p:cNvSpPr>
            <a:spLocks noChangeArrowheads="1"/>
          </p:cNvSpPr>
          <p:nvPr/>
        </p:nvSpPr>
        <p:spPr bwMode="auto">
          <a:xfrm>
            <a:off x="1366838" y="1033463"/>
            <a:ext cx="76898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即根结点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没有前驱</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即终端结点</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没有后继</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棵不相交的树的集合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例如删除</a:t>
            </a:r>
            <a:r>
              <a:rPr kumimoji="0" lang="en-US" altLang="zh-CN" sz="2400" b="0" i="0" u="none" strike="noStrike" kern="1200" cap="none" spc="0" normalizeH="0" baseline="0" noProof="0" dirty="0">
                <a:ln>
                  <a:noFill/>
                </a:ln>
                <a:solidFill>
                  <a:schemeClr val="tx2"/>
                </a:solidFill>
                <a:effectLst/>
                <a:uLnTx/>
                <a:uFillTx/>
                <a:latin typeface="+mn-lt"/>
                <a:ea typeface="+mn-ea"/>
                <a:cs typeface="+mn-ea"/>
                <a:sym typeface="+mn-lt"/>
              </a:rPr>
              <a:t>A</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后的子树个数</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2532" name="Rectangle 14"/>
          <p:cNvSpPr>
            <a:spLocks noChangeArrowheads="1"/>
          </p:cNvSpPr>
          <p:nvPr/>
        </p:nvSpPr>
        <p:spPr bwMode="auto">
          <a:xfrm>
            <a:off x="1358900" y="2689225"/>
            <a:ext cx="7589838"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结点各子树从左至右有序，不能互换（左为第一）</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结点各子树可互换位置。</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19461" name="Object 15"/>
          <p:cNvGraphicFramePr/>
          <p:nvPr/>
        </p:nvGraphicFramePr>
        <p:xfrm>
          <a:off x="2195513" y="3867150"/>
          <a:ext cx="4495800" cy="2493963"/>
        </p:xfrm>
        <a:graphic>
          <a:graphicData uri="http://schemas.openxmlformats.org/presentationml/2006/ole">
            <mc:AlternateContent xmlns:mc="http://schemas.openxmlformats.org/markup-compatibility/2006">
              <mc:Choice xmlns:v="urn:schemas-microsoft-com:vml" Requires="v">
                <p:oleObj spid="_x0000_s2" name="" r:id="rId1" imgW="6875780" imgH="3817620" progId="Visio.Drawing.5">
                  <p:embed/>
                </p:oleObj>
              </mc:Choice>
              <mc:Fallback>
                <p:oleObj name="" r:id="rId1" imgW="6875780" imgH="3817620" progId="Visio.Drawing.5">
                  <p:embed/>
                  <p:pic>
                    <p:nvPicPr>
                      <p:cNvPr id="0" name="图片 3080"/>
                      <p:cNvPicPr/>
                      <p:nvPr/>
                    </p:nvPicPr>
                    <p:blipFill>
                      <a:blip r:embed="rId2"/>
                      <a:stretch>
                        <a:fillRect/>
                      </a:stretch>
                    </p:blipFill>
                    <p:spPr>
                      <a:xfrm>
                        <a:off x="2195513" y="3867150"/>
                        <a:ext cx="4495800" cy="2493963"/>
                      </a:xfrm>
                      <a:prstGeom prst="rect">
                        <a:avLst/>
                      </a:prstGeom>
                      <a:solidFill>
                        <a:schemeClr val="accent1"/>
                      </a:solidFill>
                      <a:ln w="38100">
                        <a:noFill/>
                        <a:miter/>
                      </a:ln>
                    </p:spPr>
                  </p:pic>
                </p:oleObj>
              </mc:Fallback>
            </mc:AlternateContent>
          </a:graphicData>
        </a:graphic>
      </p:graphicFrame>
      <p:sp>
        <p:nvSpPr>
          <p:cNvPr id="22534" name="Rectangle 16"/>
          <p:cNvSpPr>
            <a:spLocks noChangeArrowheads="1"/>
          </p:cNvSpPr>
          <p:nvPr/>
        </p:nvSpPr>
        <p:spPr bwMode="auto">
          <a:xfrm>
            <a:off x="749300" y="231775"/>
            <a:ext cx="3922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基本术语</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Rectangle 12"/>
          <p:cNvSpPr>
            <a:spLocks noChangeArrowheads="1"/>
          </p:cNvSpPr>
          <p:nvPr/>
        </p:nvSpPr>
        <p:spPr bwMode="auto">
          <a:xfrm>
            <a:off x="412750" y="1050925"/>
            <a:ext cx="94488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根 </a:t>
            </a:r>
            <a:endPar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 叶子</a:t>
            </a:r>
            <a:endPar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森林</a:t>
            </a:r>
            <a:endPar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文本框 1"/>
          <p:cNvSpPr txBox="1"/>
          <p:nvPr/>
        </p:nvSpPr>
        <p:spPr>
          <a:xfrm>
            <a:off x="539750" y="404495"/>
            <a:ext cx="8305800" cy="891540"/>
          </a:xfrm>
          <a:prstGeom prst="rect">
            <a:avLst/>
          </a:prstGeom>
          <a:noFill/>
        </p:spPr>
        <p:txBody>
          <a:bodyPr wrap="square" rtlCol="0" anchor="t">
            <a:spAutoFit/>
          </a:bodyPr>
          <a:p>
            <a:pPr algn="just" eaLnBrk="1" hangingPunct="1">
              <a:lnSpc>
                <a:spcPct val="130000"/>
              </a:lnSpc>
              <a:spcAft>
                <a:spcPts val="0"/>
              </a:spcAft>
              <a:buNone/>
            </a:pPr>
            <a:r>
              <a:rPr lang="zh-CN" altLang="en-US" sz="2000" b="0" dirty="0">
                <a:sym typeface="+mn-ea"/>
              </a:rPr>
              <a:t>广度优先遍历：又称为层次遍历，从第</a:t>
            </a:r>
            <a:r>
              <a:rPr lang="en-US" altLang="zh-CN" sz="2000" b="0" dirty="0">
                <a:sym typeface="+mn-ea"/>
              </a:rPr>
              <a:t>1</a:t>
            </a:r>
            <a:r>
              <a:rPr lang="zh-CN" altLang="en-US" sz="2000" b="0" dirty="0">
                <a:sym typeface="+mn-ea"/>
              </a:rPr>
              <a:t>层开始开始，逐层访问二叉树的元素，每一层又从左到右。先访问的元素，他们的孩子也先访问。</a:t>
            </a:r>
            <a:endParaRPr lang="zh-CN" altLang="en-US" sz="2000" b="0" dirty="0">
              <a:sym typeface="+mn-ea"/>
            </a:endParaRPr>
          </a:p>
        </p:txBody>
      </p:sp>
      <p:grpSp>
        <p:nvGrpSpPr>
          <p:cNvPr id="48130" name="Group 19"/>
          <p:cNvGrpSpPr/>
          <p:nvPr/>
        </p:nvGrpSpPr>
        <p:grpSpPr>
          <a:xfrm>
            <a:off x="971550" y="1296035"/>
            <a:ext cx="1463675" cy="1888490"/>
            <a:chOff x="528" y="240"/>
            <a:chExt cx="1056" cy="1632"/>
          </a:xfrm>
        </p:grpSpPr>
        <p:sp>
          <p:nvSpPr>
            <p:cNvPr id="48131" name="Oval 6"/>
            <p:cNvSpPr/>
            <p:nvPr>
              <p:custDataLst>
                <p:tags r:id="rId1"/>
              </p:custDataLst>
            </p:nvPr>
          </p:nvSpPr>
          <p:spPr>
            <a:xfrm>
              <a:off x="1056" y="240"/>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ａ</a:t>
              </a:r>
              <a:endParaRPr lang="zh-CN" altLang="en-US" sz="1600" dirty="0">
                <a:latin typeface="Arial" panose="020B0604020202020204" pitchFamily="34" charset="0"/>
                <a:ea typeface="宋体" panose="02010600030101010101" pitchFamily="2" charset="-122"/>
              </a:endParaRPr>
            </a:p>
          </p:txBody>
        </p:sp>
        <p:sp>
          <p:nvSpPr>
            <p:cNvPr id="48132" name="Oval 7"/>
            <p:cNvSpPr/>
            <p:nvPr>
              <p:custDataLst>
                <p:tags r:id="rId2"/>
              </p:custDataLst>
            </p:nvPr>
          </p:nvSpPr>
          <p:spPr>
            <a:xfrm>
              <a:off x="816" y="624"/>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ｂ</a:t>
              </a:r>
              <a:endParaRPr lang="zh-CN" altLang="en-US" sz="1600" dirty="0">
                <a:latin typeface="Arial" panose="020B0604020202020204" pitchFamily="34" charset="0"/>
                <a:ea typeface="宋体" panose="02010600030101010101" pitchFamily="2" charset="-122"/>
              </a:endParaRPr>
            </a:p>
          </p:txBody>
        </p:sp>
        <p:sp>
          <p:nvSpPr>
            <p:cNvPr id="48133" name="Oval 8"/>
            <p:cNvSpPr/>
            <p:nvPr>
              <p:custDataLst>
                <p:tags r:id="rId3"/>
              </p:custDataLst>
            </p:nvPr>
          </p:nvSpPr>
          <p:spPr>
            <a:xfrm>
              <a:off x="1392" y="624"/>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ｃ</a:t>
              </a:r>
              <a:endParaRPr lang="zh-CN" altLang="en-US" sz="1600" dirty="0">
                <a:latin typeface="Arial" panose="020B0604020202020204" pitchFamily="34" charset="0"/>
                <a:ea typeface="宋体" panose="02010600030101010101" pitchFamily="2" charset="-122"/>
              </a:endParaRPr>
            </a:p>
          </p:txBody>
        </p:sp>
        <p:sp>
          <p:nvSpPr>
            <p:cNvPr id="48134" name="Oval 9"/>
            <p:cNvSpPr/>
            <p:nvPr>
              <p:custDataLst>
                <p:tags r:id="rId4"/>
              </p:custDataLst>
            </p:nvPr>
          </p:nvSpPr>
          <p:spPr>
            <a:xfrm>
              <a:off x="1152" y="1152"/>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ｅ</a:t>
              </a:r>
              <a:endParaRPr lang="zh-CN" altLang="en-US" sz="1600" dirty="0">
                <a:latin typeface="Arial" panose="020B0604020202020204" pitchFamily="34" charset="0"/>
                <a:ea typeface="宋体" panose="02010600030101010101" pitchFamily="2" charset="-122"/>
              </a:endParaRPr>
            </a:p>
          </p:txBody>
        </p:sp>
        <p:sp>
          <p:nvSpPr>
            <p:cNvPr id="48135" name="Oval 10"/>
            <p:cNvSpPr/>
            <p:nvPr>
              <p:custDataLst>
                <p:tags r:id="rId5"/>
              </p:custDataLst>
            </p:nvPr>
          </p:nvSpPr>
          <p:spPr>
            <a:xfrm>
              <a:off x="864" y="1680"/>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ｆ</a:t>
              </a:r>
              <a:endParaRPr lang="zh-CN" altLang="en-US" sz="1600" dirty="0">
                <a:latin typeface="Arial" panose="020B0604020202020204" pitchFamily="34" charset="0"/>
                <a:ea typeface="宋体" panose="02010600030101010101" pitchFamily="2" charset="-122"/>
              </a:endParaRPr>
            </a:p>
          </p:txBody>
        </p:sp>
        <p:sp>
          <p:nvSpPr>
            <p:cNvPr id="48136" name="Oval 11"/>
            <p:cNvSpPr/>
            <p:nvPr>
              <p:custDataLst>
                <p:tags r:id="rId6"/>
              </p:custDataLst>
            </p:nvPr>
          </p:nvSpPr>
          <p:spPr>
            <a:xfrm>
              <a:off x="1344" y="1680"/>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ｇ</a:t>
              </a:r>
              <a:endParaRPr lang="zh-CN" altLang="en-US" sz="1600" dirty="0">
                <a:latin typeface="Arial" panose="020B0604020202020204" pitchFamily="34" charset="0"/>
                <a:ea typeface="宋体" panose="02010600030101010101" pitchFamily="2" charset="-122"/>
              </a:endParaRPr>
            </a:p>
          </p:txBody>
        </p:sp>
        <p:sp>
          <p:nvSpPr>
            <p:cNvPr id="48137" name="Oval 12"/>
            <p:cNvSpPr/>
            <p:nvPr>
              <p:custDataLst>
                <p:tags r:id="rId7"/>
              </p:custDataLst>
            </p:nvPr>
          </p:nvSpPr>
          <p:spPr>
            <a:xfrm>
              <a:off x="528" y="1104"/>
              <a:ext cx="192" cy="192"/>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1600" dirty="0">
                  <a:latin typeface="Arial" panose="020B0604020202020204" pitchFamily="34" charset="0"/>
                  <a:ea typeface="宋体" panose="02010600030101010101" pitchFamily="2" charset="-122"/>
                </a:rPr>
                <a:t>ｄ</a:t>
              </a:r>
              <a:endParaRPr lang="zh-CN" altLang="en-US" sz="1600" dirty="0">
                <a:latin typeface="Arial" panose="020B0604020202020204" pitchFamily="34" charset="0"/>
                <a:ea typeface="宋体" panose="02010600030101010101" pitchFamily="2" charset="-122"/>
              </a:endParaRPr>
            </a:p>
          </p:txBody>
        </p:sp>
        <p:sp>
          <p:nvSpPr>
            <p:cNvPr id="48138" name="Line 13"/>
            <p:cNvSpPr/>
            <p:nvPr>
              <p:custDataLst>
                <p:tags r:id="rId8"/>
              </p:custDataLst>
            </p:nvPr>
          </p:nvSpPr>
          <p:spPr>
            <a:xfrm flipH="1">
              <a:off x="960" y="432"/>
              <a:ext cx="144" cy="192"/>
            </a:xfrm>
            <a:prstGeom prst="line">
              <a:avLst/>
            </a:prstGeom>
            <a:ln w="9525" cap="flat" cmpd="sng">
              <a:solidFill>
                <a:schemeClr val="tx1"/>
              </a:solidFill>
              <a:prstDash val="solid"/>
              <a:round/>
              <a:headEnd type="none" w="med" len="med"/>
              <a:tailEnd type="none" w="med" len="med"/>
            </a:ln>
          </p:spPr>
        </p:sp>
        <p:sp>
          <p:nvSpPr>
            <p:cNvPr id="48139" name="Line 14"/>
            <p:cNvSpPr/>
            <p:nvPr>
              <p:custDataLst>
                <p:tags r:id="rId9"/>
              </p:custDataLst>
            </p:nvPr>
          </p:nvSpPr>
          <p:spPr>
            <a:xfrm>
              <a:off x="1230" y="396"/>
              <a:ext cx="240" cy="240"/>
            </a:xfrm>
            <a:prstGeom prst="line">
              <a:avLst/>
            </a:prstGeom>
            <a:ln w="9525" cap="flat" cmpd="sng">
              <a:solidFill>
                <a:schemeClr val="tx1"/>
              </a:solidFill>
              <a:prstDash val="solid"/>
              <a:round/>
              <a:headEnd type="none" w="med" len="med"/>
              <a:tailEnd type="none" w="med" len="med"/>
            </a:ln>
          </p:spPr>
        </p:sp>
        <p:sp>
          <p:nvSpPr>
            <p:cNvPr id="48140" name="Line 15"/>
            <p:cNvSpPr/>
            <p:nvPr>
              <p:custDataLst>
                <p:tags r:id="rId10"/>
              </p:custDataLst>
            </p:nvPr>
          </p:nvSpPr>
          <p:spPr>
            <a:xfrm flipH="1">
              <a:off x="672" y="816"/>
              <a:ext cx="192" cy="288"/>
            </a:xfrm>
            <a:prstGeom prst="line">
              <a:avLst/>
            </a:prstGeom>
            <a:ln w="9525" cap="flat" cmpd="sng">
              <a:solidFill>
                <a:schemeClr val="tx1"/>
              </a:solidFill>
              <a:prstDash val="solid"/>
              <a:round/>
              <a:headEnd type="none" w="med" len="med"/>
              <a:tailEnd type="none" w="med" len="med"/>
            </a:ln>
          </p:spPr>
        </p:sp>
        <p:sp>
          <p:nvSpPr>
            <p:cNvPr id="48141" name="Line 16"/>
            <p:cNvSpPr/>
            <p:nvPr>
              <p:custDataLst>
                <p:tags r:id="rId11"/>
              </p:custDataLst>
            </p:nvPr>
          </p:nvSpPr>
          <p:spPr>
            <a:xfrm flipH="1">
              <a:off x="1296" y="816"/>
              <a:ext cx="192" cy="336"/>
            </a:xfrm>
            <a:prstGeom prst="line">
              <a:avLst/>
            </a:prstGeom>
            <a:ln w="9525" cap="flat" cmpd="sng">
              <a:solidFill>
                <a:schemeClr val="tx1"/>
              </a:solidFill>
              <a:prstDash val="solid"/>
              <a:round/>
              <a:headEnd type="none" w="med" len="med"/>
              <a:tailEnd type="none" w="med" len="med"/>
            </a:ln>
          </p:spPr>
        </p:sp>
        <p:sp>
          <p:nvSpPr>
            <p:cNvPr id="48142" name="Line 17"/>
            <p:cNvSpPr/>
            <p:nvPr>
              <p:custDataLst>
                <p:tags r:id="rId12"/>
              </p:custDataLst>
            </p:nvPr>
          </p:nvSpPr>
          <p:spPr>
            <a:xfrm flipH="1">
              <a:off x="1008" y="1344"/>
              <a:ext cx="192" cy="336"/>
            </a:xfrm>
            <a:prstGeom prst="line">
              <a:avLst/>
            </a:prstGeom>
            <a:ln w="9525" cap="flat" cmpd="sng">
              <a:solidFill>
                <a:schemeClr val="tx1"/>
              </a:solidFill>
              <a:prstDash val="solid"/>
              <a:round/>
              <a:headEnd type="none" w="med" len="med"/>
              <a:tailEnd type="none" w="med" len="med"/>
            </a:ln>
          </p:spPr>
        </p:sp>
        <p:sp>
          <p:nvSpPr>
            <p:cNvPr id="48143" name="Line 18"/>
            <p:cNvSpPr/>
            <p:nvPr>
              <p:custDataLst>
                <p:tags r:id="rId13"/>
              </p:custDataLst>
            </p:nvPr>
          </p:nvSpPr>
          <p:spPr>
            <a:xfrm>
              <a:off x="1296" y="1344"/>
              <a:ext cx="144" cy="336"/>
            </a:xfrm>
            <a:prstGeom prst="line">
              <a:avLst/>
            </a:prstGeom>
            <a:ln w="9525" cap="flat" cmpd="sng">
              <a:solidFill>
                <a:schemeClr val="tx1"/>
              </a:solidFill>
              <a:prstDash val="solid"/>
              <a:round/>
              <a:headEnd type="none" w="med" len="med"/>
              <a:tailEnd type="none" w="med" len="med"/>
            </a:ln>
          </p:spPr>
        </p:sp>
      </p:grpSp>
      <p:sp>
        <p:nvSpPr>
          <p:cNvPr id="48144" name="Rectangle 20"/>
          <p:cNvSpPr/>
          <p:nvPr>
            <p:custDataLst>
              <p:tags r:id="rId14"/>
            </p:custDataLst>
          </p:nvPr>
        </p:nvSpPr>
        <p:spPr>
          <a:xfrm>
            <a:off x="3429000" y="1797685"/>
            <a:ext cx="4495800" cy="57467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r">
              <a:spcAft>
                <a:spcPts val="0"/>
              </a:spcAft>
            </a:pPr>
            <a:r>
              <a:rPr lang="zh-CN" altLang="en-US" dirty="0">
                <a:latin typeface="Arial" panose="020B0604020202020204" pitchFamily="34" charset="0"/>
                <a:ea typeface="宋体" panose="02010600030101010101" pitchFamily="2" charset="-122"/>
              </a:rPr>
              <a:t>ｃ</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ｂ</a:t>
            </a:r>
            <a:r>
              <a:rPr lang="en-US" altLang="zh-CN"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48145" name="Line 21"/>
          <p:cNvSpPr/>
          <p:nvPr>
            <p:custDataLst>
              <p:tags r:id="rId15"/>
            </p:custDataLst>
          </p:nvPr>
        </p:nvSpPr>
        <p:spPr>
          <a:xfrm>
            <a:off x="7467600" y="1797685"/>
            <a:ext cx="635" cy="574675"/>
          </a:xfrm>
          <a:prstGeom prst="line">
            <a:avLst/>
          </a:prstGeom>
          <a:ln w="9525" cap="flat" cmpd="sng">
            <a:solidFill>
              <a:schemeClr val="tx1"/>
            </a:solidFill>
            <a:prstDash val="solid"/>
            <a:round/>
            <a:headEnd type="none" w="med" len="med"/>
            <a:tailEnd type="none" w="med" len="med"/>
          </a:ln>
        </p:spPr>
      </p:sp>
      <p:sp>
        <p:nvSpPr>
          <p:cNvPr id="48146" name="Line 22"/>
          <p:cNvSpPr/>
          <p:nvPr>
            <p:custDataLst>
              <p:tags r:id="rId16"/>
            </p:custDataLst>
          </p:nvPr>
        </p:nvSpPr>
        <p:spPr>
          <a:xfrm>
            <a:off x="7010400" y="1797685"/>
            <a:ext cx="635" cy="574675"/>
          </a:xfrm>
          <a:prstGeom prst="line">
            <a:avLst/>
          </a:prstGeom>
          <a:ln w="9525" cap="flat" cmpd="sng">
            <a:solidFill>
              <a:schemeClr val="tx1"/>
            </a:solidFill>
            <a:prstDash val="solid"/>
            <a:round/>
            <a:headEnd type="none" w="med" len="med"/>
            <a:tailEnd type="none" w="med" len="med"/>
          </a:ln>
        </p:spPr>
      </p:sp>
      <p:sp>
        <p:nvSpPr>
          <p:cNvPr id="48147" name="Line 23"/>
          <p:cNvSpPr/>
          <p:nvPr>
            <p:custDataLst>
              <p:tags r:id="rId17"/>
            </p:custDataLst>
          </p:nvPr>
        </p:nvSpPr>
        <p:spPr>
          <a:xfrm>
            <a:off x="6553200" y="1797685"/>
            <a:ext cx="635" cy="574675"/>
          </a:xfrm>
          <a:prstGeom prst="line">
            <a:avLst/>
          </a:prstGeom>
          <a:ln w="9525" cap="flat" cmpd="sng">
            <a:solidFill>
              <a:schemeClr val="tx1"/>
            </a:solidFill>
            <a:prstDash val="solid"/>
            <a:round/>
            <a:headEnd type="none" w="med" len="med"/>
            <a:tailEnd type="none" w="med" len="med"/>
          </a:ln>
        </p:spPr>
      </p:sp>
      <p:sp>
        <p:nvSpPr>
          <p:cNvPr id="48148" name="Text Box 24"/>
          <p:cNvSpPr txBox="1"/>
          <p:nvPr>
            <p:custDataLst>
              <p:tags r:id="rId18"/>
            </p:custDataLst>
          </p:nvPr>
        </p:nvSpPr>
        <p:spPr>
          <a:xfrm>
            <a:off x="6781800" y="1264285"/>
            <a:ext cx="685800" cy="346075"/>
          </a:xfrm>
          <a:prstGeom prst="rect">
            <a:avLst/>
          </a:prstGeom>
          <a:noFill/>
          <a:ln w="9525">
            <a:noFill/>
          </a:ln>
        </p:spPr>
        <p:txBody>
          <a:bodyPr anchor="t" anchorCtr="0">
            <a:noAutofit/>
          </a:bodyPr>
          <a:p>
            <a:pPr>
              <a:spcBef>
                <a:spcPct val="50000"/>
              </a:spcBef>
              <a:spcAft>
                <a:spcPts val="0"/>
              </a:spcAft>
            </a:pPr>
            <a:r>
              <a:rPr lang="zh-CN" altLang="en-US" dirty="0">
                <a:latin typeface="Arial" panose="020B0604020202020204" pitchFamily="34" charset="0"/>
                <a:ea typeface="宋体" panose="02010600030101010101" pitchFamily="2" charset="-122"/>
              </a:rPr>
              <a:t>队</a:t>
            </a:r>
            <a:endParaRPr lang="zh-CN" altLang="en-US" dirty="0">
              <a:latin typeface="Arial" panose="020B0604020202020204" pitchFamily="34" charset="0"/>
              <a:ea typeface="宋体" panose="02010600030101010101" pitchFamily="2" charset="-122"/>
            </a:endParaRPr>
          </a:p>
        </p:txBody>
      </p:sp>
      <p:sp>
        <p:nvSpPr>
          <p:cNvPr id="48149" name="AutoShape 25"/>
          <p:cNvSpPr/>
          <p:nvPr>
            <p:custDataLst>
              <p:tags r:id="rId19"/>
            </p:custDataLst>
          </p:nvPr>
        </p:nvSpPr>
        <p:spPr>
          <a:xfrm>
            <a:off x="8001000" y="2102485"/>
            <a:ext cx="685800" cy="861695"/>
          </a:xfrm>
          <a:prstGeom prst="curvedLeftArrow">
            <a:avLst>
              <a:gd name="adj1" fmla="val 26482"/>
              <a:gd name="adj2" fmla="val 53333"/>
              <a:gd name="adj3" fmla="val 33324"/>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48150" name="Text Box 26"/>
          <p:cNvSpPr txBox="1"/>
          <p:nvPr>
            <p:custDataLst>
              <p:tags r:id="rId20"/>
            </p:custDataLst>
          </p:nvPr>
        </p:nvSpPr>
        <p:spPr>
          <a:xfrm>
            <a:off x="7315200" y="2712085"/>
            <a:ext cx="457200" cy="346075"/>
          </a:xfrm>
          <a:prstGeom prst="rect">
            <a:avLst/>
          </a:prstGeom>
          <a:noFill/>
          <a:ln w="9525">
            <a:noFill/>
          </a:ln>
        </p:spPr>
        <p:txBody>
          <a:bodyPr anchor="t" anchorCtr="0">
            <a:noAutofit/>
          </a:bodyPr>
          <a:p>
            <a:pPr>
              <a:spcBef>
                <a:spcPct val="50000"/>
              </a:spcBef>
              <a:spcAft>
                <a:spcPts val="0"/>
              </a:spcAft>
            </a:pPr>
            <a:r>
              <a:rPr lang="zh-CN" altLang="en-US" dirty="0">
                <a:latin typeface="Arial" panose="020B0604020202020204" pitchFamily="34" charset="0"/>
                <a:ea typeface="宋体" panose="02010600030101010101" pitchFamily="2" charset="-122"/>
              </a:rPr>
              <a:t>ａ</a:t>
            </a:r>
            <a:endParaRPr lang="zh-CN" altLang="en-US" dirty="0">
              <a:latin typeface="Arial" panose="020B0604020202020204" pitchFamily="34" charset="0"/>
              <a:ea typeface="宋体" panose="02010600030101010101" pitchFamily="2" charset="-122"/>
            </a:endParaRPr>
          </a:p>
        </p:txBody>
      </p:sp>
      <p:pic>
        <p:nvPicPr>
          <p:cNvPr id="48151" name="Picture 27" descr="Image00001"/>
          <p:cNvPicPr>
            <a:picLocks noChangeAspect="1"/>
          </p:cNvPicPr>
          <p:nvPr>
            <p:custDataLst>
              <p:tags r:id="rId21"/>
            </p:custDataLst>
          </p:nvPr>
        </p:nvPicPr>
        <p:blipFill>
          <a:blip r:embed="rId22"/>
          <a:stretch>
            <a:fillRect/>
          </a:stretch>
        </p:blipFill>
        <p:spPr>
          <a:xfrm>
            <a:off x="533400" y="3352800"/>
            <a:ext cx="8153400" cy="308737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2"/>
          <p:cNvSpPr/>
          <p:nvPr/>
        </p:nvSpPr>
        <p:spPr>
          <a:xfrm>
            <a:off x="1588" y="3060700"/>
            <a:ext cx="9144000" cy="3608388"/>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grpSp>
        <p:nvGrpSpPr>
          <p:cNvPr id="2" name="Group 60"/>
          <p:cNvGrpSpPr/>
          <p:nvPr/>
        </p:nvGrpSpPr>
        <p:grpSpPr>
          <a:xfrm>
            <a:off x="1177925" y="3213100"/>
            <a:ext cx="6346825" cy="3200400"/>
            <a:chOff x="652" y="1345"/>
            <a:chExt cx="3998" cy="2016"/>
          </a:xfrm>
        </p:grpSpPr>
        <p:grpSp>
          <p:nvGrpSpPr>
            <p:cNvPr id="65542" name="Group 3"/>
            <p:cNvGrpSpPr/>
            <p:nvPr/>
          </p:nvGrpSpPr>
          <p:grpSpPr>
            <a:xfrm>
              <a:off x="3628" y="1585"/>
              <a:ext cx="1022" cy="1672"/>
              <a:chOff x="703" y="2015"/>
              <a:chExt cx="1022" cy="1672"/>
            </a:xfrm>
          </p:grpSpPr>
          <p:sp>
            <p:nvSpPr>
              <p:cNvPr id="62468" name="Oval 4"/>
              <p:cNvSpPr>
                <a:spLocks noChangeArrowheads="1"/>
              </p:cNvSpPr>
              <p:nvPr/>
            </p:nvSpPr>
            <p:spPr bwMode="auto">
              <a:xfrm>
                <a:off x="1222" y="2015"/>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2469" name="Oval 5"/>
              <p:cNvSpPr>
                <a:spLocks noChangeArrowheads="1"/>
              </p:cNvSpPr>
              <p:nvPr/>
            </p:nvSpPr>
            <p:spPr bwMode="auto">
              <a:xfrm>
                <a:off x="974" y="2367"/>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0" name="Oval 6"/>
              <p:cNvSpPr>
                <a:spLocks noChangeArrowheads="1"/>
              </p:cNvSpPr>
              <p:nvPr/>
            </p:nvSpPr>
            <p:spPr bwMode="auto">
              <a:xfrm>
                <a:off x="703" y="2729"/>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1" name="Oval 7"/>
              <p:cNvSpPr>
                <a:spLocks noChangeArrowheads="1"/>
              </p:cNvSpPr>
              <p:nvPr/>
            </p:nvSpPr>
            <p:spPr bwMode="auto">
              <a:xfrm>
                <a:off x="1215" y="2729"/>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2472" name="Oval 8"/>
              <p:cNvSpPr>
                <a:spLocks noChangeArrowheads="1"/>
              </p:cNvSpPr>
              <p:nvPr/>
            </p:nvSpPr>
            <p:spPr bwMode="auto">
              <a:xfrm>
                <a:off x="1015" y="3051"/>
                <a:ext cx="255" cy="235"/>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3" name="Oval 9"/>
              <p:cNvSpPr>
                <a:spLocks noChangeArrowheads="1"/>
              </p:cNvSpPr>
              <p:nvPr/>
            </p:nvSpPr>
            <p:spPr bwMode="auto">
              <a:xfrm>
                <a:off x="1470" y="3051"/>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4" name="Oval 10"/>
              <p:cNvSpPr>
                <a:spLocks noChangeArrowheads="1"/>
              </p:cNvSpPr>
              <p:nvPr/>
            </p:nvSpPr>
            <p:spPr bwMode="auto">
              <a:xfrm>
                <a:off x="1225" y="3463"/>
                <a:ext cx="255" cy="224"/>
              </a:xfrm>
              <a:prstGeom prst="ellipse">
                <a:avLst/>
              </a:prstGeom>
              <a:solidFill>
                <a:schemeClr val="accent1">
                  <a:lumMod val="60000"/>
                  <a:lumOff val="40000"/>
                </a:schemeClr>
              </a:solidFill>
              <a:ln w="28575">
                <a:solidFill>
                  <a:schemeClr val="tx1"/>
                </a:solidFill>
                <a:round/>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5" name="Line 11"/>
              <p:cNvSpPr>
                <a:spLocks noChangeShapeType="1"/>
              </p:cNvSpPr>
              <p:nvPr/>
            </p:nvSpPr>
            <p:spPr bwMode="auto">
              <a:xfrm flipH="1">
                <a:off x="1156" y="2200"/>
                <a:ext cx="111" cy="19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6" name="Line 12"/>
              <p:cNvSpPr>
                <a:spLocks noChangeShapeType="1"/>
              </p:cNvSpPr>
              <p:nvPr/>
            </p:nvSpPr>
            <p:spPr bwMode="auto">
              <a:xfrm flipH="1">
                <a:off x="911" y="2566"/>
                <a:ext cx="122" cy="189"/>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7" name="Line 13"/>
              <p:cNvSpPr>
                <a:spLocks noChangeShapeType="1"/>
              </p:cNvSpPr>
              <p:nvPr/>
            </p:nvSpPr>
            <p:spPr bwMode="auto">
              <a:xfrm>
                <a:off x="1189" y="2566"/>
                <a:ext cx="133" cy="189"/>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8" name="Line 14"/>
              <p:cNvSpPr>
                <a:spLocks noChangeShapeType="1"/>
              </p:cNvSpPr>
              <p:nvPr/>
            </p:nvSpPr>
            <p:spPr bwMode="auto">
              <a:xfrm flipH="1">
                <a:off x="1211" y="2955"/>
                <a:ext cx="78" cy="14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9" name="Line 15"/>
              <p:cNvSpPr>
                <a:spLocks noChangeShapeType="1"/>
              </p:cNvSpPr>
              <p:nvPr/>
            </p:nvSpPr>
            <p:spPr bwMode="auto">
              <a:xfrm>
                <a:off x="1411" y="2933"/>
                <a:ext cx="112" cy="14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0" name="Line 16"/>
              <p:cNvSpPr>
                <a:spLocks noChangeShapeType="1"/>
              </p:cNvSpPr>
              <p:nvPr/>
            </p:nvSpPr>
            <p:spPr bwMode="auto">
              <a:xfrm>
                <a:off x="1178" y="3277"/>
                <a:ext cx="133" cy="189"/>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43" name="Group 17"/>
            <p:cNvGrpSpPr/>
            <p:nvPr/>
          </p:nvGrpSpPr>
          <p:grpSpPr>
            <a:xfrm>
              <a:off x="652" y="1345"/>
              <a:ext cx="2304" cy="2016"/>
              <a:chOff x="2540" y="1367"/>
              <a:chExt cx="2223" cy="2592"/>
            </a:xfrm>
          </p:grpSpPr>
          <p:grpSp>
            <p:nvGrpSpPr>
              <p:cNvPr id="65544" name="Group 18"/>
              <p:cNvGrpSpPr/>
              <p:nvPr/>
            </p:nvGrpSpPr>
            <p:grpSpPr>
              <a:xfrm>
                <a:off x="2540" y="1809"/>
                <a:ext cx="2223" cy="2150"/>
                <a:chOff x="1873" y="1821"/>
                <a:chExt cx="2223" cy="2150"/>
              </a:xfrm>
            </p:grpSpPr>
            <p:grpSp>
              <p:nvGrpSpPr>
                <p:cNvPr id="65548" name="Group 19"/>
                <p:cNvGrpSpPr/>
                <p:nvPr/>
              </p:nvGrpSpPr>
              <p:grpSpPr>
                <a:xfrm>
                  <a:off x="2622" y="1821"/>
                  <a:ext cx="778" cy="256"/>
                  <a:chOff x="1700" y="2033"/>
                  <a:chExt cx="778" cy="256"/>
                </a:xfrm>
              </p:grpSpPr>
              <p:sp>
                <p:nvSpPr>
                  <p:cNvPr id="62484" name="Rectangle 20"/>
                  <p:cNvSpPr>
                    <a:spLocks noChangeArrowheads="1"/>
                  </p:cNvSpPr>
                  <p:nvPr/>
                </p:nvSpPr>
                <p:spPr bwMode="auto">
                  <a:xfrm>
                    <a:off x="1700" y="2033"/>
                    <a:ext cx="782"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    ^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2485" name="Line 21"/>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6" name="Line 22"/>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49" name="Group 23"/>
                <p:cNvGrpSpPr/>
                <p:nvPr/>
              </p:nvGrpSpPr>
              <p:grpSpPr>
                <a:xfrm>
                  <a:off x="2152" y="2229"/>
                  <a:ext cx="778" cy="256"/>
                  <a:chOff x="1700" y="2033"/>
                  <a:chExt cx="778" cy="256"/>
                </a:xfrm>
              </p:grpSpPr>
              <p:sp>
                <p:nvSpPr>
                  <p:cNvPr id="62488" name="Rectangle 24"/>
                  <p:cNvSpPr>
                    <a:spLocks noChangeArrowheads="1"/>
                  </p:cNvSpPr>
                  <p:nvPr/>
                </p:nvSpPr>
                <p:spPr bwMode="auto">
                  <a:xfrm>
                    <a:off x="1700" y="2033"/>
                    <a:ext cx="782"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9" name="Line 25"/>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90" name="Line 26"/>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50" name="Group 27"/>
                <p:cNvGrpSpPr/>
                <p:nvPr/>
              </p:nvGrpSpPr>
              <p:grpSpPr>
                <a:xfrm>
                  <a:off x="1873" y="2729"/>
                  <a:ext cx="778" cy="256"/>
                  <a:chOff x="1700" y="2033"/>
                  <a:chExt cx="778" cy="256"/>
                </a:xfrm>
              </p:grpSpPr>
              <p:sp>
                <p:nvSpPr>
                  <p:cNvPr id="62492" name="Rectangle 28"/>
                  <p:cNvSpPr>
                    <a:spLocks noChangeArrowheads="1"/>
                  </p:cNvSpPr>
                  <p:nvPr/>
                </p:nvSpPr>
                <p:spPr bwMode="auto">
                  <a:xfrm>
                    <a:off x="1700" y="2033"/>
                    <a:ext cx="778"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    C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93" name="Line 29"/>
                  <p:cNvSpPr>
                    <a:spLocks noChangeShapeType="1"/>
                  </p:cNvSpPr>
                  <p:nvPr/>
                </p:nvSpPr>
                <p:spPr bwMode="auto">
                  <a:xfrm>
                    <a:off x="1933"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94" name="Line 30"/>
                  <p:cNvSpPr>
                    <a:spLocks noChangeShapeType="1"/>
                  </p:cNvSpPr>
                  <p:nvPr/>
                </p:nvSpPr>
                <p:spPr bwMode="auto">
                  <a:xfrm>
                    <a:off x="2208"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51" name="Group 31"/>
                <p:cNvGrpSpPr/>
                <p:nvPr/>
              </p:nvGrpSpPr>
              <p:grpSpPr>
                <a:xfrm>
                  <a:off x="2830" y="2728"/>
                  <a:ext cx="778" cy="256"/>
                  <a:chOff x="1700" y="2033"/>
                  <a:chExt cx="778" cy="256"/>
                </a:xfrm>
              </p:grpSpPr>
              <p:sp>
                <p:nvSpPr>
                  <p:cNvPr id="62496" name="Rectangle 32"/>
                  <p:cNvSpPr>
                    <a:spLocks noChangeArrowheads="1"/>
                  </p:cNvSpPr>
                  <p:nvPr/>
                </p:nvSpPr>
                <p:spPr bwMode="auto">
                  <a:xfrm>
                    <a:off x="1700" y="2033"/>
                    <a:ext cx="778"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97" name="Line 33"/>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98" name="Line 34"/>
                  <p:cNvSpPr>
                    <a:spLocks noChangeShapeType="1"/>
                  </p:cNvSpPr>
                  <p:nvPr/>
                </p:nvSpPr>
                <p:spPr bwMode="auto">
                  <a:xfrm>
                    <a:off x="2211"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52" name="Group 35"/>
                <p:cNvGrpSpPr/>
                <p:nvPr/>
              </p:nvGrpSpPr>
              <p:grpSpPr>
                <a:xfrm>
                  <a:off x="2385" y="3238"/>
                  <a:ext cx="778" cy="256"/>
                  <a:chOff x="1700" y="2033"/>
                  <a:chExt cx="778" cy="256"/>
                </a:xfrm>
              </p:grpSpPr>
              <p:sp>
                <p:nvSpPr>
                  <p:cNvPr id="62500" name="Rectangle 36"/>
                  <p:cNvSpPr>
                    <a:spLocks noChangeArrowheads="1"/>
                  </p:cNvSpPr>
                  <p:nvPr/>
                </p:nvSpPr>
                <p:spPr bwMode="auto">
                  <a:xfrm>
                    <a:off x="1700" y="2033"/>
                    <a:ext cx="778"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01" name="Line 37"/>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02" name="Line 38"/>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53" name="Group 39"/>
                <p:cNvGrpSpPr/>
                <p:nvPr/>
              </p:nvGrpSpPr>
              <p:grpSpPr>
                <a:xfrm>
                  <a:off x="3318" y="3228"/>
                  <a:ext cx="778" cy="256"/>
                  <a:chOff x="1700" y="2033"/>
                  <a:chExt cx="778" cy="256"/>
                </a:xfrm>
              </p:grpSpPr>
              <p:sp>
                <p:nvSpPr>
                  <p:cNvPr id="62504" name="Rectangle 40"/>
                  <p:cNvSpPr>
                    <a:spLocks noChangeArrowheads="1"/>
                  </p:cNvSpPr>
                  <p:nvPr/>
                </p:nvSpPr>
                <p:spPr bwMode="auto">
                  <a:xfrm>
                    <a:off x="1700" y="2033"/>
                    <a:ext cx="778"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     F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05" name="Line 41"/>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06" name="Line 42"/>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54" name="Group 43"/>
                <p:cNvGrpSpPr/>
                <p:nvPr/>
              </p:nvGrpSpPr>
              <p:grpSpPr>
                <a:xfrm>
                  <a:off x="2850" y="3715"/>
                  <a:ext cx="778" cy="256"/>
                  <a:chOff x="1700" y="2033"/>
                  <a:chExt cx="778" cy="256"/>
                </a:xfrm>
              </p:grpSpPr>
              <p:sp>
                <p:nvSpPr>
                  <p:cNvPr id="62508" name="Rectangle 44"/>
                  <p:cNvSpPr>
                    <a:spLocks noChangeArrowheads="1"/>
                  </p:cNvSpPr>
                  <p:nvPr/>
                </p:nvSpPr>
                <p:spPr bwMode="auto">
                  <a:xfrm>
                    <a:off x="1700" y="2033"/>
                    <a:ext cx="778" cy="256"/>
                  </a:xfrm>
                  <a:prstGeom prst="rect">
                    <a:avLst/>
                  </a:prstGeom>
                  <a:solidFill>
                    <a:schemeClr val="accent1">
                      <a:lumMod val="60000"/>
                      <a:lumOff val="40000"/>
                    </a:schemeClr>
                  </a:solidFill>
                  <a:ln w="28575">
                    <a:solidFill>
                      <a:schemeClr val="tx1"/>
                    </a:solidFill>
                    <a:miter lim="800000"/>
                  </a:ln>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    G     ^</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09" name="Line 45"/>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0" name="Line 46"/>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62511" name="Line 47"/>
                <p:cNvSpPr>
                  <a:spLocks noChangeShapeType="1"/>
                </p:cNvSpPr>
                <p:nvPr/>
              </p:nvSpPr>
              <p:spPr bwMode="auto">
                <a:xfrm flipH="1">
                  <a:off x="2567" y="2000"/>
                  <a:ext cx="150" cy="233"/>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2" name="Line 48"/>
                <p:cNvSpPr>
                  <a:spLocks noChangeShapeType="1"/>
                </p:cNvSpPr>
                <p:nvPr/>
              </p:nvSpPr>
              <p:spPr bwMode="auto">
                <a:xfrm flipH="1">
                  <a:off x="2167" y="2433"/>
                  <a:ext cx="111" cy="30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3" name="Line 49"/>
                <p:cNvSpPr>
                  <a:spLocks noChangeShapeType="1"/>
                </p:cNvSpPr>
                <p:nvPr/>
              </p:nvSpPr>
              <p:spPr bwMode="auto">
                <a:xfrm>
                  <a:off x="2834" y="2400"/>
                  <a:ext cx="322" cy="333"/>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4" name="Line 50"/>
                <p:cNvSpPr>
                  <a:spLocks noChangeShapeType="1"/>
                </p:cNvSpPr>
                <p:nvPr/>
              </p:nvSpPr>
              <p:spPr bwMode="auto">
                <a:xfrm flipH="1">
                  <a:off x="2767" y="2878"/>
                  <a:ext cx="178" cy="35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5" name="Line 51"/>
                <p:cNvSpPr>
                  <a:spLocks noChangeShapeType="1"/>
                </p:cNvSpPr>
                <p:nvPr/>
              </p:nvSpPr>
              <p:spPr bwMode="auto">
                <a:xfrm>
                  <a:off x="3467" y="2878"/>
                  <a:ext cx="200" cy="355"/>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6" name="Line 52"/>
                <p:cNvSpPr>
                  <a:spLocks noChangeShapeType="1"/>
                </p:cNvSpPr>
                <p:nvPr/>
              </p:nvSpPr>
              <p:spPr bwMode="auto">
                <a:xfrm>
                  <a:off x="3000" y="3434"/>
                  <a:ext cx="200" cy="28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5545" name="Group 53"/>
              <p:cNvGrpSpPr/>
              <p:nvPr/>
            </p:nvGrpSpPr>
            <p:grpSpPr>
              <a:xfrm>
                <a:off x="3445" y="1367"/>
                <a:ext cx="211" cy="444"/>
                <a:chOff x="3445" y="1367"/>
                <a:chExt cx="211" cy="444"/>
              </a:xfrm>
            </p:grpSpPr>
            <p:sp>
              <p:nvSpPr>
                <p:cNvPr id="62518" name="Freeform 54"/>
                <p:cNvSpPr>
                  <a:spLocks noChangeArrowheads="1"/>
                </p:cNvSpPr>
                <p:nvPr/>
              </p:nvSpPr>
              <p:spPr bwMode="auto">
                <a:xfrm>
                  <a:off x="3445" y="1367"/>
                  <a:ext cx="72" cy="222"/>
                </a:xfrm>
                <a:custGeom>
                  <a:avLst/>
                  <a:gdLst>
                    <a:gd name="T0" fmla="*/ 33 w 94"/>
                    <a:gd name="T1" fmla="*/ 0 h 233"/>
                    <a:gd name="T2" fmla="*/ 89 w 94"/>
                    <a:gd name="T3" fmla="*/ 111 h 233"/>
                    <a:gd name="T4" fmla="*/ 0 w 94"/>
                    <a:gd name="T5" fmla="*/ 233 h 233"/>
                  </a:gdLst>
                  <a:ahLst/>
                  <a:cxnLst>
                    <a:cxn ang="0">
                      <a:pos x="T0" y="T1"/>
                    </a:cxn>
                    <a:cxn ang="0">
                      <a:pos x="T2" y="T3"/>
                    </a:cxn>
                    <a:cxn ang="0">
                      <a:pos x="T4" y="T5"/>
                    </a:cxn>
                  </a:cxnLst>
                  <a:rect l="0" t="0" r="r" b="b"/>
                  <a:pathLst>
                    <a:path w="94" h="233">
                      <a:moveTo>
                        <a:pt x="33" y="0"/>
                      </a:moveTo>
                      <a:cubicBezTo>
                        <a:pt x="63" y="36"/>
                        <a:pt x="94" y="72"/>
                        <a:pt x="89" y="111"/>
                      </a:cubicBezTo>
                      <a:cubicBezTo>
                        <a:pt x="84" y="150"/>
                        <a:pt x="19" y="218"/>
                        <a:pt x="0" y="233"/>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519" name="Line 55"/>
                <p:cNvSpPr>
                  <a:spLocks noChangeShapeType="1"/>
                </p:cNvSpPr>
                <p:nvPr/>
              </p:nvSpPr>
              <p:spPr bwMode="auto">
                <a:xfrm>
                  <a:off x="3456" y="1589"/>
                  <a:ext cx="206" cy="219"/>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sp>
        <p:nvSpPr>
          <p:cNvPr id="62520" name="Rectangle 56"/>
          <p:cNvSpPr>
            <a:spLocks noChangeArrowheads="1"/>
          </p:cNvSpPr>
          <p:nvPr/>
        </p:nvSpPr>
        <p:spPr bwMode="auto">
          <a:xfrm>
            <a:off x="374650" y="1079500"/>
            <a:ext cx="8620125" cy="177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2000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按先序遍历序列建立二叉树的二叉链表</a:t>
            </a:r>
            <a:b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例：已知先序序列为：</a:t>
            </a:r>
            <a:b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rPr>
              <a:t>A B C </a:t>
            </a:r>
            <a:r>
              <a:rPr kumimoji="0" lang="en-US" altLang="zh-CN" sz="2800" b="0"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Symbol" panose="05050102010706020507" pitchFamily="18" charset="2"/>
              </a:rPr>
              <a:t>  D E  G   F    </a:t>
            </a:r>
            <a:r>
              <a:rPr kumimoji="0" lang="zh-CN" altLang="en-US" sz="2800" b="0" i="0" u="none" strike="noStrike" kern="1200" cap="none" spc="0" normalizeH="0" baseline="0" noProof="0" dirty="0">
                <a:ln>
                  <a:noFill/>
                </a:ln>
                <a:solidFill>
                  <a:srgbClr val="FF3300"/>
                </a:solidFill>
                <a:effectLst/>
                <a:uLnTx/>
                <a:uFillTx/>
                <a:latin typeface="+mn-lt"/>
                <a:ea typeface="+mn-ea"/>
                <a:cs typeface="+mn-ea"/>
                <a:sym typeface="+mn-lt"/>
                <a:hlinkClick r:id="rId1" action="ppaction://hlinkfile"/>
              </a:rPr>
              <a:t>（动态演示）</a:t>
            </a:r>
            <a:endParaRPr kumimoji="0" lang="zh-CN" altLang="en-US" sz="28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62521" name="Rectangle 59"/>
          <p:cNvSpPr>
            <a:spLocks noChangeArrowheads="1"/>
          </p:cNvSpPr>
          <p:nvPr/>
        </p:nvSpPr>
        <p:spPr bwMode="auto">
          <a:xfrm>
            <a:off x="833438" y="203200"/>
            <a:ext cx="53562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二叉树的建立（算法</a:t>
            </a:r>
            <a:r>
              <a:rPr kumimoji="0" lang="en-US" altLang="zh-CN"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5.3</a:t>
            </a: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1"/>
          <p:cNvSpPr/>
          <p:nvPr/>
        </p:nvSpPr>
        <p:spPr>
          <a:xfrm>
            <a:off x="0" y="1268413"/>
            <a:ext cx="9144000" cy="4897437"/>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63491" name="Rectangle 4"/>
          <p:cNvSpPr>
            <a:spLocks noChangeArrowheads="1"/>
          </p:cNvSpPr>
          <p:nvPr/>
        </p:nvSpPr>
        <p:spPr bwMode="auto">
          <a:xfrm>
            <a:off x="398463" y="1362075"/>
            <a:ext cx="8677275" cy="398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void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CreateBiTree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BiTree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&amp;T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cin</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&gt;&gt;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if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T=NULL;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递归结束，建空树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else{</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T=new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BiTNode</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data=</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ch</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生成根结点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CreateBiTree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(T-</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lchild</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递归创建左子树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CreateBiTree</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(T-</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rchild</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递归创建右子树</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3492" name="Rectangle 5"/>
          <p:cNvSpPr>
            <a:spLocks noChangeArrowheads="1"/>
          </p:cNvSpPr>
          <p:nvPr/>
        </p:nvSpPr>
        <p:spPr bwMode="auto">
          <a:xfrm>
            <a:off x="781050" y="214313"/>
            <a:ext cx="53562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二叉树的建立（算法</a:t>
            </a:r>
            <a:r>
              <a:rPr kumimoji="0" lang="en-US" altLang="zh-CN"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5.3</a:t>
            </a: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 name="矩形 5"/>
          <p:cNvSpPr/>
          <p:nvPr/>
        </p:nvSpPr>
        <p:spPr>
          <a:xfrm>
            <a:off x="0" y="6257925"/>
            <a:ext cx="9144000" cy="60325"/>
          </a:xfrm>
          <a:prstGeom prst="rect">
            <a:avLst/>
          </a:prstGeom>
          <a:solidFill>
            <a:srgbClr val="FF9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595313" y="1151890"/>
            <a:ext cx="4895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
                <a:srgbClr val="FF3300"/>
              </a:buClr>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计算二叉树结点总数</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4515" name="Rectangle 6"/>
          <p:cNvSpPr>
            <a:spLocks noChangeArrowheads="1"/>
          </p:cNvSpPr>
          <p:nvPr/>
        </p:nvSpPr>
        <p:spPr bwMode="auto">
          <a:xfrm>
            <a:off x="827088" y="236538"/>
            <a:ext cx="66452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二叉树遍历算法的应用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4516" name="Rectangle 7"/>
          <p:cNvSpPr>
            <a:spLocks noChangeArrowheads="1"/>
          </p:cNvSpPr>
          <p:nvPr/>
        </p:nvSpPr>
        <p:spPr bwMode="auto">
          <a:xfrm>
            <a:off x="595313" y="1989138"/>
            <a:ext cx="8080375" cy="1279038"/>
          </a:xfrm>
          <a:prstGeom prst="roundRect">
            <a:avLst>
              <a:gd name="adj" fmla="val 10361"/>
            </a:avLst>
          </a:prstGeom>
          <a:solidFill>
            <a:srgbClr val="EBEBEB"/>
          </a:solidFill>
          <a:ln w="38100">
            <a:noFill/>
            <a:miter lim="800000"/>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
                <a:srgbClr val="FF3300"/>
              </a:buClr>
              <a:buSzTx/>
              <a:buFont typeface="Wingdings" panose="05000000000000000000" pitchFamily="2" charset="2"/>
              <a:buChar char="Ø"/>
              <a:defRPr/>
            </a:pPr>
            <a:r>
              <a:rPr lang="zh-CN" altLang="en-US" sz="2400" b="0" noProof="0" dirty="0">
                <a:ln>
                  <a:noFill/>
                </a:ln>
                <a:effectLst/>
                <a:uLnTx/>
                <a:uFillTx/>
                <a:latin typeface="+mn-lt"/>
                <a:ea typeface="+mn-ea"/>
                <a:cs typeface="+mn-ea"/>
                <a:sym typeface="+mn-lt"/>
              </a:rPr>
              <a:t>如果是空树，则结点个数为</a:t>
            </a:r>
            <a:r>
              <a:rPr lang="en-US" altLang="zh-CN" sz="2400" b="0" noProof="0" dirty="0">
                <a:ln>
                  <a:noFill/>
                </a:ln>
                <a:effectLst/>
                <a:uLnTx/>
                <a:uFillTx/>
                <a:latin typeface="+mn-lt"/>
                <a:ea typeface="+mn-ea"/>
                <a:cs typeface="+mn-ea"/>
                <a:sym typeface="+mn-lt"/>
              </a:rPr>
              <a:t>0</a:t>
            </a:r>
            <a:r>
              <a:rPr lang="zh-CN" altLang="en-US" sz="2400" b="0" noProof="0" dirty="0">
                <a:ln>
                  <a:noFill/>
                </a:ln>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
                <a:srgbClr val="FF3300"/>
              </a:buClr>
              <a:buSzTx/>
              <a:buFont typeface="Wingdings" panose="05000000000000000000" pitchFamily="2" charset="2"/>
              <a:buChar char="Ø"/>
              <a:defRPr/>
            </a:pPr>
            <a:r>
              <a:rPr lang="zh-CN" altLang="en-US" sz="2400" b="0" noProof="0" dirty="0">
                <a:ln>
                  <a:noFill/>
                </a:ln>
                <a:effectLst/>
                <a:uLnTx/>
                <a:uFillTx/>
                <a:latin typeface="+mn-lt"/>
                <a:ea typeface="+mn-ea"/>
                <a:cs typeface="+mn-ea"/>
                <a:sym typeface="+mn-lt"/>
              </a:rPr>
              <a:t>否则，结点个数为左子树的结点个数</a:t>
            </a:r>
            <a:r>
              <a:rPr lang="en-US" altLang="zh-CN" sz="2400" b="0" noProof="0" dirty="0">
                <a:ln>
                  <a:noFill/>
                </a:ln>
                <a:solidFill>
                  <a:srgbClr val="FF3300"/>
                </a:solidFill>
                <a:effectLst/>
                <a:uLnTx/>
                <a:uFillTx/>
                <a:latin typeface="+mn-lt"/>
                <a:ea typeface="+mn-ea"/>
                <a:cs typeface="+mn-ea"/>
                <a:sym typeface="+mn-lt"/>
              </a:rPr>
              <a:t>+</a:t>
            </a:r>
            <a:r>
              <a:rPr lang="zh-CN" altLang="en-US" sz="2400" b="0" noProof="0" dirty="0">
                <a:ln>
                  <a:noFill/>
                </a:ln>
                <a:effectLst/>
                <a:uLnTx/>
                <a:uFillTx/>
                <a:latin typeface="+mn-lt"/>
                <a:ea typeface="+mn-ea"/>
                <a:cs typeface="+mn-ea"/>
                <a:sym typeface="+mn-lt"/>
              </a:rPr>
              <a:t>右子树的结点个数再</a:t>
            </a:r>
            <a:r>
              <a:rPr lang="en-US" altLang="zh-CN" sz="2400" b="0" noProof="0" dirty="0">
                <a:ln>
                  <a:noFill/>
                </a:ln>
                <a:solidFill>
                  <a:srgbClr val="FF3300"/>
                </a:solidFill>
                <a:effectLst/>
                <a:uLnTx/>
                <a:uFillTx/>
                <a:latin typeface="+mn-lt"/>
                <a:ea typeface="+mn-ea"/>
                <a:cs typeface="+mn-ea"/>
                <a:sym typeface="+mn-lt"/>
              </a:rPr>
              <a:t>+</a:t>
            </a:r>
            <a:r>
              <a:rPr lang="en-US" altLang="zh-CN" sz="2400" b="0" noProof="0" dirty="0">
                <a:ln>
                  <a:noFill/>
                </a:ln>
                <a:effectLst/>
                <a:uLnTx/>
                <a:uFillTx/>
                <a:latin typeface="+mn-lt"/>
                <a:ea typeface="+mn-ea"/>
                <a:cs typeface="+mn-ea"/>
                <a:sym typeface="+mn-lt"/>
              </a:rPr>
              <a:t>1</a:t>
            </a:r>
            <a:r>
              <a:rPr lang="zh-CN" altLang="en-US" sz="2400" b="0" noProof="0" dirty="0">
                <a:ln>
                  <a:noFill/>
                </a:ln>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55048" name="Rectangle 8"/>
          <p:cNvSpPr>
            <a:spLocks noChangeArrowheads="1"/>
          </p:cNvSpPr>
          <p:nvPr/>
        </p:nvSpPr>
        <p:spPr bwMode="auto">
          <a:xfrm>
            <a:off x="595313" y="3775075"/>
            <a:ext cx="8080375" cy="2421034"/>
          </a:xfrm>
          <a:prstGeom prst="roundRect">
            <a:avLst>
              <a:gd name="adj" fmla="val 7104"/>
            </a:avLst>
          </a:prstGeom>
          <a:solidFill>
            <a:srgbClr val="A5A5E9"/>
          </a:solidFill>
          <a:ln w="38100">
            <a:noFill/>
            <a:miter lim="800000"/>
          </a:ln>
        </p:spPr>
        <p:txBody>
          <a:bodyP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
                <a:srgbClr val="FF3300"/>
              </a:buClr>
              <a:buSzTx/>
              <a:buFont typeface="Wingdings" panose="05000000000000000000" pitchFamily="2" charset="2"/>
              <a:buNone/>
              <a:defRPr/>
            </a:pPr>
            <a:r>
              <a:rPr lang="zh-CN" altLang="en-US" sz="2400" b="0" noProof="0" dirty="0">
                <a:ln>
                  <a:noFill/>
                </a:ln>
                <a:solidFill>
                  <a:srgbClr val="FF0000"/>
                </a:solidFill>
                <a:effectLst/>
                <a:uLnTx/>
                <a:uFillTx/>
                <a:latin typeface="+mn-lt"/>
                <a:ea typeface="+mn-ea"/>
                <a:cs typeface="+mn-ea"/>
                <a:sym typeface="+mn-lt"/>
              </a:rPr>
              <a:t>算法</a:t>
            </a:r>
            <a:r>
              <a:rPr lang="en-US" altLang="zh-CN" sz="2400" b="0" noProof="0" dirty="0">
                <a:ln>
                  <a:noFill/>
                </a:ln>
                <a:solidFill>
                  <a:srgbClr val="FF0000"/>
                </a:solidFill>
                <a:effectLst/>
                <a:uLnTx/>
                <a:uFillTx/>
                <a:latin typeface="+mn-lt"/>
                <a:ea typeface="+mn-ea"/>
                <a:cs typeface="+mn-ea"/>
                <a:sym typeface="+mn-lt"/>
              </a:rPr>
              <a:t>5.6</a:t>
            </a:r>
            <a:r>
              <a:rPr lang="zh-CN" altLang="en-US" sz="2400" b="0" noProof="0" dirty="0">
                <a:ln>
                  <a:noFill/>
                </a:ln>
                <a:effectLst/>
                <a:uLnTx/>
                <a:uFillTx/>
                <a:latin typeface="+mn-lt"/>
                <a:ea typeface="+mn-ea"/>
                <a:cs typeface="+mn-ea"/>
                <a:sym typeface="+mn-lt"/>
              </a:rPr>
              <a:t>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400" b="0" noProof="0" dirty="0">
                <a:ln>
                  <a:noFill/>
                </a:ln>
                <a:effectLst/>
                <a:uLnTx/>
                <a:uFillTx/>
                <a:latin typeface="+mn-lt"/>
                <a:ea typeface="+mn-ea"/>
                <a:cs typeface="+mn-ea"/>
                <a:sym typeface="+mn-lt"/>
              </a:rPr>
              <a:t>int </a:t>
            </a:r>
            <a:r>
              <a:rPr lang="en-US" altLang="zh-CN" sz="2400" b="0" noProof="0" dirty="0" err="1">
                <a:ln>
                  <a:noFill/>
                </a:ln>
                <a:effectLst/>
                <a:uLnTx/>
                <a:uFillTx/>
                <a:latin typeface="+mn-lt"/>
                <a:ea typeface="+mn-ea"/>
                <a:cs typeface="+mn-ea"/>
                <a:sym typeface="+mn-lt"/>
              </a:rPr>
              <a:t>NodeCount</a:t>
            </a:r>
            <a:r>
              <a:rPr lang="en-US" altLang="zh-CN" sz="2400" b="0" noProof="0" dirty="0">
                <a:ln>
                  <a:noFill/>
                </a:ln>
                <a:effectLst/>
                <a:uLnTx/>
                <a:uFillTx/>
                <a:latin typeface="+mn-lt"/>
                <a:ea typeface="+mn-ea"/>
                <a:cs typeface="+mn-ea"/>
                <a:sym typeface="+mn-lt"/>
              </a:rPr>
              <a:t>(</a:t>
            </a:r>
            <a:r>
              <a:rPr lang="en-US" altLang="zh-CN" sz="2400" b="0" noProof="0" dirty="0" err="1">
                <a:ln>
                  <a:noFill/>
                </a:ln>
                <a:effectLst/>
                <a:uLnTx/>
                <a:uFillTx/>
                <a:latin typeface="+mn-lt"/>
                <a:ea typeface="+mn-ea"/>
                <a:cs typeface="+mn-ea"/>
                <a:sym typeface="+mn-lt"/>
              </a:rPr>
              <a:t>BiTree</a:t>
            </a:r>
            <a:r>
              <a:rPr lang="en-US" altLang="zh-CN" sz="2400" b="0" noProof="0" dirty="0">
                <a:ln>
                  <a:noFill/>
                </a:ln>
                <a:effectLst/>
                <a:uLnTx/>
                <a:uFillTx/>
                <a:latin typeface="+mn-lt"/>
                <a:ea typeface="+mn-ea"/>
                <a:cs typeface="+mn-ea"/>
                <a:sym typeface="+mn-lt"/>
              </a:rPr>
              <a:t> 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400" b="0" noProof="0" dirty="0">
                <a:ln>
                  <a:noFill/>
                </a:ln>
                <a:effectLst/>
                <a:uLnTx/>
                <a:uFillTx/>
                <a:latin typeface="+mn-lt"/>
                <a:ea typeface="+mn-ea"/>
                <a:cs typeface="+mn-ea"/>
                <a:sym typeface="+mn-lt"/>
              </a:rPr>
              <a:t>  if(T == NULL ) return 0;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400" b="0" noProof="0" dirty="0">
                <a:ln>
                  <a:noFill/>
                </a:ln>
                <a:effectLst/>
                <a:uLnTx/>
                <a:uFillTx/>
                <a:latin typeface="+mn-lt"/>
                <a:ea typeface="+mn-ea"/>
                <a:cs typeface="+mn-ea"/>
                <a:sym typeface="+mn-lt"/>
              </a:rPr>
              <a:t>  else return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400" b="0" dirty="0">
                <a:latin typeface="+mn-lt"/>
                <a:ea typeface="+mn-ea"/>
                <a:cs typeface="+mn-ea"/>
                <a:sym typeface="+mn-lt"/>
              </a:rPr>
              <a:t>     </a:t>
            </a:r>
            <a:r>
              <a:rPr lang="en-US" altLang="zh-CN" sz="2400" b="0" noProof="0" dirty="0">
                <a:ln>
                  <a:noFill/>
                </a:ln>
                <a:effectLst/>
                <a:uLnTx/>
                <a:uFillTx/>
                <a:latin typeface="+mn-lt"/>
                <a:ea typeface="+mn-ea"/>
                <a:cs typeface="+mn-ea"/>
                <a:sym typeface="+mn-lt"/>
              </a:rPr>
              <a:t> </a:t>
            </a:r>
            <a:r>
              <a:rPr lang="en-US" altLang="zh-CN" sz="2400" b="0" noProof="0" dirty="0" err="1">
                <a:ln>
                  <a:noFill/>
                </a:ln>
                <a:effectLst/>
                <a:uLnTx/>
                <a:uFillTx/>
                <a:latin typeface="+mn-lt"/>
                <a:ea typeface="+mn-ea"/>
                <a:cs typeface="+mn-ea"/>
                <a:sym typeface="+mn-lt"/>
              </a:rPr>
              <a:t>NodeCount</a:t>
            </a:r>
            <a:r>
              <a:rPr lang="en-US" altLang="zh-CN" sz="2400" b="0" noProof="0" dirty="0">
                <a:ln>
                  <a:noFill/>
                </a:ln>
                <a:effectLst/>
                <a:uLnTx/>
                <a:uFillTx/>
                <a:latin typeface="+mn-lt"/>
                <a:ea typeface="+mn-ea"/>
                <a:cs typeface="+mn-ea"/>
                <a:sym typeface="+mn-lt"/>
              </a:rPr>
              <a:t>(T-&gt;</a:t>
            </a:r>
            <a:r>
              <a:rPr lang="en-US" altLang="zh-CN" sz="2400" b="0" noProof="0" dirty="0" err="1">
                <a:ln>
                  <a:noFill/>
                </a:ln>
                <a:effectLst/>
                <a:uLnTx/>
                <a:uFillTx/>
                <a:latin typeface="+mn-lt"/>
                <a:ea typeface="+mn-ea"/>
                <a:cs typeface="+mn-ea"/>
                <a:sym typeface="+mn-lt"/>
              </a:rPr>
              <a:t>lchild</a:t>
            </a:r>
            <a:r>
              <a:rPr lang="en-US" altLang="zh-CN" sz="2400" b="0" noProof="0" dirty="0">
                <a:ln>
                  <a:noFill/>
                </a:ln>
                <a:effectLst/>
                <a:uLnTx/>
                <a:uFillTx/>
                <a:latin typeface="+mn-lt"/>
                <a:ea typeface="+mn-ea"/>
                <a:cs typeface="+mn-ea"/>
                <a:sym typeface="+mn-lt"/>
              </a:rPr>
              <a:t>)+</a:t>
            </a:r>
            <a:r>
              <a:rPr lang="en-US" altLang="zh-CN" sz="2400" b="0" noProof="0" dirty="0" err="1">
                <a:ln>
                  <a:noFill/>
                </a:ln>
                <a:effectLst/>
                <a:uLnTx/>
                <a:uFillTx/>
                <a:latin typeface="+mn-lt"/>
                <a:ea typeface="+mn-ea"/>
                <a:cs typeface="+mn-ea"/>
                <a:sym typeface="+mn-lt"/>
              </a:rPr>
              <a:t>NodeCount</a:t>
            </a:r>
            <a:r>
              <a:rPr lang="en-US" altLang="zh-CN" sz="2400" b="0" noProof="0" dirty="0">
                <a:ln>
                  <a:noFill/>
                </a:ln>
                <a:effectLst/>
                <a:uLnTx/>
                <a:uFillTx/>
                <a:latin typeface="+mn-lt"/>
                <a:ea typeface="+mn-ea"/>
                <a:cs typeface="+mn-ea"/>
                <a:sym typeface="+mn-lt"/>
              </a:rPr>
              <a:t>(T-&gt;</a:t>
            </a:r>
            <a:r>
              <a:rPr lang="en-US" altLang="zh-CN" sz="2400" b="0" noProof="0" dirty="0" err="1">
                <a:ln>
                  <a:noFill/>
                </a:ln>
                <a:effectLst/>
                <a:uLnTx/>
                <a:uFillTx/>
                <a:latin typeface="+mn-lt"/>
                <a:ea typeface="+mn-ea"/>
                <a:cs typeface="+mn-ea"/>
                <a:sym typeface="+mn-lt"/>
              </a:rPr>
              <a:t>rchild</a:t>
            </a:r>
            <a:r>
              <a:rPr lang="en-US" altLang="zh-CN" sz="2400" b="0" noProof="0" dirty="0">
                <a:ln>
                  <a:noFill/>
                </a:ln>
                <a:effectLst/>
                <a:uLnTx/>
                <a:uFillTx/>
                <a:latin typeface="+mn-lt"/>
                <a:ea typeface="+mn-ea"/>
                <a:cs typeface="+mn-ea"/>
                <a:sym typeface="+mn-lt"/>
              </a:rPr>
              <a:t>)+1;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lang="en-US" altLang="zh-CN" sz="2400" b="0" noProof="0" dirty="0">
                <a:ln>
                  <a:noFill/>
                </a:ln>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5048">
                                            <p:bg/>
                                          </p:spTgt>
                                        </p:tgtEl>
                                        <p:attrNameLst>
                                          <p:attrName>style.visibility</p:attrName>
                                        </p:attrNameLst>
                                      </p:cBhvr>
                                      <p:to>
                                        <p:strVal val="visible"/>
                                      </p:to>
                                    </p:set>
                                    <p:animEffect transition="in" filter="fade">
                                      <p:cBhvr>
                                        <p:cTn id="7" dur="2000"/>
                                        <p:tgtEl>
                                          <p:spTgt spid="85504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5048">
                                            <p:txEl>
                                              <p:pRg st="0" end="0"/>
                                            </p:txEl>
                                          </p:spTgt>
                                        </p:tgtEl>
                                        <p:attrNameLst>
                                          <p:attrName>style.visibility</p:attrName>
                                        </p:attrNameLst>
                                      </p:cBhvr>
                                      <p:to>
                                        <p:strVal val="visible"/>
                                      </p:to>
                                    </p:set>
                                    <p:animEffect transition="in" filter="fade">
                                      <p:cBhvr>
                                        <p:cTn id="10" dur="2000"/>
                                        <p:tgtEl>
                                          <p:spTgt spid="85504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5048">
                                            <p:txEl>
                                              <p:pRg st="1" end="1"/>
                                            </p:txEl>
                                          </p:spTgt>
                                        </p:tgtEl>
                                        <p:attrNameLst>
                                          <p:attrName>style.visibility</p:attrName>
                                        </p:attrNameLst>
                                      </p:cBhvr>
                                      <p:to>
                                        <p:strVal val="visible"/>
                                      </p:to>
                                    </p:set>
                                    <p:animEffect transition="in" filter="fade">
                                      <p:cBhvr>
                                        <p:cTn id="13" dur="2000"/>
                                        <p:tgtEl>
                                          <p:spTgt spid="85504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5048">
                                            <p:txEl>
                                              <p:pRg st="2" end="2"/>
                                            </p:txEl>
                                          </p:spTgt>
                                        </p:tgtEl>
                                        <p:attrNameLst>
                                          <p:attrName>style.visibility</p:attrName>
                                        </p:attrNameLst>
                                      </p:cBhvr>
                                      <p:to>
                                        <p:strVal val="visible"/>
                                      </p:to>
                                    </p:set>
                                    <p:animEffect transition="in" filter="fade">
                                      <p:cBhvr>
                                        <p:cTn id="16" dur="2000"/>
                                        <p:tgtEl>
                                          <p:spTgt spid="85504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5048">
                                            <p:txEl>
                                              <p:pRg st="3" end="3"/>
                                            </p:txEl>
                                          </p:spTgt>
                                        </p:tgtEl>
                                        <p:attrNameLst>
                                          <p:attrName>style.visibility</p:attrName>
                                        </p:attrNameLst>
                                      </p:cBhvr>
                                      <p:to>
                                        <p:strVal val="visible"/>
                                      </p:to>
                                    </p:set>
                                    <p:animEffect transition="in" filter="fade">
                                      <p:cBhvr>
                                        <p:cTn id="19" dur="2000"/>
                                        <p:tgtEl>
                                          <p:spTgt spid="85504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5048">
                                            <p:txEl>
                                              <p:pRg st="4" end="4"/>
                                            </p:txEl>
                                          </p:spTgt>
                                        </p:tgtEl>
                                        <p:attrNameLst>
                                          <p:attrName>style.visibility</p:attrName>
                                        </p:attrNameLst>
                                      </p:cBhvr>
                                      <p:to>
                                        <p:strVal val="visible"/>
                                      </p:to>
                                    </p:set>
                                    <p:animEffect transition="in" filter="fade">
                                      <p:cBhvr>
                                        <p:cTn id="22" dur="2000"/>
                                        <p:tgtEl>
                                          <p:spTgt spid="85504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5048">
                                            <p:txEl>
                                              <p:pRg st="5" end="5"/>
                                            </p:txEl>
                                          </p:spTgt>
                                        </p:tgtEl>
                                        <p:attrNameLst>
                                          <p:attrName>style.visibility</p:attrName>
                                        </p:attrNameLst>
                                      </p:cBhvr>
                                      <p:to>
                                        <p:strVal val="visible"/>
                                      </p:to>
                                    </p:set>
                                    <p:animEffect transition="in" filter="fade">
                                      <p:cBhvr>
                                        <p:cTn id="25" dur="2000"/>
                                        <p:tgtEl>
                                          <p:spTgt spid="8550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8" grpId="0" animBg="1" build="allAtOnce"/>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ChangeArrowheads="1"/>
          </p:cNvSpPr>
          <p:nvPr/>
        </p:nvSpPr>
        <p:spPr bwMode="auto">
          <a:xfrm>
            <a:off x="468313" y="1000284"/>
            <a:ext cx="5975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00000"/>
              </a:lnSpc>
              <a:spcBef>
                <a:spcPct val="0"/>
              </a:spcBef>
              <a:spcAft>
                <a:spcPts val="0"/>
              </a:spcAft>
              <a:buClr>
                <a:srgbClr val="FF3300"/>
              </a:buClr>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计算二叉树叶子结点总数</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5539" name="Rectangle 5"/>
          <p:cNvSpPr>
            <a:spLocks noChangeArrowheads="1"/>
          </p:cNvSpPr>
          <p:nvPr/>
        </p:nvSpPr>
        <p:spPr bwMode="auto">
          <a:xfrm>
            <a:off x="827088" y="223838"/>
            <a:ext cx="66452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二叉树遍历算法的应用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5540" name="Rectangle 6"/>
          <p:cNvSpPr>
            <a:spLocks noChangeArrowheads="1"/>
          </p:cNvSpPr>
          <p:nvPr/>
        </p:nvSpPr>
        <p:spPr bwMode="auto">
          <a:xfrm>
            <a:off x="468313" y="1843237"/>
            <a:ext cx="8080375" cy="1909464"/>
          </a:xfrm>
          <a:prstGeom prst="roundRect">
            <a:avLst>
              <a:gd name="adj" fmla="val 8007"/>
            </a:avLst>
          </a:prstGeom>
          <a:solidFill>
            <a:srgbClr val="EBEBEB"/>
          </a:solidFill>
          <a:ln w="38100">
            <a:solidFill>
              <a:srgbClr val="E2D9EB"/>
            </a:solidFill>
            <a:miter lim="800000"/>
          </a:ln>
        </p:spPr>
        <p:txBody>
          <a:bodyPr anchor="ct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
                <a:srgbClr val="FF3300"/>
              </a:buClr>
              <a:buSzTx/>
              <a:buFont typeface="Wingdings" panose="05000000000000000000" pitchFamily="2" charset="2"/>
              <a:buChar char="Ø"/>
              <a:defRPr/>
            </a:pPr>
            <a:r>
              <a:rPr lang="zh-CN" altLang="en-US" b="0" noProof="0" dirty="0">
                <a:ln>
                  <a:noFill/>
                </a:ln>
                <a:effectLst/>
                <a:uLnTx/>
                <a:uFillTx/>
                <a:latin typeface="+mn-lt"/>
                <a:ea typeface="+mn-ea"/>
                <a:cs typeface="+mn-ea"/>
                <a:sym typeface="+mn-lt"/>
              </a:rPr>
              <a:t>如果是空树，则叶子结点个数为</a:t>
            </a:r>
            <a:r>
              <a:rPr lang="en-US" altLang="zh-CN" b="0" noProof="0" dirty="0">
                <a:ln>
                  <a:noFill/>
                </a:ln>
                <a:effectLst/>
                <a:uLnTx/>
                <a:uFillTx/>
                <a:latin typeface="+mn-lt"/>
                <a:ea typeface="+mn-ea"/>
                <a:cs typeface="+mn-ea"/>
                <a:sym typeface="+mn-lt"/>
              </a:rPr>
              <a:t>0</a:t>
            </a:r>
            <a:r>
              <a:rPr lang="zh-CN" altLang="en-US" b="0" noProof="0" dirty="0">
                <a:ln>
                  <a:noFill/>
                </a:ln>
                <a:effectLst/>
                <a:uLnTx/>
                <a:uFillTx/>
                <a:latin typeface="+mn-lt"/>
                <a:ea typeface="+mn-ea"/>
                <a:cs typeface="+mn-ea"/>
                <a:sym typeface="+mn-lt"/>
              </a:rPr>
              <a:t>；</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
                <a:srgbClr val="FF3300"/>
              </a:buClr>
              <a:buSzTx/>
              <a:buFont typeface="Wingdings" panose="05000000000000000000" pitchFamily="2" charset="2"/>
              <a:buChar char="Ø"/>
              <a:defRPr/>
            </a:pPr>
            <a:r>
              <a:rPr lang="zh-CN" altLang="en-US" b="0" noProof="0" dirty="0">
                <a:ln>
                  <a:noFill/>
                </a:ln>
                <a:effectLst/>
                <a:uLnTx/>
                <a:uFillTx/>
                <a:latin typeface="+mn-lt"/>
                <a:ea typeface="+mn-ea"/>
                <a:cs typeface="+mn-ea"/>
                <a:sym typeface="+mn-lt"/>
              </a:rPr>
              <a:t>否则，为左子树的叶子结点个数</a:t>
            </a:r>
            <a:r>
              <a:rPr lang="en-US" altLang="zh-CN" b="0" noProof="0" dirty="0">
                <a:ln>
                  <a:noFill/>
                </a:ln>
                <a:solidFill>
                  <a:srgbClr val="FF3300"/>
                </a:solidFill>
                <a:effectLst/>
                <a:uLnTx/>
                <a:uFillTx/>
                <a:latin typeface="+mn-lt"/>
                <a:ea typeface="+mn-ea"/>
                <a:cs typeface="+mn-ea"/>
                <a:sym typeface="+mn-lt"/>
              </a:rPr>
              <a:t>+</a:t>
            </a:r>
            <a:r>
              <a:rPr lang="zh-CN" altLang="en-US" b="0" noProof="0" dirty="0">
                <a:ln>
                  <a:noFill/>
                </a:ln>
                <a:effectLst/>
                <a:uLnTx/>
                <a:uFillTx/>
                <a:latin typeface="+mn-lt"/>
                <a:ea typeface="+mn-ea"/>
                <a:cs typeface="+mn-ea"/>
                <a:sym typeface="+mn-lt"/>
              </a:rPr>
              <a:t>右子树的叶子结点个数。</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
                <a:srgbClr val="FF3300"/>
              </a:buClr>
              <a:buSzTx/>
              <a:buFont typeface="Wingdings" panose="05000000000000000000" pitchFamily="2" charset="2"/>
              <a:buChar char="Ø"/>
              <a:defRPr/>
            </a:pPr>
            <a:r>
              <a:rPr lang="zh-CN" altLang="en-US" b="0" noProof="0" dirty="0">
                <a:ln>
                  <a:noFill/>
                </a:ln>
                <a:solidFill>
                  <a:srgbClr val="FF3300"/>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rgbClr val="FF3300"/>
              </a:solidFill>
              <a:effectLst/>
              <a:uLnTx/>
              <a:uFillTx/>
              <a:latin typeface="+mn-lt"/>
              <a:ea typeface="+mn-ea"/>
              <a:cs typeface="+mn-ea"/>
              <a:sym typeface="+mn-lt"/>
            </a:endParaRPr>
          </a:p>
        </p:txBody>
      </p:sp>
      <p:sp>
        <p:nvSpPr>
          <p:cNvPr id="7" name="Rectangle 8"/>
          <p:cNvSpPr>
            <a:spLocks noChangeArrowheads="1"/>
          </p:cNvSpPr>
          <p:nvPr/>
        </p:nvSpPr>
        <p:spPr bwMode="auto">
          <a:xfrm>
            <a:off x="468313" y="4204888"/>
            <a:ext cx="8080375" cy="2345537"/>
          </a:xfrm>
          <a:prstGeom prst="roundRect">
            <a:avLst>
              <a:gd name="adj" fmla="val 6136"/>
            </a:avLst>
          </a:prstGeom>
          <a:solidFill>
            <a:schemeClr val="accent1">
              <a:lumMod val="20000"/>
              <a:lumOff val="80000"/>
            </a:schemeClr>
          </a:solidFill>
          <a:ln w="38100">
            <a:noFill/>
            <a:miter lim="800000"/>
          </a:ln>
        </p:spPr>
        <p:txBody>
          <a:bodyPr anchor="ctr">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lang="en-US" altLang="zh-CN" sz="2000" b="0" noProof="0" dirty="0">
                <a:ln>
                  <a:noFill/>
                </a:ln>
                <a:effectLst/>
                <a:uLnTx/>
                <a:uFillTx/>
                <a:latin typeface="+mn-lt"/>
                <a:ea typeface="+mn-ea"/>
                <a:cs typeface="+mn-ea"/>
                <a:sym typeface="+mn-lt"/>
              </a:rPr>
              <a:t>int </a:t>
            </a:r>
            <a:r>
              <a:rPr lang="en-US" altLang="zh-CN" sz="2000" b="0" noProof="0" dirty="0" err="1">
                <a:ln>
                  <a:noFill/>
                </a:ln>
                <a:effectLst/>
                <a:uLnTx/>
                <a:uFillTx/>
                <a:latin typeface="+mn-lt"/>
                <a:ea typeface="+mn-ea"/>
                <a:cs typeface="+mn-ea"/>
                <a:sym typeface="+mn-lt"/>
              </a:rPr>
              <a:t>LeadCount</a:t>
            </a:r>
            <a:r>
              <a:rPr lang="en-US" altLang="zh-CN" sz="2000" b="0" noProof="0" dirty="0">
                <a:ln>
                  <a:noFill/>
                </a:ln>
                <a:effectLst/>
                <a:uLnTx/>
                <a:uFillTx/>
                <a:latin typeface="+mn-lt"/>
                <a:ea typeface="+mn-ea"/>
                <a:cs typeface="+mn-ea"/>
                <a:sym typeface="+mn-lt"/>
              </a:rPr>
              <a:t>(</a:t>
            </a:r>
            <a:r>
              <a:rPr lang="en-US" altLang="zh-CN" sz="2000" b="0" noProof="0" dirty="0" err="1">
                <a:ln>
                  <a:noFill/>
                </a:ln>
                <a:effectLst/>
                <a:uLnTx/>
                <a:uFillTx/>
                <a:latin typeface="+mn-lt"/>
                <a:ea typeface="+mn-ea"/>
                <a:cs typeface="+mn-ea"/>
                <a:sym typeface="+mn-lt"/>
              </a:rPr>
              <a:t>BiTree</a:t>
            </a:r>
            <a:r>
              <a:rPr lang="en-US" altLang="zh-CN" sz="2000" b="0" noProof="0" dirty="0">
                <a:ln>
                  <a:noFill/>
                </a:ln>
                <a:effectLst/>
                <a:uLnTx/>
                <a:uFillTx/>
                <a:latin typeface="+mn-lt"/>
                <a:ea typeface="+mn-ea"/>
                <a:cs typeface="+mn-ea"/>
                <a:sym typeface="+mn-lt"/>
              </a:rPr>
              <a:t> T){</a:t>
            </a:r>
            <a:endParaRPr kumimoji="0" lang="en-US" altLang="zh-CN" sz="2000" b="0" i="0" u="none" strike="noStrike" kern="1200" cap="none" spc="0" normalizeH="0" baseline="0" noProof="0" dirty="0">
              <a:ln>
                <a:noFill/>
              </a:ln>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000" b="0" noProof="0" dirty="0">
                <a:ln>
                  <a:noFill/>
                </a:ln>
                <a:effectLst/>
                <a:uLnTx/>
                <a:uFillTx/>
                <a:latin typeface="+mn-lt"/>
                <a:ea typeface="+mn-ea"/>
                <a:cs typeface="+mn-ea"/>
                <a:sym typeface="+mn-lt"/>
              </a:rPr>
              <a:t> 	if(T==NULL) 	//</a:t>
            </a:r>
            <a:r>
              <a:rPr lang="zh-CN" altLang="en-US" sz="2000" b="0" noProof="0" dirty="0">
                <a:ln>
                  <a:noFill/>
                </a:ln>
                <a:effectLst/>
                <a:uLnTx/>
                <a:uFillTx/>
                <a:latin typeface="+mn-lt"/>
                <a:ea typeface="+mn-ea"/>
                <a:cs typeface="+mn-ea"/>
                <a:sym typeface="+mn-lt"/>
              </a:rPr>
              <a:t>如果是空树返回</a:t>
            </a:r>
            <a:r>
              <a:rPr lang="en-US" altLang="zh-CN" sz="2000" b="0" noProof="0" dirty="0">
                <a:ln>
                  <a:noFill/>
                </a:ln>
                <a:effectLst/>
                <a:uLnTx/>
                <a:uFillTx/>
                <a:latin typeface="+mn-lt"/>
                <a:ea typeface="+mn-ea"/>
                <a:cs typeface="+mn-ea"/>
                <a:sym typeface="+mn-lt"/>
              </a:rPr>
              <a:t>0</a:t>
            </a:r>
            <a:endParaRPr kumimoji="0" lang="en-US" altLang="zh-CN" sz="2000" b="0" i="0" u="none" strike="noStrike" kern="1200" cap="none" spc="0" normalizeH="0" baseline="0" noProof="0" dirty="0">
              <a:ln>
                <a:noFill/>
              </a:ln>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000" b="0" noProof="0" dirty="0">
                <a:ln>
                  <a:noFill/>
                </a:ln>
                <a:effectLst/>
                <a:uLnTx/>
                <a:uFillTx/>
                <a:latin typeface="+mn-lt"/>
                <a:ea typeface="+mn-ea"/>
                <a:cs typeface="+mn-ea"/>
                <a:sym typeface="+mn-lt"/>
              </a:rPr>
              <a:t>		return 0;</a:t>
            </a:r>
            <a:endParaRPr kumimoji="0" lang="en-US" altLang="zh-CN" sz="2000" b="0" i="0" u="none" strike="noStrike" kern="1200" cap="none" spc="0" normalizeH="0" baseline="0" noProof="0" dirty="0">
              <a:ln>
                <a:noFill/>
              </a:ln>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000" b="0" noProof="0" dirty="0">
                <a:ln>
                  <a:noFill/>
                </a:ln>
                <a:solidFill>
                  <a:srgbClr val="FF0000"/>
                </a:solidFill>
                <a:effectLst/>
                <a:uLnTx/>
                <a:uFillTx/>
                <a:latin typeface="+mn-lt"/>
                <a:ea typeface="+mn-ea"/>
                <a:cs typeface="+mn-ea"/>
                <a:sym typeface="+mn-lt"/>
              </a:rPr>
              <a:t>	if (T-&gt;</a:t>
            </a:r>
            <a:r>
              <a:rPr lang="en-US" altLang="zh-CN" sz="2000" b="0" noProof="0" dirty="0" err="1">
                <a:ln>
                  <a:noFill/>
                </a:ln>
                <a:solidFill>
                  <a:srgbClr val="FF0000"/>
                </a:solidFill>
                <a:effectLst/>
                <a:uLnTx/>
                <a:uFillTx/>
                <a:latin typeface="+mn-lt"/>
                <a:ea typeface="+mn-ea"/>
                <a:cs typeface="+mn-ea"/>
                <a:sym typeface="+mn-lt"/>
              </a:rPr>
              <a:t>lchild</a:t>
            </a:r>
            <a:r>
              <a:rPr lang="en-US" altLang="zh-CN" sz="2000" b="0" noProof="0" dirty="0">
                <a:ln>
                  <a:noFill/>
                </a:ln>
                <a:solidFill>
                  <a:srgbClr val="FF0000"/>
                </a:solidFill>
                <a:effectLst/>
                <a:uLnTx/>
                <a:uFillTx/>
                <a:latin typeface="+mn-lt"/>
                <a:ea typeface="+mn-ea"/>
                <a:cs typeface="+mn-ea"/>
                <a:sym typeface="+mn-lt"/>
              </a:rPr>
              <a:t> == NULL &amp;&amp; T-&gt;</a:t>
            </a:r>
            <a:r>
              <a:rPr lang="en-US" altLang="zh-CN" sz="2000" b="0" noProof="0" dirty="0" err="1">
                <a:ln>
                  <a:noFill/>
                </a:ln>
                <a:solidFill>
                  <a:srgbClr val="FF0000"/>
                </a:solidFill>
                <a:effectLst/>
                <a:uLnTx/>
                <a:uFillTx/>
                <a:latin typeface="+mn-lt"/>
                <a:ea typeface="+mn-ea"/>
                <a:cs typeface="+mn-ea"/>
                <a:sym typeface="+mn-lt"/>
              </a:rPr>
              <a:t>rchild</a:t>
            </a:r>
            <a:r>
              <a:rPr lang="en-US" altLang="zh-CN" sz="2000" b="0" noProof="0" dirty="0">
                <a:ln>
                  <a:noFill/>
                </a:ln>
                <a:solidFill>
                  <a:srgbClr val="FF0000"/>
                </a:solidFill>
                <a:effectLst/>
                <a:uLnTx/>
                <a:uFillTx/>
                <a:latin typeface="+mn-lt"/>
                <a:ea typeface="+mn-ea"/>
                <a:cs typeface="+mn-ea"/>
                <a:sym typeface="+mn-lt"/>
              </a:rPr>
              <a:t> == NULL)</a:t>
            </a:r>
            <a:endParaRPr kumimoji="0" lang="en-US" altLang="zh-CN" sz="20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000" b="0" noProof="0" dirty="0">
                <a:ln>
                  <a:noFill/>
                </a:ln>
                <a:solidFill>
                  <a:srgbClr val="FF0000"/>
                </a:solidFill>
                <a:effectLst/>
                <a:uLnTx/>
                <a:uFillTx/>
                <a:latin typeface="+mn-lt"/>
                <a:ea typeface="+mn-ea"/>
                <a:cs typeface="+mn-ea"/>
                <a:sym typeface="+mn-lt"/>
              </a:rPr>
              <a:t>		return 1;            //</a:t>
            </a:r>
            <a:r>
              <a:rPr lang="zh-CN" altLang="en-US" sz="2000" b="0" noProof="0" dirty="0">
                <a:ln>
                  <a:noFill/>
                </a:ln>
                <a:solidFill>
                  <a:srgbClr val="FF0000"/>
                </a:solidFill>
                <a:effectLst/>
                <a:uLnTx/>
                <a:uFillTx/>
                <a:latin typeface="+mn-lt"/>
                <a:ea typeface="+mn-ea"/>
                <a:cs typeface="+mn-ea"/>
                <a:sym typeface="+mn-lt"/>
              </a:rPr>
              <a:t>如果是叶子结点返回</a:t>
            </a:r>
            <a:r>
              <a:rPr lang="en-US" altLang="zh-CN" sz="2000" b="0" noProof="0" dirty="0">
                <a:ln>
                  <a:noFill/>
                </a:ln>
                <a:solidFill>
                  <a:srgbClr val="FF0000"/>
                </a:solidFill>
                <a:effectLst/>
                <a:uLnTx/>
                <a:uFillTx/>
                <a:latin typeface="+mn-lt"/>
                <a:ea typeface="+mn-ea"/>
                <a:cs typeface="+mn-ea"/>
                <a:sym typeface="+mn-lt"/>
              </a:rPr>
              <a:t>1</a:t>
            </a:r>
            <a:endParaRPr kumimoji="0" lang="en-US" altLang="zh-CN" sz="20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ts val="0"/>
              </a:spcAft>
              <a:buClrTx/>
              <a:buSzTx/>
              <a:buFont typeface="Arial" panose="020B0604020202020204" pitchFamily="34" charset="0"/>
              <a:buNone/>
              <a:defRPr/>
            </a:pPr>
            <a:r>
              <a:rPr lang="en-US" altLang="zh-CN" sz="2000" b="0" noProof="0" dirty="0">
                <a:ln>
                  <a:noFill/>
                </a:ln>
                <a:effectLst/>
                <a:uLnTx/>
                <a:uFillTx/>
                <a:latin typeface="+mn-lt"/>
                <a:ea typeface="+mn-ea"/>
                <a:cs typeface="+mn-ea"/>
                <a:sym typeface="+mn-lt"/>
              </a:rPr>
              <a:t>	else return </a:t>
            </a:r>
            <a:r>
              <a:rPr lang="en-US" altLang="zh-CN" sz="2000" b="0" noProof="0" dirty="0" err="1">
                <a:ln>
                  <a:noFill/>
                </a:ln>
                <a:effectLst/>
                <a:uLnTx/>
                <a:uFillTx/>
                <a:latin typeface="+mn-lt"/>
                <a:ea typeface="+mn-ea"/>
                <a:cs typeface="+mn-ea"/>
                <a:sym typeface="+mn-lt"/>
              </a:rPr>
              <a:t>LeafCount</a:t>
            </a:r>
            <a:r>
              <a:rPr lang="en-US" altLang="zh-CN" sz="2000" b="0" noProof="0" dirty="0">
                <a:ln>
                  <a:noFill/>
                </a:ln>
                <a:effectLst/>
                <a:uLnTx/>
                <a:uFillTx/>
                <a:latin typeface="+mn-lt"/>
                <a:ea typeface="+mn-ea"/>
                <a:cs typeface="+mn-ea"/>
                <a:sym typeface="+mn-lt"/>
              </a:rPr>
              <a:t>(T-&gt;</a:t>
            </a:r>
            <a:r>
              <a:rPr lang="en-US" altLang="zh-CN" sz="2000" b="0" noProof="0" dirty="0" err="1">
                <a:ln>
                  <a:noFill/>
                </a:ln>
                <a:effectLst/>
                <a:uLnTx/>
                <a:uFillTx/>
                <a:latin typeface="+mn-lt"/>
                <a:ea typeface="+mn-ea"/>
                <a:cs typeface="+mn-ea"/>
                <a:sym typeface="+mn-lt"/>
              </a:rPr>
              <a:t>lchild</a:t>
            </a:r>
            <a:r>
              <a:rPr lang="en-US" altLang="zh-CN" sz="2000" b="0" noProof="0" dirty="0">
                <a:ln>
                  <a:noFill/>
                </a:ln>
                <a:effectLst/>
                <a:uLnTx/>
                <a:uFillTx/>
                <a:latin typeface="+mn-lt"/>
                <a:ea typeface="+mn-ea"/>
                <a:cs typeface="+mn-ea"/>
                <a:sym typeface="+mn-lt"/>
              </a:rPr>
              <a:t>) + </a:t>
            </a:r>
            <a:r>
              <a:rPr lang="en-US" altLang="zh-CN" sz="2000" b="0" noProof="0" dirty="0" err="1">
                <a:ln>
                  <a:noFill/>
                </a:ln>
                <a:effectLst/>
                <a:uLnTx/>
                <a:uFillTx/>
                <a:latin typeface="+mn-lt"/>
                <a:ea typeface="+mn-ea"/>
                <a:cs typeface="+mn-ea"/>
                <a:sym typeface="+mn-lt"/>
              </a:rPr>
              <a:t>LeafCount</a:t>
            </a:r>
            <a:r>
              <a:rPr lang="en-US" altLang="zh-CN" sz="2000" b="0" noProof="0" dirty="0">
                <a:ln>
                  <a:noFill/>
                </a:ln>
                <a:effectLst/>
                <a:uLnTx/>
                <a:uFillTx/>
                <a:latin typeface="+mn-lt"/>
                <a:ea typeface="+mn-ea"/>
                <a:cs typeface="+mn-ea"/>
                <a:sym typeface="+mn-lt"/>
              </a:rPr>
              <a:t>(T-&gt;</a:t>
            </a:r>
            <a:r>
              <a:rPr lang="en-US" altLang="zh-CN" sz="2000" b="0" noProof="0" dirty="0" err="1">
                <a:ln>
                  <a:noFill/>
                </a:ln>
                <a:effectLst/>
                <a:uLnTx/>
                <a:uFillTx/>
                <a:latin typeface="+mn-lt"/>
                <a:ea typeface="+mn-ea"/>
                <a:cs typeface="+mn-ea"/>
                <a:sym typeface="+mn-lt"/>
              </a:rPr>
              <a:t>rchild</a:t>
            </a:r>
            <a:r>
              <a:rPr lang="en-US" altLang="zh-CN" sz="2000" b="0" noProof="0" dirty="0">
                <a:ln>
                  <a:noFill/>
                </a:ln>
                <a:effectLst/>
                <a:uLnTx/>
                <a:uFillTx/>
                <a:latin typeface="+mn-lt"/>
                <a:ea typeface="+mn-ea"/>
                <a:cs typeface="+mn-ea"/>
                <a:sym typeface="+mn-lt"/>
              </a:rPr>
              <a:t>);</a:t>
            </a:r>
            <a:endParaRPr kumimoji="0" lang="en-US" altLang="zh-CN" sz="2000" b="0" i="0" u="none" strike="noStrike" kern="1200" cap="none" spc="0" normalizeH="0" baseline="0" noProof="0" dirty="0">
              <a:ln>
                <a:noFill/>
              </a:ln>
              <a:effectLst/>
              <a:uLnTx/>
              <a:uFillTx/>
              <a:latin typeface="+mn-lt"/>
              <a:ea typeface="+mn-ea"/>
              <a:cs typeface="+mn-ea"/>
              <a:sym typeface="+mn-lt"/>
            </a:endParaRPr>
          </a:p>
          <a:p>
            <a:pPr marL="342900" marR="0" lvl="0" indent="-342900" algn="l" defTabSz="914400" rtl="0" eaLnBrk="0" fontAlgn="base" latinLnBrk="0" hangingPunct="0">
              <a:lnSpc>
                <a:spcPct val="100000"/>
              </a:lnSpc>
              <a:spcBef>
                <a:spcPts val="20"/>
              </a:spcBef>
              <a:spcAft>
                <a:spcPct val="0"/>
              </a:spcAft>
              <a:buClrTx/>
              <a:buSzTx/>
              <a:buFont typeface="Arial" panose="020B0604020202020204" pitchFamily="34" charset="0"/>
              <a:buNone/>
              <a:defRPr/>
            </a:pPr>
            <a:r>
              <a:rPr lang="en-US" altLang="zh-CN" sz="2000" b="0" noProof="0" dirty="0">
                <a:ln>
                  <a:noFill/>
                </a:ln>
                <a:effectLst/>
                <a:uLnTx/>
                <a:uFillTx/>
                <a:latin typeface="+mn-lt"/>
                <a:ea typeface="+mn-ea"/>
                <a:cs typeface="+mn-ea"/>
                <a:sym typeface="+mn-lt"/>
              </a:rPr>
              <a:t>}</a:t>
            </a:r>
            <a:endParaRPr kumimoji="0" lang="en-US" altLang="zh-CN" sz="2000" b="0" i="0" u="none" strike="noStrike" kern="1200" cap="none" spc="0" normalizeH="0" baseline="0" noProof="0" dirty="0">
              <a:ln>
                <a:noFill/>
              </a:ln>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20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20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20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20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000"/>
                                        <p:tgtEl>
                                          <p:spTgt spid="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2000"/>
                                        <p:tgtEl>
                                          <p:spTgt spid="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20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2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467544" y="808989"/>
            <a:ext cx="4895850"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0"/>
              </a:spcBef>
              <a:spcAft>
                <a:spcPts val="0"/>
              </a:spcAft>
              <a:buClr>
                <a:srgbClr val="FF3300"/>
              </a:buClr>
              <a:buSzTx/>
              <a:buFontTx/>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计算二叉树深度</a:t>
            </a:r>
            <a:endParaRPr kumimoji="0" lang="zh-CN" altLang="en-US"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6563" name="Rectangle 5"/>
          <p:cNvSpPr>
            <a:spLocks noChangeArrowheads="1"/>
          </p:cNvSpPr>
          <p:nvPr/>
        </p:nvSpPr>
        <p:spPr bwMode="auto">
          <a:xfrm>
            <a:off x="887413" y="214313"/>
            <a:ext cx="66452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二叉树遍历算法的应用</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6564" name="Rectangle 6"/>
          <p:cNvSpPr>
            <a:spLocks noChangeArrowheads="1"/>
          </p:cNvSpPr>
          <p:nvPr/>
        </p:nvSpPr>
        <p:spPr bwMode="auto">
          <a:xfrm>
            <a:off x="251521" y="1737394"/>
            <a:ext cx="4237930" cy="2178685"/>
          </a:xfrm>
          <a:prstGeom prst="rect">
            <a:avLst/>
          </a:prstGeom>
          <a:solidFill>
            <a:schemeClr val="bg2">
              <a:lumMod val="20000"/>
              <a:lumOff val="80000"/>
            </a:schemeClr>
          </a:solidFill>
          <a:ln w="38100">
            <a:noFill/>
            <a:miter lim="800000"/>
          </a:ln>
        </p:spPr>
        <p:txBody>
          <a:bodyPr wrap="square">
            <a:spAutoFit/>
          </a:bodyP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l" defTabSz="914400" rtl="0" eaLnBrk="0" fontAlgn="base" latinLnBrk="0" hangingPunct="0">
              <a:lnSpc>
                <a:spcPct val="125000"/>
              </a:lnSpc>
              <a:spcBef>
                <a:spcPct val="20000"/>
              </a:spcBef>
              <a:spcAft>
                <a:spcPts val="0"/>
              </a:spcAft>
              <a:buClr>
                <a:srgbClr val="FF3300"/>
              </a:buClr>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如果是空树，则深度为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25000"/>
              </a:lnSpc>
              <a:spcBef>
                <a:spcPts val="20"/>
              </a:spcBef>
              <a:spcAft>
                <a:spcPts val="0"/>
              </a:spcAft>
              <a:buClr>
                <a:srgbClr val="FF3300"/>
              </a:buClr>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否则：</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lvl="1" indent="-342900">
              <a:lnSpc>
                <a:spcPct val="125000"/>
              </a:lnSpc>
              <a:spcBef>
                <a:spcPts val="20"/>
              </a:spcBef>
              <a:spcAft>
                <a:spcPts val="0"/>
              </a:spcAft>
              <a:buClr>
                <a:srgbClr val="FF3300"/>
              </a:buClr>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递归计算左子树的深度记为</a:t>
            </a:r>
            <a:r>
              <a:rPr kumimoji="0" lang="en-US" altLang="zh-CN" sz="2000" b="0" i="1" u="none" strike="noStrike" kern="1200" cap="none" spc="0" normalizeH="0" baseline="0" noProof="0" dirty="0">
                <a:ln>
                  <a:noFill/>
                </a:ln>
                <a:solidFill>
                  <a:schemeClr val="tx1"/>
                </a:solidFill>
                <a:effectLst/>
                <a:uLnTx/>
                <a:uFillTx/>
                <a:latin typeface="+mn-lt"/>
                <a:ea typeface="+mn-ea"/>
                <a:cs typeface="+mn-ea"/>
                <a:sym typeface="+mn-lt"/>
              </a:rPr>
              <a:t>m</a:t>
            </a:r>
            <a:endParaRPr lang="en-US" altLang="zh-CN" sz="2000" b="0" dirty="0">
              <a:latin typeface="+mn-lt"/>
              <a:ea typeface="+mn-ea"/>
              <a:cs typeface="+mn-ea"/>
              <a:sym typeface="+mn-lt"/>
            </a:endParaRPr>
          </a:p>
          <a:p>
            <a:pPr lvl="1" indent="-342900">
              <a:lnSpc>
                <a:spcPct val="125000"/>
              </a:lnSpc>
              <a:spcBef>
                <a:spcPts val="20"/>
              </a:spcBef>
              <a:spcAft>
                <a:spcPts val="0"/>
              </a:spcAft>
              <a:buClr>
                <a:srgbClr val="FF3300"/>
              </a:buClr>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递归计算右子树的深度记为</a:t>
            </a:r>
            <a:r>
              <a:rPr kumimoji="0" lang="en-US" altLang="zh-CN" sz="2000" b="0" i="1" u="none" strike="noStrike" kern="1200" cap="none" spc="0" normalizeH="0" baseline="0" noProof="0" dirty="0">
                <a:ln>
                  <a:noFill/>
                </a:ln>
                <a:solidFill>
                  <a:schemeClr val="tx1"/>
                </a:solidFill>
                <a:effectLst/>
                <a:uLnTx/>
                <a:uFillTx/>
                <a:latin typeface="+mn-lt"/>
                <a:ea typeface="+mn-ea"/>
                <a:cs typeface="+mn-ea"/>
                <a:sym typeface="+mn-lt"/>
              </a:rPr>
              <a:t>n</a:t>
            </a:r>
            <a:endParaRPr lang="en-US" altLang="zh-CN" sz="2000" b="0" dirty="0">
              <a:latin typeface="+mn-lt"/>
              <a:ea typeface="+mn-ea"/>
              <a:cs typeface="+mn-ea"/>
              <a:sym typeface="+mn-lt"/>
            </a:endParaRPr>
          </a:p>
          <a:p>
            <a:pPr lvl="1" indent="-342900">
              <a:lnSpc>
                <a:spcPct val="125000"/>
              </a:lnSpc>
              <a:spcBef>
                <a:spcPts val="20"/>
              </a:spcBef>
              <a:buClr>
                <a:srgbClr val="FF3300"/>
              </a:buClr>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深度则为</a:t>
            </a:r>
            <a:r>
              <a:rPr kumimoji="0" lang="en-US" altLang="zh-CN" sz="20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与</a:t>
            </a:r>
            <a:r>
              <a:rPr kumimoji="0" lang="en-US" altLang="zh-CN" sz="20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的较大者加</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9637" name="组合 1"/>
          <p:cNvGrpSpPr/>
          <p:nvPr/>
        </p:nvGrpSpPr>
        <p:grpSpPr>
          <a:xfrm>
            <a:off x="4787900" y="1842169"/>
            <a:ext cx="3890963" cy="3675063"/>
            <a:chOff x="4267041" y="2193925"/>
            <a:chExt cx="4572793" cy="4318001"/>
          </a:xfrm>
        </p:grpSpPr>
        <p:sp>
          <p:nvSpPr>
            <p:cNvPr id="7" name="Freeform 5"/>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0070C0"/>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Freeform 7"/>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Freeform 9"/>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A78DC2"/>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Oval 10"/>
            <p:cNvSpPr>
              <a:spLocks noChangeArrowheads="1"/>
            </p:cNvSpPr>
            <p:nvPr/>
          </p:nvSpPr>
          <p:spPr bwMode="auto">
            <a:xfrm>
              <a:off x="7709229" y="3152652"/>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Freeform 11"/>
            <p:cNvSpPr/>
            <p:nvPr/>
          </p:nvSpPr>
          <p:spPr bwMode="auto">
            <a:xfrm>
              <a:off x="7948037" y="3361557"/>
              <a:ext cx="1679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Freeform 12"/>
            <p:cNvSpPr/>
            <p:nvPr/>
          </p:nvSpPr>
          <p:spPr bwMode="auto">
            <a:xfrm>
              <a:off x="7550646" y="3361557"/>
              <a:ext cx="492541" cy="927018"/>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Freeform 19"/>
            <p:cNvSpPr/>
            <p:nvPr/>
          </p:nvSpPr>
          <p:spPr bwMode="auto">
            <a:xfrm>
              <a:off x="6003994" y="4641103"/>
              <a:ext cx="748139"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A78DC2"/>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Freeform 20"/>
            <p:cNvSpPr/>
            <p:nvPr/>
          </p:nvSpPr>
          <p:spPr bwMode="auto">
            <a:xfrm>
              <a:off x="6386458" y="4480693"/>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0070C0"/>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5" name="Oval 10"/>
            <p:cNvSpPr>
              <a:spLocks noChangeArrowheads="1"/>
            </p:cNvSpPr>
            <p:nvPr/>
          </p:nvSpPr>
          <p:spPr bwMode="auto">
            <a:xfrm>
              <a:off x="5222271" y="2315165"/>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Freeform 12"/>
            <p:cNvSpPr/>
            <p:nvPr/>
          </p:nvSpPr>
          <p:spPr bwMode="auto">
            <a:xfrm>
              <a:off x="5063689" y="2522205"/>
              <a:ext cx="494406" cy="927018"/>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5"/>
          <p:cNvSpPr>
            <a:spLocks noChangeArrowheads="1"/>
          </p:cNvSpPr>
          <p:nvPr/>
        </p:nvSpPr>
        <p:spPr bwMode="auto">
          <a:xfrm>
            <a:off x="755576" y="188640"/>
            <a:ext cx="36210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重要结论</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70659" name="椭圆 6"/>
          <p:cNvSpPr/>
          <p:nvPr/>
        </p:nvSpPr>
        <p:spPr>
          <a:xfrm>
            <a:off x="979488" y="4470772"/>
            <a:ext cx="95250"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70660" name="椭圆 6"/>
          <p:cNvSpPr/>
          <p:nvPr/>
        </p:nvSpPr>
        <p:spPr>
          <a:xfrm>
            <a:off x="309563" y="4480297"/>
            <a:ext cx="95250"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70661" name="椭圆 11"/>
          <p:cNvSpPr/>
          <p:nvPr/>
        </p:nvSpPr>
        <p:spPr>
          <a:xfrm>
            <a:off x="304800" y="1468810"/>
            <a:ext cx="96838" cy="155575"/>
          </a:xfrm>
          <a:prstGeom prst="ellipse">
            <a:avLst/>
          </a:prstGeom>
          <a:solidFill>
            <a:srgbClr val="59595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7" name="矩形 6"/>
          <p:cNvSpPr>
            <a:spLocks noChangeArrowheads="1"/>
          </p:cNvSpPr>
          <p:nvPr/>
        </p:nvSpPr>
        <p:spPr bwMode="auto">
          <a:xfrm>
            <a:off x="3175" y="1579935"/>
            <a:ext cx="9140825" cy="298767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248000" rIns="252000" anchor="ctr"/>
          <a:lstStyle/>
          <a:p>
            <a:pPr marL="0" marR="0" lvl="0" indent="0" algn="just" defTabSz="914400" rtl="0" eaLnBrk="1" fontAlgn="base" latinLnBrk="0" hangingPunct="1">
              <a:lnSpc>
                <a:spcPct val="130000"/>
              </a:lnSpc>
              <a:spcBef>
                <a:spcPts val="600"/>
              </a:spcBef>
              <a:spcAft>
                <a:spcPts val="600"/>
              </a:spcAft>
              <a:buClrTx/>
              <a:buSzTx/>
              <a:buFontTx/>
              <a:buNone/>
              <a:defRPr/>
            </a:pPr>
            <a:endParaRPr kumimoji="0" lang="zh-CN" altLang="en-US" sz="2800" b="1"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
        <p:nvSpPr>
          <p:cNvPr id="70663" name="圆角矩形 15"/>
          <p:cNvSpPr/>
          <p:nvPr/>
        </p:nvSpPr>
        <p:spPr>
          <a:xfrm>
            <a:off x="334963" y="1465635"/>
            <a:ext cx="492125" cy="3171825"/>
          </a:xfrm>
          <a:custGeom>
            <a:avLst/>
            <a:gdLst>
              <a:gd name="txL" fmla="*/ 0 w 738285"/>
              <a:gd name="txT" fmla="*/ 0 h 4248500"/>
              <a:gd name="txR" fmla="*/ 738285 w 738285"/>
              <a:gd name="txB" fmla="*/ 4248500 h 4248500"/>
            </a:gdLst>
            <a:ahLst/>
            <a:cxnLst>
              <a:cxn ang="0">
                <a:pos x="1562" y="5697"/>
              </a:cxn>
              <a:cxn ang="0">
                <a:pos x="217" y="1"/>
              </a:cxn>
              <a:cxn ang="0">
                <a:pos x="10915" y="1"/>
              </a:cxn>
              <a:cxn ang="0">
                <a:pos x="12786" y="4212"/>
              </a:cxn>
              <a:cxn ang="0">
                <a:pos x="12786" y="161439"/>
              </a:cxn>
              <a:cxn ang="0">
                <a:pos x="10915" y="165651"/>
              </a:cxn>
              <a:cxn ang="0">
                <a:pos x="629" y="165651"/>
              </a:cxn>
              <a:cxn ang="0">
                <a:pos x="1562" y="161439"/>
              </a:cxn>
              <a:cxn ang="0">
                <a:pos x="1562" y="5697"/>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0070C0">
              <a:alpha val="100000"/>
            </a:srgbClr>
          </a:solidFill>
          <a:ln w="9525">
            <a:noFill/>
          </a:ln>
        </p:spPr>
        <p:txBody>
          <a:bodyPr/>
          <a:lstStyle/>
          <a:p>
            <a:endParaRPr lang="zh-CN" altLang="en-US"/>
          </a:p>
        </p:txBody>
      </p:sp>
      <p:sp>
        <p:nvSpPr>
          <p:cNvPr id="70664" name="椭圆 11"/>
          <p:cNvSpPr/>
          <p:nvPr/>
        </p:nvSpPr>
        <p:spPr>
          <a:xfrm>
            <a:off x="974725" y="1459285"/>
            <a:ext cx="96838" cy="155575"/>
          </a:xfrm>
          <a:prstGeom prst="ellipse">
            <a:avLst/>
          </a:prstGeom>
          <a:solidFill>
            <a:srgbClr val="A5A5E9"/>
          </a:solid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eaLnBrk="1" hangingPunct="1">
              <a:lnSpc>
                <a:spcPct val="100000"/>
              </a:lnSpc>
              <a:spcBef>
                <a:spcPct val="20000"/>
              </a:spcBef>
            </a:pPr>
            <a:endParaRPr lang="zh-CN" altLang="en-US" sz="2800" b="1" dirty="0">
              <a:solidFill>
                <a:srgbClr val="FFFFFF"/>
              </a:solidFill>
              <a:latin typeface="Arial Narrow" panose="020B0606020202030204" pitchFamily="34" charset="0"/>
            </a:endParaRPr>
          </a:p>
        </p:txBody>
      </p:sp>
      <p:sp>
        <p:nvSpPr>
          <p:cNvPr id="70665" name="圆角矩形 15"/>
          <p:cNvSpPr/>
          <p:nvPr/>
        </p:nvSpPr>
        <p:spPr>
          <a:xfrm>
            <a:off x="1004888" y="1456110"/>
            <a:ext cx="492125" cy="3171825"/>
          </a:xfrm>
          <a:custGeom>
            <a:avLst/>
            <a:gdLst>
              <a:gd name="txL" fmla="*/ 0 w 738285"/>
              <a:gd name="txT" fmla="*/ 0 h 4248500"/>
              <a:gd name="txR" fmla="*/ 738285 w 738285"/>
              <a:gd name="txB" fmla="*/ 4248500 h 4248500"/>
            </a:gdLst>
            <a:ahLst/>
            <a:cxnLst>
              <a:cxn ang="0">
                <a:pos x="1562" y="5697"/>
              </a:cxn>
              <a:cxn ang="0">
                <a:pos x="217" y="1"/>
              </a:cxn>
              <a:cxn ang="0">
                <a:pos x="10915" y="1"/>
              </a:cxn>
              <a:cxn ang="0">
                <a:pos x="12786" y="4212"/>
              </a:cxn>
              <a:cxn ang="0">
                <a:pos x="12786" y="161439"/>
              </a:cxn>
              <a:cxn ang="0">
                <a:pos x="10915" y="165651"/>
              </a:cxn>
              <a:cxn ang="0">
                <a:pos x="629" y="165651"/>
              </a:cxn>
              <a:cxn ang="0">
                <a:pos x="1562" y="161439"/>
              </a:cxn>
              <a:cxn ang="0">
                <a:pos x="1562" y="5697"/>
              </a:cxn>
            </a:cxnLst>
            <a:rect l="txL" t="txT" r="txR" b="tx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A5A5E9">
              <a:alpha val="100000"/>
            </a:srgbClr>
          </a:solidFill>
          <a:ln w="9525">
            <a:noFill/>
          </a:ln>
        </p:spPr>
        <p:txBody>
          <a:bodyPr/>
          <a:lstStyle/>
          <a:p>
            <a:endParaRPr lang="zh-CN" altLang="en-US"/>
          </a:p>
        </p:txBody>
      </p:sp>
      <p:sp>
        <p:nvSpPr>
          <p:cNvPr id="67586" name="Rectangle 4"/>
          <p:cNvSpPr>
            <a:spLocks noChangeArrowheads="1"/>
          </p:cNvSpPr>
          <p:nvPr/>
        </p:nvSpPr>
        <p:spPr bwMode="auto">
          <a:xfrm>
            <a:off x="1908175" y="1842984"/>
            <a:ext cx="7056438"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25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若二叉树中各结点的值均不相同，则：</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由二叉树的前序序列和中序序列，或由其后序序列和中序序列均</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能唯一</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地确定一棵二叉树，</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但由前序序列和后序序列却</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不一定能唯一</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地确定一棵二叉树。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827088" y="13335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8611" name="Rectangle 5"/>
          <p:cNvSpPr>
            <a:spLocks noChangeArrowheads="1"/>
          </p:cNvSpPr>
          <p:nvPr/>
        </p:nvSpPr>
        <p:spPr bwMode="auto">
          <a:xfrm>
            <a:off x="461963" y="1528763"/>
            <a:ext cx="8218488" cy="1124518"/>
          </a:xfrm>
          <a:prstGeom prst="roundRect">
            <a:avLst/>
          </a:prstGeom>
          <a:solidFill>
            <a:srgbClr val="A78DC2"/>
          </a:solidFill>
          <a:ln w="38100">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lang="zh-CN" altLang="en-US" sz="2400" b="0" noProof="0" dirty="0">
                <a:ln>
                  <a:noFill/>
                </a:ln>
                <a:solidFill>
                  <a:schemeClr val="bg1"/>
                </a:solidFill>
                <a:effectLst/>
                <a:uLnTx/>
                <a:uFillTx/>
                <a:latin typeface="+mn-lt"/>
                <a:ea typeface="+mn-ea"/>
                <a:cs typeface="+mn-ea"/>
                <a:sym typeface="+mn-lt"/>
              </a:rPr>
              <a:t>已知一棵二叉树的</a:t>
            </a:r>
            <a:r>
              <a:rPr lang="zh-CN" altLang="en-US" sz="2400" b="0" noProof="0" dirty="0">
                <a:ln>
                  <a:noFill/>
                </a:ln>
                <a:solidFill>
                  <a:srgbClr val="C00000"/>
                </a:solidFill>
                <a:effectLst/>
                <a:uLnTx/>
                <a:uFillTx/>
                <a:latin typeface="+mn-lt"/>
                <a:ea typeface="+mn-ea"/>
                <a:cs typeface="+mn-ea"/>
                <a:sym typeface="+mn-lt"/>
              </a:rPr>
              <a:t>中序序列</a:t>
            </a:r>
            <a:r>
              <a:rPr lang="zh-CN" altLang="en-US" sz="2400" b="0" noProof="0" dirty="0">
                <a:ln>
                  <a:noFill/>
                </a:ln>
                <a:solidFill>
                  <a:schemeClr val="bg1"/>
                </a:solidFill>
                <a:effectLst/>
                <a:uLnTx/>
                <a:uFillTx/>
                <a:latin typeface="+mn-lt"/>
                <a:ea typeface="+mn-ea"/>
                <a:cs typeface="+mn-ea"/>
                <a:sym typeface="+mn-lt"/>
              </a:rPr>
              <a:t>和</a:t>
            </a:r>
            <a:r>
              <a:rPr lang="zh-CN" altLang="en-US" sz="2400" b="0" noProof="0" dirty="0">
                <a:ln>
                  <a:noFill/>
                </a:ln>
                <a:solidFill>
                  <a:srgbClr val="C00000"/>
                </a:solidFill>
                <a:effectLst/>
                <a:uLnTx/>
                <a:uFillTx/>
                <a:latin typeface="+mn-lt"/>
                <a:ea typeface="+mn-ea"/>
                <a:cs typeface="+mn-ea"/>
                <a:sym typeface="+mn-lt"/>
              </a:rPr>
              <a:t>后序序列</a:t>
            </a:r>
            <a:r>
              <a:rPr lang="zh-CN" altLang="en-US" sz="2400" b="0" noProof="0" dirty="0">
                <a:ln>
                  <a:noFill/>
                </a:ln>
                <a:solidFill>
                  <a:schemeClr val="bg1"/>
                </a:solidFill>
                <a:effectLst/>
                <a:uLnTx/>
                <a:uFillTx/>
                <a:latin typeface="+mn-lt"/>
                <a:ea typeface="+mn-ea"/>
                <a:cs typeface="+mn-ea"/>
                <a:sym typeface="+mn-lt"/>
              </a:rPr>
              <a:t>分别是</a:t>
            </a:r>
            <a:r>
              <a:rPr lang="en-US" altLang="zh-CN" sz="2400" b="0" noProof="0" dirty="0">
                <a:ln>
                  <a:noFill/>
                </a:ln>
                <a:solidFill>
                  <a:srgbClr val="C00000"/>
                </a:solidFill>
                <a:effectLst/>
                <a:uLnTx/>
                <a:uFillTx/>
                <a:latin typeface="+mn-lt"/>
                <a:ea typeface="+mn-ea"/>
                <a:cs typeface="+mn-ea"/>
                <a:sym typeface="+mn-lt"/>
              </a:rPr>
              <a:t>BDCEAFHG </a:t>
            </a:r>
            <a:r>
              <a:rPr lang="zh-CN" altLang="en-US" sz="2400" b="0" noProof="0" dirty="0">
                <a:ln>
                  <a:noFill/>
                </a:ln>
                <a:solidFill>
                  <a:schemeClr val="bg1"/>
                </a:solidFill>
                <a:effectLst/>
                <a:uLnTx/>
                <a:uFillTx/>
                <a:latin typeface="+mn-lt"/>
                <a:ea typeface="+mn-ea"/>
                <a:cs typeface="+mn-ea"/>
                <a:sym typeface="+mn-lt"/>
              </a:rPr>
              <a:t>和</a:t>
            </a:r>
            <a:r>
              <a:rPr lang="zh-CN" altLang="en-US" sz="2400" b="0" noProof="0" dirty="0">
                <a:ln>
                  <a:noFill/>
                </a:ln>
                <a:solidFill>
                  <a:srgbClr val="FF3300"/>
                </a:solidFill>
                <a:effectLst/>
                <a:uLnTx/>
                <a:uFillTx/>
                <a:latin typeface="+mn-lt"/>
                <a:ea typeface="+mn-ea"/>
                <a:cs typeface="+mn-ea"/>
                <a:sym typeface="+mn-lt"/>
              </a:rPr>
              <a:t> </a:t>
            </a:r>
            <a:r>
              <a:rPr lang="en-US" altLang="zh-CN" sz="2400" b="0" noProof="0" dirty="0">
                <a:ln>
                  <a:noFill/>
                </a:ln>
                <a:solidFill>
                  <a:srgbClr val="C00000"/>
                </a:solidFill>
                <a:effectLst/>
                <a:uLnTx/>
                <a:uFillTx/>
                <a:latin typeface="+mn-lt"/>
                <a:ea typeface="+mn-ea"/>
                <a:cs typeface="+mn-ea"/>
                <a:sym typeface="+mn-lt"/>
              </a:rPr>
              <a:t>DECBHGFA</a:t>
            </a:r>
            <a:r>
              <a:rPr lang="zh-CN" altLang="en-US" sz="2400" b="0" noProof="0" dirty="0">
                <a:ln>
                  <a:noFill/>
                </a:ln>
                <a:solidFill>
                  <a:schemeClr val="bg1"/>
                </a:solidFill>
                <a:effectLst/>
                <a:uLnTx/>
                <a:uFillTx/>
                <a:latin typeface="+mn-lt"/>
                <a:ea typeface="+mn-ea"/>
                <a:cs typeface="+mn-ea"/>
                <a:sym typeface="+mn-lt"/>
              </a:rPr>
              <a:t>，请画出这棵二叉树。</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56070" name="Rectangle 6"/>
          <p:cNvSpPr>
            <a:spLocks noChangeArrowheads="1"/>
          </p:cNvSpPr>
          <p:nvPr/>
        </p:nvSpPr>
        <p:spPr bwMode="auto">
          <a:xfrm>
            <a:off x="461963" y="2811332"/>
            <a:ext cx="8218488" cy="2957774"/>
          </a:xfrm>
          <a:prstGeom prst="roundRect">
            <a:avLst>
              <a:gd name="adj" fmla="val 5128"/>
            </a:avLst>
          </a:prstGeom>
          <a:solidFill>
            <a:schemeClr val="bg2">
              <a:lumMod val="20000"/>
              <a:lumOff val="80000"/>
            </a:schemeClr>
          </a:solidFill>
          <a:ln w="28575">
            <a:noFill/>
            <a:miter lim="800000"/>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lang="en-US" altLang="zh-CN" sz="2400" b="0" noProof="0" dirty="0">
                <a:ln>
                  <a:noFill/>
                </a:ln>
                <a:effectLst/>
                <a:uLnTx/>
                <a:uFillTx/>
                <a:latin typeface="+mn-lt"/>
                <a:ea typeface="+mn-ea"/>
                <a:cs typeface="+mn-ea"/>
                <a:sym typeface="+mn-lt"/>
              </a:rPr>
              <a:t>①</a:t>
            </a:r>
            <a:r>
              <a:rPr lang="zh-CN" altLang="en-US" sz="2400" b="0" noProof="0" dirty="0">
                <a:ln>
                  <a:noFill/>
                </a:ln>
                <a:effectLst/>
                <a:uLnTx/>
                <a:uFillTx/>
                <a:latin typeface="+mn-lt"/>
                <a:ea typeface="+mn-ea"/>
                <a:cs typeface="+mn-ea"/>
                <a:sym typeface="+mn-lt"/>
              </a:rPr>
              <a:t>由后序遍历特征，根结点必在后序序列尾部</a:t>
            </a:r>
            <a:r>
              <a:rPr lang="zh-CN" altLang="en-US" sz="2400" b="0" noProof="0" dirty="0">
                <a:ln>
                  <a:noFill/>
                </a:ln>
                <a:solidFill>
                  <a:schemeClr val="accent2"/>
                </a:solidFill>
                <a:effectLst/>
                <a:uLnTx/>
                <a:uFillTx/>
                <a:latin typeface="+mn-lt"/>
                <a:ea typeface="+mn-ea"/>
                <a:cs typeface="+mn-ea"/>
                <a:sym typeface="+mn-lt"/>
              </a:rPr>
              <a:t>（</a:t>
            </a:r>
            <a:r>
              <a:rPr lang="en-US" altLang="zh-CN" sz="2400" b="0" noProof="0" dirty="0">
                <a:ln>
                  <a:noFill/>
                </a:ln>
                <a:solidFill>
                  <a:schemeClr val="accent2"/>
                </a:solidFill>
                <a:effectLst/>
                <a:uLnTx/>
                <a:uFillTx/>
                <a:latin typeface="+mn-lt"/>
                <a:ea typeface="+mn-ea"/>
                <a:cs typeface="+mn-ea"/>
                <a:sym typeface="+mn-lt"/>
              </a:rPr>
              <a:t>A</a:t>
            </a:r>
            <a:r>
              <a:rPr lang="zh-CN" altLang="en-US" sz="2400" b="0" noProof="0" dirty="0">
                <a:ln>
                  <a:noFill/>
                </a:ln>
                <a:solidFill>
                  <a:schemeClr val="accent2"/>
                </a:solidFill>
                <a:effectLst/>
                <a:uLnTx/>
                <a:uFillTx/>
                <a:latin typeface="+mn-lt"/>
                <a:ea typeface="+mn-ea"/>
                <a:cs typeface="+mn-ea"/>
                <a:sym typeface="+mn-lt"/>
              </a:rPr>
              <a:t>）</a:t>
            </a:r>
            <a:r>
              <a:rPr lang="zh-CN" altLang="en-US" sz="2400" b="0" noProof="0" dirty="0">
                <a:ln>
                  <a:noFill/>
                </a:ln>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25000"/>
              </a:lnSpc>
              <a:spcBef>
                <a:spcPts val="30"/>
              </a:spcBef>
              <a:spcAft>
                <a:spcPts val="0"/>
              </a:spcAft>
              <a:buClrTx/>
              <a:buSzTx/>
              <a:buFont typeface="Arial" panose="020B0604020202020204" pitchFamily="34" charset="0"/>
              <a:buNone/>
              <a:defRPr/>
            </a:pPr>
            <a:r>
              <a:rPr lang="zh-CN" altLang="en-US" sz="2400" b="0" noProof="0" dirty="0">
                <a:ln>
                  <a:noFill/>
                </a:ln>
                <a:effectLst/>
                <a:uLnTx/>
                <a:uFillTx/>
                <a:latin typeface="+mn-lt"/>
                <a:ea typeface="+mn-ea"/>
                <a:cs typeface="+mn-ea"/>
                <a:sym typeface="+mn-lt"/>
              </a:rPr>
              <a:t>②由中序遍历特征，根结点必在其中间，而且其左部必全部是左子树子孙</a:t>
            </a:r>
            <a:r>
              <a:rPr lang="zh-CN" altLang="en-US" sz="2400" b="0" noProof="0" dirty="0">
                <a:ln>
                  <a:noFill/>
                </a:ln>
                <a:solidFill>
                  <a:schemeClr val="accent2"/>
                </a:solidFill>
                <a:effectLst/>
                <a:uLnTx/>
                <a:uFillTx/>
                <a:latin typeface="+mn-lt"/>
                <a:ea typeface="+mn-ea"/>
                <a:cs typeface="+mn-ea"/>
                <a:sym typeface="+mn-lt"/>
              </a:rPr>
              <a:t>（</a:t>
            </a:r>
            <a:r>
              <a:rPr lang="en-US" altLang="zh-CN" sz="2400" b="0" noProof="0" dirty="0">
                <a:ln>
                  <a:noFill/>
                </a:ln>
                <a:solidFill>
                  <a:schemeClr val="accent2"/>
                </a:solidFill>
                <a:effectLst/>
                <a:uLnTx/>
                <a:uFillTx/>
                <a:latin typeface="+mn-lt"/>
                <a:ea typeface="+mn-ea"/>
                <a:cs typeface="+mn-ea"/>
                <a:sym typeface="+mn-lt"/>
              </a:rPr>
              <a:t>BDCE</a:t>
            </a:r>
            <a:r>
              <a:rPr lang="zh-CN" altLang="en-US" sz="2400" b="0" noProof="0" dirty="0">
                <a:ln>
                  <a:noFill/>
                </a:ln>
                <a:solidFill>
                  <a:schemeClr val="accent2"/>
                </a:solidFill>
                <a:effectLst/>
                <a:uLnTx/>
                <a:uFillTx/>
                <a:latin typeface="+mn-lt"/>
                <a:ea typeface="+mn-ea"/>
                <a:cs typeface="+mn-ea"/>
                <a:sym typeface="+mn-lt"/>
              </a:rPr>
              <a:t>）</a:t>
            </a:r>
            <a:r>
              <a:rPr lang="zh-CN" altLang="en-US" sz="2400" b="0" noProof="0" dirty="0">
                <a:ln>
                  <a:noFill/>
                </a:ln>
                <a:effectLst/>
                <a:uLnTx/>
                <a:uFillTx/>
                <a:latin typeface="+mn-lt"/>
                <a:ea typeface="+mn-ea"/>
                <a:cs typeface="+mn-ea"/>
                <a:sym typeface="+mn-lt"/>
              </a:rPr>
              <a:t>，其右部必全部是右子树子孙</a:t>
            </a:r>
            <a:r>
              <a:rPr lang="zh-CN" altLang="en-US" sz="2400" b="0" noProof="0" dirty="0">
                <a:ln>
                  <a:noFill/>
                </a:ln>
                <a:solidFill>
                  <a:schemeClr val="accent2"/>
                </a:solidFill>
                <a:effectLst/>
                <a:uLnTx/>
                <a:uFillTx/>
                <a:latin typeface="+mn-lt"/>
                <a:ea typeface="+mn-ea"/>
                <a:cs typeface="+mn-ea"/>
                <a:sym typeface="+mn-lt"/>
              </a:rPr>
              <a:t>（</a:t>
            </a:r>
            <a:r>
              <a:rPr lang="en-US" altLang="zh-CN" sz="2400" b="0" noProof="0" dirty="0">
                <a:ln>
                  <a:noFill/>
                </a:ln>
                <a:solidFill>
                  <a:schemeClr val="accent2"/>
                </a:solidFill>
                <a:effectLst/>
                <a:uLnTx/>
                <a:uFillTx/>
                <a:latin typeface="+mn-lt"/>
                <a:ea typeface="+mn-ea"/>
                <a:cs typeface="+mn-ea"/>
                <a:sym typeface="+mn-lt"/>
              </a:rPr>
              <a:t>FHG</a:t>
            </a:r>
            <a:r>
              <a:rPr lang="zh-CN" altLang="en-US" sz="2400" b="0" noProof="0" dirty="0">
                <a:ln>
                  <a:noFill/>
                </a:ln>
                <a:solidFill>
                  <a:schemeClr val="accent2"/>
                </a:solidFill>
                <a:effectLst/>
                <a:uLnTx/>
                <a:uFillTx/>
                <a:latin typeface="+mn-lt"/>
                <a:ea typeface="+mn-ea"/>
                <a:cs typeface="+mn-ea"/>
                <a:sym typeface="+mn-lt"/>
              </a:rPr>
              <a:t>）</a:t>
            </a:r>
            <a:r>
              <a:rPr lang="zh-CN" altLang="en-US" sz="2400" b="0" noProof="0" dirty="0">
                <a:ln>
                  <a:noFill/>
                </a:ln>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25000"/>
              </a:lnSpc>
              <a:spcBef>
                <a:spcPts val="30"/>
              </a:spcBef>
              <a:spcAft>
                <a:spcPct val="0"/>
              </a:spcAft>
              <a:buClrTx/>
              <a:buSzTx/>
              <a:buFont typeface="Arial" panose="020B0604020202020204" pitchFamily="34" charset="0"/>
              <a:buNone/>
              <a:defRPr/>
            </a:pPr>
            <a:r>
              <a:rPr lang="zh-CN" altLang="en-US" sz="2400" b="0" noProof="0" dirty="0">
                <a:ln>
                  <a:noFill/>
                </a:ln>
                <a:effectLst/>
                <a:uLnTx/>
                <a:uFillTx/>
                <a:latin typeface="+mn-lt"/>
                <a:ea typeface="+mn-ea"/>
                <a:cs typeface="+mn-ea"/>
                <a:sym typeface="+mn-lt"/>
              </a:rPr>
              <a:t>③继而，根据后序中的</a:t>
            </a:r>
            <a:r>
              <a:rPr lang="en-US" altLang="zh-CN" sz="2400" b="0" u="sng" noProof="0" dirty="0">
                <a:ln>
                  <a:noFill/>
                </a:ln>
                <a:effectLst/>
                <a:uLnTx/>
                <a:uFillTx/>
                <a:latin typeface="+mn-lt"/>
                <a:ea typeface="+mn-ea"/>
                <a:cs typeface="+mn-ea"/>
                <a:sym typeface="+mn-lt"/>
              </a:rPr>
              <a:t>DECB</a:t>
            </a:r>
            <a:r>
              <a:rPr lang="zh-CN" altLang="en-US" sz="2400" b="0" noProof="0" dirty="0">
                <a:ln>
                  <a:noFill/>
                </a:ln>
                <a:effectLst/>
                <a:uLnTx/>
                <a:uFillTx/>
                <a:latin typeface="+mn-lt"/>
                <a:ea typeface="+mn-ea"/>
                <a:cs typeface="+mn-ea"/>
                <a:sym typeface="+mn-lt"/>
              </a:rPr>
              <a:t>子树可确定</a:t>
            </a:r>
            <a:r>
              <a:rPr lang="en-US" altLang="zh-CN" sz="2400" b="0" noProof="0" dirty="0">
                <a:ln>
                  <a:noFill/>
                </a:ln>
                <a:effectLst/>
                <a:uLnTx/>
                <a:uFillTx/>
                <a:latin typeface="+mn-lt"/>
                <a:ea typeface="+mn-ea"/>
                <a:cs typeface="+mn-ea"/>
                <a:sym typeface="+mn-lt"/>
              </a:rPr>
              <a:t>B</a:t>
            </a:r>
            <a:r>
              <a:rPr lang="zh-CN" altLang="en-US" sz="2400" b="0" noProof="0" dirty="0">
                <a:ln>
                  <a:noFill/>
                </a:ln>
                <a:effectLst/>
                <a:uLnTx/>
                <a:uFillTx/>
                <a:latin typeface="+mn-lt"/>
                <a:ea typeface="+mn-ea"/>
                <a:cs typeface="+mn-ea"/>
                <a:sym typeface="+mn-lt"/>
              </a:rPr>
              <a:t>为</a:t>
            </a:r>
            <a:r>
              <a:rPr lang="en-US" altLang="zh-CN" sz="2400" b="0" noProof="0" dirty="0">
                <a:ln>
                  <a:noFill/>
                </a:ln>
                <a:effectLst/>
                <a:uLnTx/>
                <a:uFillTx/>
                <a:latin typeface="+mn-lt"/>
                <a:ea typeface="+mn-ea"/>
                <a:cs typeface="+mn-ea"/>
                <a:sym typeface="+mn-lt"/>
              </a:rPr>
              <a:t>A</a:t>
            </a:r>
            <a:r>
              <a:rPr lang="zh-CN" altLang="en-US" sz="2400" b="0" noProof="0" dirty="0">
                <a:ln>
                  <a:noFill/>
                </a:ln>
                <a:effectLst/>
                <a:uLnTx/>
                <a:uFillTx/>
                <a:latin typeface="+mn-lt"/>
                <a:ea typeface="+mn-ea"/>
                <a:cs typeface="+mn-ea"/>
                <a:sym typeface="+mn-lt"/>
              </a:rPr>
              <a:t>的左孩子，根据</a:t>
            </a:r>
            <a:r>
              <a:rPr lang="en-US" altLang="zh-CN" sz="2400" b="0" u="sng" noProof="0" dirty="0">
                <a:ln>
                  <a:noFill/>
                </a:ln>
                <a:effectLst/>
                <a:uLnTx/>
                <a:uFillTx/>
                <a:latin typeface="+mn-lt"/>
                <a:ea typeface="+mn-ea"/>
                <a:cs typeface="+mn-ea"/>
                <a:sym typeface="+mn-lt"/>
              </a:rPr>
              <a:t>HGF</a:t>
            </a:r>
            <a:r>
              <a:rPr lang="zh-CN" altLang="en-US" sz="2400" b="0" noProof="0" dirty="0">
                <a:ln>
                  <a:noFill/>
                </a:ln>
                <a:effectLst/>
                <a:uLnTx/>
                <a:uFillTx/>
                <a:latin typeface="+mn-lt"/>
                <a:ea typeface="+mn-ea"/>
                <a:cs typeface="+mn-ea"/>
                <a:sym typeface="+mn-lt"/>
              </a:rPr>
              <a:t>子串可确定</a:t>
            </a:r>
            <a:r>
              <a:rPr lang="en-US" altLang="zh-CN" sz="2400" b="0" noProof="0" dirty="0">
                <a:ln>
                  <a:noFill/>
                </a:ln>
                <a:effectLst/>
                <a:uLnTx/>
                <a:uFillTx/>
                <a:latin typeface="+mn-lt"/>
                <a:ea typeface="+mn-ea"/>
                <a:cs typeface="+mn-ea"/>
                <a:sym typeface="+mn-lt"/>
              </a:rPr>
              <a:t>F</a:t>
            </a:r>
            <a:r>
              <a:rPr lang="zh-CN" altLang="en-US" sz="2400" b="0" noProof="0" dirty="0">
                <a:ln>
                  <a:noFill/>
                </a:ln>
                <a:effectLst/>
                <a:uLnTx/>
                <a:uFillTx/>
                <a:latin typeface="+mn-lt"/>
                <a:ea typeface="+mn-ea"/>
                <a:cs typeface="+mn-ea"/>
                <a:sym typeface="+mn-lt"/>
              </a:rPr>
              <a:t>为</a:t>
            </a:r>
            <a:r>
              <a:rPr lang="en-US" altLang="zh-CN" sz="2400" b="0" noProof="0" dirty="0">
                <a:ln>
                  <a:noFill/>
                </a:ln>
                <a:effectLst/>
                <a:uLnTx/>
                <a:uFillTx/>
                <a:latin typeface="+mn-lt"/>
                <a:ea typeface="+mn-ea"/>
                <a:cs typeface="+mn-ea"/>
                <a:sym typeface="+mn-lt"/>
              </a:rPr>
              <a:t>A</a:t>
            </a:r>
            <a:r>
              <a:rPr lang="zh-CN" altLang="en-US" sz="2400" b="0" noProof="0" dirty="0">
                <a:ln>
                  <a:noFill/>
                </a:ln>
                <a:effectLst/>
                <a:uLnTx/>
                <a:uFillTx/>
                <a:latin typeface="+mn-lt"/>
                <a:ea typeface="+mn-ea"/>
                <a:cs typeface="+mn-ea"/>
                <a:sym typeface="+mn-lt"/>
              </a:rPr>
              <a:t>的右孩子；以此类推。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56070">
                                            <p:bg/>
                                          </p:spTgt>
                                        </p:tgtEl>
                                        <p:attrNameLst>
                                          <p:attrName>style.visibility</p:attrName>
                                        </p:attrNameLst>
                                      </p:cBhvr>
                                      <p:to>
                                        <p:strVal val="visible"/>
                                      </p:to>
                                    </p:set>
                                    <p:animEffect transition="in" filter="strips(downRight)">
                                      <p:cBhvr>
                                        <p:cTn id="7" dur="500"/>
                                        <p:tgtEl>
                                          <p:spTgt spid="856070">
                                            <p:bg/>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56070">
                                            <p:txEl>
                                              <p:pRg st="0" end="0"/>
                                            </p:txEl>
                                          </p:spTgt>
                                        </p:tgtEl>
                                        <p:attrNameLst>
                                          <p:attrName>style.visibility</p:attrName>
                                        </p:attrNameLst>
                                      </p:cBhvr>
                                      <p:to>
                                        <p:strVal val="visible"/>
                                      </p:to>
                                    </p:set>
                                    <p:animEffect transition="in" filter="strips(downRight)">
                                      <p:cBhvr>
                                        <p:cTn id="12" dur="500"/>
                                        <p:tgtEl>
                                          <p:spTgt spid="8560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56070">
                                            <p:txEl>
                                              <p:pRg st="1" end="1"/>
                                            </p:txEl>
                                          </p:spTgt>
                                        </p:tgtEl>
                                        <p:attrNameLst>
                                          <p:attrName>style.visibility</p:attrName>
                                        </p:attrNameLst>
                                      </p:cBhvr>
                                      <p:to>
                                        <p:strVal val="visible"/>
                                      </p:to>
                                    </p:set>
                                    <p:animEffect transition="in" filter="strips(downRight)">
                                      <p:cBhvr>
                                        <p:cTn id="17" dur="500"/>
                                        <p:tgtEl>
                                          <p:spTgt spid="8560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856070">
                                            <p:txEl>
                                              <p:pRg st="2" end="2"/>
                                            </p:txEl>
                                          </p:spTgt>
                                        </p:tgtEl>
                                        <p:attrNameLst>
                                          <p:attrName>style.visibility</p:attrName>
                                        </p:attrNameLst>
                                      </p:cBhvr>
                                      <p:to>
                                        <p:strVal val="visible"/>
                                      </p:to>
                                    </p:set>
                                    <p:animEffect transition="in" filter="strips(downRight)">
                                      <p:cBhvr>
                                        <p:cTn id="22" dur="500"/>
                                        <p:tgtEl>
                                          <p:spTgt spid="8560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70" grpId="0" animBg="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p:cNvSpPr/>
          <p:nvPr/>
        </p:nvSpPr>
        <p:spPr>
          <a:xfrm>
            <a:off x="0" y="2889250"/>
            <a:ext cx="9144000" cy="3563938"/>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857122" name="Rectangle 34"/>
          <p:cNvSpPr>
            <a:spLocks noChangeArrowheads="1"/>
          </p:cNvSpPr>
          <p:nvPr/>
        </p:nvSpPr>
        <p:spPr bwMode="auto">
          <a:xfrm>
            <a:off x="1357313" y="1041400"/>
            <a:ext cx="6096000" cy="1524000"/>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ts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中序遍历：</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B D C E A F H G</a:t>
            </a:r>
            <a:b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b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b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后序遍历：</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D E C B H G F </a:t>
            </a:r>
            <a:r>
              <a:rPr kumimoji="1" lang="en-US" altLang="zh-CN" sz="2800" b="0" i="0" u="none" strike="noStrike" kern="1200" cap="none" spc="0" normalizeH="0" baseline="0" noProof="0" dirty="0">
                <a:ln>
                  <a:noFill/>
                </a:ln>
                <a:solidFill>
                  <a:schemeClr val="accent1"/>
                </a:solidFill>
                <a:effectLst/>
                <a:uLnTx/>
                <a:uFillTx/>
                <a:latin typeface="+mn-lt"/>
                <a:ea typeface="+mn-ea"/>
                <a:cs typeface="+mn-ea"/>
                <a:sym typeface="+mn-lt"/>
              </a:rPr>
              <a:t>A</a:t>
            </a:r>
            <a:endParaRPr kumimoji="1" lang="en-US" altLang="zh-CN" sz="28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857124" name="Line 36"/>
          <p:cNvSpPr>
            <a:spLocks noChangeShapeType="1"/>
          </p:cNvSpPr>
          <p:nvPr/>
        </p:nvSpPr>
        <p:spPr bwMode="auto">
          <a:xfrm>
            <a:off x="3262313" y="1651000"/>
            <a:ext cx="1219200" cy="0"/>
          </a:xfrm>
          <a:prstGeom prst="line">
            <a:avLst/>
          </a:prstGeom>
          <a:noFill/>
          <a:ln w="22225">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25" name="Line 37"/>
          <p:cNvSpPr>
            <a:spLocks noChangeShapeType="1"/>
          </p:cNvSpPr>
          <p:nvPr/>
        </p:nvSpPr>
        <p:spPr bwMode="auto">
          <a:xfrm>
            <a:off x="3262313" y="2489200"/>
            <a:ext cx="1219200" cy="0"/>
          </a:xfrm>
          <a:prstGeom prst="line">
            <a:avLst/>
          </a:prstGeom>
          <a:noFill/>
          <a:ln w="22225">
            <a:solidFill>
              <a:schemeClr val="hlink"/>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26" name="Line 38"/>
          <p:cNvSpPr>
            <a:spLocks noChangeShapeType="1"/>
          </p:cNvSpPr>
          <p:nvPr/>
        </p:nvSpPr>
        <p:spPr bwMode="auto">
          <a:xfrm>
            <a:off x="4938713" y="1651000"/>
            <a:ext cx="914400" cy="0"/>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27" name="Line 39"/>
          <p:cNvSpPr>
            <a:spLocks noChangeShapeType="1"/>
          </p:cNvSpPr>
          <p:nvPr/>
        </p:nvSpPr>
        <p:spPr bwMode="auto">
          <a:xfrm>
            <a:off x="4633913" y="2489200"/>
            <a:ext cx="914400" cy="0"/>
          </a:xfrm>
          <a:prstGeom prst="line">
            <a:avLst/>
          </a:prstGeom>
          <a:noFill/>
          <a:ln w="22225">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28" name="Rectangle 40"/>
          <p:cNvSpPr>
            <a:spLocks noChangeArrowheads="1"/>
          </p:cNvSpPr>
          <p:nvPr/>
        </p:nvSpPr>
        <p:spPr bwMode="auto">
          <a:xfrm>
            <a:off x="1814513" y="5567363"/>
            <a:ext cx="21094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hlink"/>
                </a:solidFill>
                <a:effectLst/>
                <a:uLnTx/>
                <a:uFillTx/>
                <a:latin typeface="+mn-lt"/>
                <a:ea typeface="+mn-ea"/>
                <a:cs typeface="+mn-ea"/>
                <a:sym typeface="+mn-lt"/>
              </a:rPr>
              <a:t>（</a:t>
            </a:r>
            <a:r>
              <a:rPr kumimoji="0" lang="en-US" altLang="zh-CN" sz="2800" b="0" i="0" u="none" strike="noStrike" kern="1200" cap="none" spc="0" normalizeH="0" baseline="0" noProof="0">
                <a:ln>
                  <a:noFill/>
                </a:ln>
                <a:solidFill>
                  <a:schemeClr val="hlink"/>
                </a:solidFill>
                <a:effectLst/>
                <a:uLnTx/>
                <a:uFillTx/>
                <a:latin typeface="+mn-lt"/>
                <a:ea typeface="+mn-ea"/>
                <a:cs typeface="+mn-ea"/>
                <a:sym typeface="+mn-lt"/>
              </a:rPr>
              <a:t>B D C E</a:t>
            </a:r>
            <a:r>
              <a:rPr kumimoji="0" lang="zh-CN" altLang="en-US" sz="2800" b="0" i="0" u="none" strike="noStrike" kern="1200" cap="none" spc="0" normalizeH="0" baseline="0" noProof="0">
                <a:ln>
                  <a:noFill/>
                </a:ln>
                <a:solidFill>
                  <a:schemeClr val="hlink"/>
                </a:solidFill>
                <a:effectLst/>
                <a:uLnTx/>
                <a:uFillTx/>
                <a:latin typeface="+mn-lt"/>
                <a:ea typeface="+mn-ea"/>
                <a:cs typeface="+mn-ea"/>
                <a:sym typeface="+mn-lt"/>
              </a:rPr>
              <a:t>）</a:t>
            </a:r>
            <a:endParaRPr kumimoji="0" lang="zh-CN" altLang="en-US" sz="2800" b="0" i="0" u="none" strike="noStrike" kern="1200" cap="none" spc="0" normalizeH="0" baseline="0" noProof="0">
              <a:ln>
                <a:noFill/>
              </a:ln>
              <a:solidFill>
                <a:schemeClr val="hlink"/>
              </a:solidFill>
              <a:effectLst/>
              <a:uLnTx/>
              <a:uFillTx/>
              <a:latin typeface="+mn-lt"/>
              <a:ea typeface="+mn-ea"/>
              <a:cs typeface="+mn-ea"/>
              <a:sym typeface="+mn-lt"/>
            </a:endParaRPr>
          </a:p>
        </p:txBody>
      </p:sp>
      <p:sp>
        <p:nvSpPr>
          <p:cNvPr id="857129" name="Rectangle 41"/>
          <p:cNvSpPr>
            <a:spLocks noChangeArrowheads="1"/>
          </p:cNvSpPr>
          <p:nvPr/>
        </p:nvSpPr>
        <p:spPr bwMode="auto">
          <a:xfrm>
            <a:off x="5129213" y="5646738"/>
            <a:ext cx="18713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66FF33"/>
                </a:solidFill>
                <a:effectLst/>
                <a:uLnTx/>
                <a:uFillTx/>
                <a:latin typeface="+mn-lt"/>
                <a:ea typeface="+mn-ea"/>
                <a:cs typeface="+mn-ea"/>
                <a:sym typeface="+mn-lt"/>
              </a:rPr>
              <a:t>（ </a:t>
            </a:r>
            <a:r>
              <a:rPr kumimoji="0" lang="en-US" altLang="zh-CN" sz="2800" b="0" i="0" u="none" strike="noStrike" kern="1200" cap="none" spc="0" normalizeH="0" baseline="0" noProof="0">
                <a:ln>
                  <a:noFill/>
                </a:ln>
                <a:solidFill>
                  <a:srgbClr val="66FF33"/>
                </a:solidFill>
                <a:effectLst/>
                <a:uLnTx/>
                <a:uFillTx/>
                <a:latin typeface="+mn-lt"/>
                <a:ea typeface="+mn-ea"/>
                <a:cs typeface="+mn-ea"/>
                <a:sym typeface="+mn-lt"/>
              </a:rPr>
              <a:t>F H G</a:t>
            </a:r>
            <a:r>
              <a:rPr kumimoji="0" lang="zh-CN" altLang="en-US" sz="2800" b="0" i="0" u="none" strike="noStrike" kern="1200" cap="none" spc="0" normalizeH="0" baseline="0" noProof="0">
                <a:ln>
                  <a:noFill/>
                </a:ln>
                <a:solidFill>
                  <a:srgbClr val="66FF33"/>
                </a:solidFill>
                <a:effectLst/>
                <a:uLnTx/>
                <a:uFillTx/>
                <a:latin typeface="+mn-lt"/>
                <a:ea typeface="+mn-ea"/>
                <a:cs typeface="+mn-ea"/>
                <a:sym typeface="+mn-lt"/>
              </a:rPr>
              <a:t>）</a:t>
            </a:r>
            <a:endParaRPr kumimoji="0" lang="zh-CN" altLang="en-US" sz="2800" b="0" i="0" u="none" strike="noStrike" kern="1200" cap="none" spc="0" normalizeH="0" baseline="0" noProof="0">
              <a:ln>
                <a:noFill/>
              </a:ln>
              <a:solidFill>
                <a:srgbClr val="66FF33"/>
              </a:solidFill>
              <a:effectLst/>
              <a:uLnTx/>
              <a:uFillTx/>
              <a:latin typeface="+mn-lt"/>
              <a:ea typeface="+mn-ea"/>
              <a:cs typeface="+mn-ea"/>
              <a:sym typeface="+mn-lt"/>
            </a:endParaRPr>
          </a:p>
        </p:txBody>
      </p:sp>
      <p:sp>
        <p:nvSpPr>
          <p:cNvPr id="857130" name="Rectangle 42"/>
          <p:cNvSpPr>
            <a:spLocks noChangeArrowheads="1"/>
          </p:cNvSpPr>
          <p:nvPr/>
        </p:nvSpPr>
        <p:spPr bwMode="auto">
          <a:xfrm>
            <a:off x="4062413" y="2889250"/>
            <a:ext cx="4762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A</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1" name="Rectangle 43"/>
          <p:cNvSpPr>
            <a:spLocks noChangeArrowheads="1"/>
          </p:cNvSpPr>
          <p:nvPr/>
        </p:nvSpPr>
        <p:spPr bwMode="auto">
          <a:xfrm>
            <a:off x="3300413" y="3575050"/>
            <a:ext cx="4540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B</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2" name="Rectangle 44"/>
          <p:cNvSpPr>
            <a:spLocks noChangeArrowheads="1"/>
          </p:cNvSpPr>
          <p:nvPr/>
        </p:nvSpPr>
        <p:spPr bwMode="auto">
          <a:xfrm>
            <a:off x="4824413" y="3575050"/>
            <a:ext cx="4089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F</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3" name="Rectangle 45"/>
          <p:cNvSpPr>
            <a:spLocks noChangeArrowheads="1"/>
          </p:cNvSpPr>
          <p:nvPr/>
        </p:nvSpPr>
        <p:spPr bwMode="auto">
          <a:xfrm>
            <a:off x="1585913" y="5673725"/>
            <a:ext cx="3200400" cy="521970"/>
          </a:xfrm>
          <a:prstGeom prst="rect">
            <a:avLst/>
          </a:prstGeom>
          <a:solidFill>
            <a:srgbClr val="EBEBEB"/>
          </a:solidFill>
          <a:ln>
            <a:noFill/>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D C E</a:t>
            </a:r>
            <a:r>
              <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857134" name="Rectangle 46"/>
          <p:cNvSpPr>
            <a:spLocks noChangeArrowheads="1"/>
          </p:cNvSpPr>
          <p:nvPr/>
        </p:nvSpPr>
        <p:spPr bwMode="auto">
          <a:xfrm>
            <a:off x="4905375" y="5673725"/>
            <a:ext cx="1940560" cy="521970"/>
          </a:xfrm>
          <a:prstGeom prst="rect">
            <a:avLst/>
          </a:prstGeom>
          <a:solidFill>
            <a:srgbClr val="EBEBEB"/>
          </a:solidFill>
          <a:ln>
            <a:noFill/>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H G</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857135" name="Rectangle 47"/>
          <p:cNvSpPr>
            <a:spLocks noChangeArrowheads="1"/>
          </p:cNvSpPr>
          <p:nvPr/>
        </p:nvSpPr>
        <p:spPr bwMode="auto">
          <a:xfrm>
            <a:off x="3605213" y="4260850"/>
            <a:ext cx="4540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C</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6" name="Rectangle 48"/>
          <p:cNvSpPr>
            <a:spLocks noChangeArrowheads="1"/>
          </p:cNvSpPr>
          <p:nvPr/>
        </p:nvSpPr>
        <p:spPr bwMode="auto">
          <a:xfrm>
            <a:off x="3224213" y="4870450"/>
            <a:ext cx="12325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D     E</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7" name="Rectangle 49"/>
          <p:cNvSpPr>
            <a:spLocks noChangeArrowheads="1"/>
          </p:cNvSpPr>
          <p:nvPr/>
        </p:nvSpPr>
        <p:spPr bwMode="auto">
          <a:xfrm>
            <a:off x="5391150" y="4260850"/>
            <a:ext cx="4762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G</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8" name="Rectangle 50"/>
          <p:cNvSpPr>
            <a:spLocks noChangeArrowheads="1"/>
          </p:cNvSpPr>
          <p:nvPr/>
        </p:nvSpPr>
        <p:spPr bwMode="auto">
          <a:xfrm>
            <a:off x="4748213" y="4870450"/>
            <a:ext cx="4762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rPr>
              <a:t>H</a:t>
            </a:r>
            <a:endParaRPr kumimoji="0" lang="en-US" altLang="zh-CN" sz="3200" b="0"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857139" name="Line 51"/>
          <p:cNvSpPr>
            <a:spLocks noChangeShapeType="1"/>
          </p:cNvSpPr>
          <p:nvPr/>
        </p:nvSpPr>
        <p:spPr bwMode="auto">
          <a:xfrm flipH="1">
            <a:off x="3681413" y="3346450"/>
            <a:ext cx="457200" cy="3810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0" name="Line 52"/>
          <p:cNvSpPr>
            <a:spLocks noChangeShapeType="1"/>
          </p:cNvSpPr>
          <p:nvPr/>
        </p:nvSpPr>
        <p:spPr bwMode="auto">
          <a:xfrm flipH="1">
            <a:off x="3376613" y="4718050"/>
            <a:ext cx="381000" cy="3048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1" name="Line 53"/>
          <p:cNvSpPr>
            <a:spLocks noChangeShapeType="1"/>
          </p:cNvSpPr>
          <p:nvPr/>
        </p:nvSpPr>
        <p:spPr bwMode="auto">
          <a:xfrm flipH="1">
            <a:off x="5205413" y="4718050"/>
            <a:ext cx="304800" cy="3810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2" name="Line 54"/>
          <p:cNvSpPr>
            <a:spLocks noChangeShapeType="1"/>
          </p:cNvSpPr>
          <p:nvPr/>
        </p:nvSpPr>
        <p:spPr bwMode="auto">
          <a:xfrm>
            <a:off x="4443413" y="3346450"/>
            <a:ext cx="457200" cy="3810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3" name="Line 55"/>
          <p:cNvSpPr>
            <a:spLocks noChangeShapeType="1"/>
          </p:cNvSpPr>
          <p:nvPr/>
        </p:nvSpPr>
        <p:spPr bwMode="auto">
          <a:xfrm>
            <a:off x="5129213" y="3956050"/>
            <a:ext cx="457200" cy="3810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4" name="Line 56"/>
          <p:cNvSpPr>
            <a:spLocks noChangeShapeType="1"/>
          </p:cNvSpPr>
          <p:nvPr/>
        </p:nvSpPr>
        <p:spPr bwMode="auto">
          <a:xfrm>
            <a:off x="3605213" y="4032250"/>
            <a:ext cx="152400" cy="3810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5" name="Line 57"/>
          <p:cNvSpPr>
            <a:spLocks noChangeShapeType="1"/>
          </p:cNvSpPr>
          <p:nvPr/>
        </p:nvSpPr>
        <p:spPr bwMode="auto">
          <a:xfrm>
            <a:off x="3986213" y="4718050"/>
            <a:ext cx="228600" cy="30480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7146" name="Rectangle 58"/>
          <p:cNvSpPr>
            <a:spLocks noChangeArrowheads="1"/>
          </p:cNvSpPr>
          <p:nvPr/>
        </p:nvSpPr>
        <p:spPr bwMode="auto">
          <a:xfrm>
            <a:off x="4429125" y="1117600"/>
            <a:ext cx="4394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1"/>
                </a:solidFill>
                <a:effectLst/>
                <a:uLnTx/>
                <a:uFillTx/>
                <a:latin typeface="+mn-lt"/>
                <a:ea typeface="+mn-ea"/>
                <a:cs typeface="+mn-ea"/>
                <a:sym typeface="+mn-lt"/>
              </a:rPr>
              <a:t>A</a:t>
            </a:r>
            <a:endParaRPr kumimoji="0" lang="en-US" altLang="zh-CN" sz="28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857147" name="Rectangle 59"/>
          <p:cNvSpPr>
            <a:spLocks noChangeArrowheads="1"/>
          </p:cNvSpPr>
          <p:nvPr/>
        </p:nvSpPr>
        <p:spPr bwMode="auto">
          <a:xfrm>
            <a:off x="4122738" y="1970088"/>
            <a:ext cx="420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B</a:t>
            </a:r>
            <a:endPar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857148" name="Rectangle 60"/>
          <p:cNvSpPr>
            <a:spLocks noChangeArrowheads="1"/>
          </p:cNvSpPr>
          <p:nvPr/>
        </p:nvSpPr>
        <p:spPr bwMode="auto">
          <a:xfrm>
            <a:off x="3133725" y="1117600"/>
            <a:ext cx="420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rPr>
              <a:t>B</a:t>
            </a:r>
            <a:endParaRPr kumimoji="0" lang="en-US" altLang="zh-CN" sz="28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857149" name="Rectangle 61"/>
          <p:cNvSpPr>
            <a:spLocks noChangeArrowheads="1"/>
          </p:cNvSpPr>
          <p:nvPr/>
        </p:nvSpPr>
        <p:spPr bwMode="auto">
          <a:xfrm>
            <a:off x="5137150" y="1970088"/>
            <a:ext cx="4016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F</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857150" name="Rectangle 62"/>
          <p:cNvSpPr>
            <a:spLocks noChangeArrowheads="1"/>
          </p:cNvSpPr>
          <p:nvPr/>
        </p:nvSpPr>
        <p:spPr bwMode="auto">
          <a:xfrm>
            <a:off x="4740275" y="1117600"/>
            <a:ext cx="4016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F</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30" name="Rectangle 4"/>
          <p:cNvSpPr>
            <a:spLocks noChangeArrowheads="1"/>
          </p:cNvSpPr>
          <p:nvPr/>
        </p:nvSpPr>
        <p:spPr bwMode="auto">
          <a:xfrm>
            <a:off x="827088" y="13335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练习</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fade">
                                      <p:cBhvr>
                                        <p:cTn id="7" dur="1000"/>
                                        <p:tgtEl>
                                          <p:spTgt spid="77826"/>
                                        </p:tgtEl>
                                      </p:cBhvr>
                                    </p:animEffect>
                                    <p:anim calcmode="lin" valueType="num">
                                      <p:cBhvr>
                                        <p:cTn id="8" dur="1000" fill="hold"/>
                                        <p:tgtEl>
                                          <p:spTgt spid="77826"/>
                                        </p:tgtEl>
                                        <p:attrNameLst>
                                          <p:attrName>ppt_x</p:attrName>
                                        </p:attrNameLst>
                                      </p:cBhvr>
                                      <p:tavLst>
                                        <p:tav tm="0">
                                          <p:val>
                                            <p:strVal val="#ppt_x"/>
                                          </p:val>
                                        </p:tav>
                                        <p:tav tm="100000">
                                          <p:val>
                                            <p:strVal val="#ppt_x"/>
                                          </p:val>
                                        </p:tav>
                                      </p:tavLst>
                                    </p:anim>
                                    <p:anim calcmode="lin" valueType="num">
                                      <p:cBhvr>
                                        <p:cTn id="9" dur="1000" fill="hold"/>
                                        <p:tgtEl>
                                          <p:spTgt spid="778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8571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85714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8571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8571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8571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8571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8571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8571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85714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857139"/>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8571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8571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8571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857135"/>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499"/>
                                          </p:stCondLst>
                                        </p:cTn>
                                        <p:tgtEl>
                                          <p:spTgt spid="85714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857136"/>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499"/>
                                          </p:stCondLst>
                                        </p:cTn>
                                        <p:tgtEl>
                                          <p:spTgt spid="857140"/>
                                        </p:tgtEl>
                                        <p:attrNameLst>
                                          <p:attrName>style.visibility</p:attrName>
                                        </p:attrNameLst>
                                      </p:cBhvr>
                                      <p:to>
                                        <p:strVal val="visible"/>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499"/>
                                          </p:stCondLst>
                                        </p:cTn>
                                        <p:tgtEl>
                                          <p:spTgt spid="85714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85714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499"/>
                                          </p:stCondLst>
                                        </p:cTn>
                                        <p:tgtEl>
                                          <p:spTgt spid="857132"/>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499"/>
                                          </p:stCondLst>
                                        </p:cTn>
                                        <p:tgtEl>
                                          <p:spTgt spid="8571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85715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85713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499"/>
                                          </p:stCondLst>
                                        </p:cTn>
                                        <p:tgtEl>
                                          <p:spTgt spid="857137"/>
                                        </p:tgtEl>
                                        <p:attrNameLst>
                                          <p:attrName>style.visibility</p:attrName>
                                        </p:attrNameLst>
                                      </p:cBhvr>
                                      <p:to>
                                        <p:strVal val="visible"/>
                                      </p:to>
                                    </p:set>
                                  </p:childTnLst>
                                </p:cTn>
                              </p:par>
                            </p:childTnLst>
                          </p:cTn>
                        </p:par>
                        <p:par>
                          <p:cTn id="101" fill="hold">
                            <p:stCondLst>
                              <p:cond delay="500"/>
                            </p:stCondLst>
                            <p:childTnLst>
                              <p:par>
                                <p:cTn id="102" presetID="1" presetClass="entr" presetSubtype="0" fill="hold" nodeType="afterEffect">
                                  <p:stCondLst>
                                    <p:cond delay="0"/>
                                  </p:stCondLst>
                                  <p:childTnLst>
                                    <p:set>
                                      <p:cBhvr>
                                        <p:cTn id="103" dur="1" fill="hold">
                                          <p:stCondLst>
                                            <p:cond delay="499"/>
                                          </p:stCondLst>
                                        </p:cTn>
                                        <p:tgtEl>
                                          <p:spTgt spid="85714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499"/>
                                          </p:stCondLst>
                                        </p:cTn>
                                        <p:tgtEl>
                                          <p:spTgt spid="857138"/>
                                        </p:tgtEl>
                                        <p:attrNameLst>
                                          <p:attrName>style.visibility</p:attrName>
                                        </p:attrNameLst>
                                      </p:cBhvr>
                                      <p:to>
                                        <p:strVal val="visible"/>
                                      </p:to>
                                    </p:se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499"/>
                                          </p:stCondLst>
                                        </p:cTn>
                                        <p:tgtEl>
                                          <p:spTgt spid="857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nimBg="1"/>
      <p:bldP spid="857128" grpId="0"/>
      <p:bldP spid="857129" grpId="0"/>
      <p:bldP spid="857130" grpId="0"/>
      <p:bldP spid="857131" grpId="0"/>
      <p:bldP spid="857132" grpId="0"/>
      <p:bldP spid="857133" grpId="0" bldLvl="0" animBg="1"/>
      <p:bldP spid="857134" grpId="0" bldLvl="0" animBg="1"/>
      <p:bldP spid="857135" grpId="0"/>
      <p:bldP spid="857136" grpId="0"/>
      <p:bldP spid="857137" grpId="0"/>
      <p:bldP spid="857138" grpId="0"/>
      <p:bldP spid="857146" grpId="0"/>
      <p:bldP spid="857147" grpId="0"/>
      <p:bldP spid="857148" grpId="0"/>
      <p:bldP spid="857149" grpId="0"/>
      <p:bldP spid="85715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圆角矩形 4"/>
          <p:cNvSpPr/>
          <p:nvPr/>
        </p:nvSpPr>
        <p:spPr>
          <a:xfrm>
            <a:off x="192088" y="1968500"/>
            <a:ext cx="8701087" cy="4629150"/>
          </a:xfrm>
          <a:prstGeom prst="roundRect">
            <a:avLst>
              <a:gd name="adj" fmla="val 3500"/>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862212" name="Rectangle 4"/>
          <p:cNvSpPr>
            <a:spLocks noChangeArrowheads="1"/>
          </p:cNvSpPr>
          <p:nvPr/>
        </p:nvSpPr>
        <p:spPr bwMode="auto">
          <a:xfrm>
            <a:off x="320675" y="2098675"/>
            <a:ext cx="4633913"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2000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二叉链表空间效率这么低，能否利用这些空闲区存放有用的信息或线索？</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2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可以用它来存放当前结点的</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直接前驱和后继</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等线索，以加快查找速度。</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0659" name="Rectangle 5"/>
          <p:cNvSpPr>
            <a:spLocks noChangeArrowheads="1"/>
          </p:cNvSpPr>
          <p:nvPr/>
        </p:nvSpPr>
        <p:spPr bwMode="auto">
          <a:xfrm>
            <a:off x="900113" y="13176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思考</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862215" name="AutoShape 7"/>
          <p:cNvSpPr>
            <a:spLocks noChangeArrowheads="1"/>
          </p:cNvSpPr>
          <p:nvPr/>
        </p:nvSpPr>
        <p:spPr bwMode="auto">
          <a:xfrm>
            <a:off x="647700" y="5464175"/>
            <a:ext cx="3722688" cy="1008063"/>
          </a:xfrm>
          <a:prstGeom prst="cloudCallout">
            <a:avLst>
              <a:gd name="adj1" fmla="val -17879"/>
              <a:gd name="adj2" fmla="val -198348"/>
            </a:avLst>
          </a:prstGeom>
          <a:solidFill>
            <a:srgbClr val="6C4C8F"/>
          </a:solidFill>
          <a:ln>
            <a:noFill/>
          </a:ln>
        </p:spPr>
        <p:txBody>
          <a:bodyPr anchor="ctr"/>
          <a:lstStyle>
            <a:lvl1pPr marL="342900" indent="-34290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342900" marR="0" lvl="0" indent="-342900" algn="ctr" defTabSz="914400" rtl="0" eaLnBrk="0" fontAlgn="base" latinLnBrk="0" hangingPunct="0">
              <a:lnSpc>
                <a:spcPct val="100000"/>
              </a:lnSpc>
              <a:spcBef>
                <a:spcPct val="20000"/>
              </a:spcBef>
              <a:spcAft>
                <a:spcPts val="0"/>
              </a:spcAft>
              <a:buClrTx/>
              <a:buSzTx/>
              <a:buFont typeface="Arial" panose="020B0604020202020204" pitchFamily="34" charset="0"/>
              <a:buNone/>
              <a:defRPr/>
            </a:pPr>
            <a:r>
              <a:rPr lang="zh-CN" altLang="en-US" b="0" noProof="0" dirty="0">
                <a:ln>
                  <a:noFill/>
                </a:ln>
                <a:solidFill>
                  <a:schemeClr val="bg1"/>
                </a:solidFill>
                <a:effectLst/>
                <a:uLnTx/>
                <a:uFillTx/>
                <a:latin typeface="+mn-lt"/>
                <a:ea typeface="+mn-ea"/>
                <a:cs typeface="+mn-ea"/>
                <a:sym typeface="+mn-lt"/>
              </a:rPr>
              <a:t>线索化二叉树</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62216" name="Text Box 8"/>
          <p:cNvSpPr txBox="1">
            <a:spLocks noChangeArrowheads="1"/>
          </p:cNvSpPr>
          <p:nvPr/>
        </p:nvSpPr>
        <p:spPr bwMode="auto">
          <a:xfrm>
            <a:off x="179388" y="1096487"/>
            <a:ext cx="8713788" cy="583565"/>
          </a:xfrm>
          <a:prstGeom prst="rect">
            <a:avLst/>
          </a:prstGeom>
          <a:noFill/>
          <a:ln w="38100">
            <a:noFill/>
            <a:miter lim="800000"/>
          </a:ln>
          <a:effectLst/>
        </p:spPr>
        <p:txBody>
          <a:bodyPr anchor="ctr">
            <a:spAutoFit/>
          </a:bodyPr>
          <a:lstStyle/>
          <a:p>
            <a:pPr marR="0" defTabSz="914400" eaLnBrk="1" hangingPunct="1">
              <a:spcAft>
                <a:spcPts val="0"/>
              </a:spcAft>
              <a:buClrTx/>
              <a:buSzTx/>
              <a:buFontTx/>
              <a:buNone/>
              <a:defRPr/>
            </a:pPr>
            <a:r>
              <a:rPr kumimoji="1" lang="zh-CN" altLang="en-US" sz="3200" b="0" kern="1200" cap="none" spc="0" normalizeH="0" baseline="0" noProof="0" dirty="0">
                <a:latin typeface="+mn-lt"/>
                <a:ea typeface="+mn-ea"/>
                <a:cs typeface="+mn-ea"/>
                <a:sym typeface="+mn-lt"/>
              </a:rPr>
              <a:t>在</a:t>
            </a:r>
            <a:r>
              <a:rPr kumimoji="1" lang="en-US" altLang="zh-CN" sz="3200" b="0" kern="1200" cap="none" spc="0" normalizeH="0" baseline="0" noProof="0" dirty="0">
                <a:latin typeface="+mn-lt"/>
                <a:ea typeface="+mn-ea"/>
                <a:cs typeface="+mn-ea"/>
                <a:sym typeface="+mn-lt"/>
              </a:rPr>
              <a:t>n</a:t>
            </a:r>
            <a:r>
              <a:rPr kumimoji="1" lang="zh-CN" altLang="zh-CN" sz="3200" b="0" kern="1200" cap="none" spc="0" normalizeH="0" baseline="0" noProof="0" dirty="0">
                <a:latin typeface="+mn-lt"/>
                <a:ea typeface="+mn-ea"/>
                <a:cs typeface="+mn-ea"/>
                <a:sym typeface="+mn-lt"/>
              </a:rPr>
              <a:t>个结点的二叉链表中，</a:t>
            </a:r>
            <a:r>
              <a:rPr kumimoji="1" lang="zh-CN" altLang="en-US" sz="3200" b="0" kern="1200" cap="none" spc="0" normalizeH="0" baseline="0" noProof="0" dirty="0">
                <a:latin typeface="+mn-lt"/>
                <a:ea typeface="+mn-ea"/>
                <a:cs typeface="+mn-ea"/>
                <a:sym typeface="+mn-lt"/>
              </a:rPr>
              <a:t>有</a:t>
            </a:r>
            <a:r>
              <a:rPr kumimoji="1" lang="en-US" altLang="zh-CN" sz="3200" b="0" u="sng" kern="1200" cap="none" spc="0" normalizeH="0" baseline="0" noProof="0" dirty="0">
                <a:solidFill>
                  <a:srgbClr val="FF0000"/>
                </a:solidFill>
                <a:latin typeface="+mn-lt"/>
                <a:ea typeface="+mn-ea"/>
                <a:cs typeface="+mn-ea"/>
                <a:sym typeface="+mn-lt"/>
              </a:rPr>
              <a:t>n+1</a:t>
            </a:r>
            <a:r>
              <a:rPr kumimoji="1" lang="zh-CN" altLang="en-US" sz="3200" b="0" kern="1200" cap="none" spc="0" normalizeH="0" baseline="0" noProof="0" dirty="0">
                <a:latin typeface="+mn-lt"/>
                <a:ea typeface="+mn-ea"/>
                <a:cs typeface="+mn-ea"/>
                <a:sym typeface="+mn-lt"/>
              </a:rPr>
              <a:t>个</a:t>
            </a:r>
            <a:r>
              <a:rPr kumimoji="1" lang="zh-CN" altLang="zh-CN" sz="3200" b="0" kern="1200" cap="none" spc="0" normalizeH="0" baseline="0" noProof="0" dirty="0">
                <a:latin typeface="+mn-lt"/>
                <a:ea typeface="+mn-ea"/>
                <a:cs typeface="+mn-ea"/>
                <a:sym typeface="+mn-lt"/>
              </a:rPr>
              <a:t>空指针域</a:t>
            </a:r>
            <a:endParaRPr kumimoji="1" lang="zh-CN" altLang="en-US" sz="3200" b="0" kern="1200" cap="none" spc="0" normalizeH="0" baseline="0" noProof="0" dirty="0">
              <a:latin typeface="+mn-lt"/>
              <a:ea typeface="+mn-ea"/>
              <a:cs typeface="+mn-ea"/>
              <a:sym typeface="+mn-lt"/>
            </a:endParaRPr>
          </a:p>
        </p:txBody>
      </p:sp>
      <p:grpSp>
        <p:nvGrpSpPr>
          <p:cNvPr id="73735" name="Group 9"/>
          <p:cNvGrpSpPr/>
          <p:nvPr/>
        </p:nvGrpSpPr>
        <p:grpSpPr>
          <a:xfrm>
            <a:off x="5224463" y="2206625"/>
            <a:ext cx="3529012" cy="3689350"/>
            <a:chOff x="2963" y="1354"/>
            <a:chExt cx="2223" cy="2652"/>
          </a:xfrm>
        </p:grpSpPr>
        <p:grpSp>
          <p:nvGrpSpPr>
            <p:cNvPr id="73737" name="Group 10"/>
            <p:cNvGrpSpPr/>
            <p:nvPr/>
          </p:nvGrpSpPr>
          <p:grpSpPr>
            <a:xfrm>
              <a:off x="2963" y="1796"/>
              <a:ext cx="2223" cy="2150"/>
              <a:chOff x="2540" y="1809"/>
              <a:chExt cx="2223" cy="2150"/>
            </a:xfrm>
          </p:grpSpPr>
          <p:grpSp>
            <p:nvGrpSpPr>
              <p:cNvPr id="73755" name="Group 11"/>
              <p:cNvGrpSpPr/>
              <p:nvPr/>
            </p:nvGrpSpPr>
            <p:grpSpPr>
              <a:xfrm>
                <a:off x="3289" y="1809"/>
                <a:ext cx="778" cy="256"/>
                <a:chOff x="1700" y="2033"/>
                <a:chExt cx="778" cy="256"/>
              </a:xfrm>
            </p:grpSpPr>
            <p:sp>
              <p:nvSpPr>
                <p:cNvPr id="70665" name="Rectangle 12"/>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66" name="Line 13"/>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67" name="Line 14"/>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56" name="Group 15"/>
              <p:cNvGrpSpPr/>
              <p:nvPr/>
            </p:nvGrpSpPr>
            <p:grpSpPr>
              <a:xfrm>
                <a:off x="2819" y="2217"/>
                <a:ext cx="778" cy="256"/>
                <a:chOff x="1700" y="2033"/>
                <a:chExt cx="778" cy="256"/>
              </a:xfrm>
            </p:grpSpPr>
            <p:sp>
              <p:nvSpPr>
                <p:cNvPr id="70669" name="Rectangle 16"/>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0" name="Line 17"/>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1" name="Line 18"/>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57" name="Group 19"/>
              <p:cNvGrpSpPr/>
              <p:nvPr/>
            </p:nvGrpSpPr>
            <p:grpSpPr>
              <a:xfrm>
                <a:off x="2540" y="2717"/>
                <a:ext cx="778" cy="256"/>
                <a:chOff x="1700" y="2033"/>
                <a:chExt cx="778" cy="256"/>
              </a:xfrm>
            </p:grpSpPr>
            <p:sp>
              <p:nvSpPr>
                <p:cNvPr id="70673" name="Rectangle 20"/>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4" name="Line 21"/>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5" name="Line 22"/>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58" name="Group 23"/>
              <p:cNvGrpSpPr/>
              <p:nvPr/>
            </p:nvGrpSpPr>
            <p:grpSpPr>
              <a:xfrm>
                <a:off x="3497" y="2716"/>
                <a:ext cx="778" cy="256"/>
                <a:chOff x="1700" y="2033"/>
                <a:chExt cx="778" cy="256"/>
              </a:xfrm>
            </p:grpSpPr>
            <p:sp>
              <p:nvSpPr>
                <p:cNvPr id="70677" name="Rectangle 24"/>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8" name="Line 25"/>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9" name="Line 26"/>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59" name="Group 27"/>
              <p:cNvGrpSpPr/>
              <p:nvPr/>
            </p:nvGrpSpPr>
            <p:grpSpPr>
              <a:xfrm>
                <a:off x="3052" y="3226"/>
                <a:ext cx="778" cy="256"/>
                <a:chOff x="1700" y="2033"/>
                <a:chExt cx="778" cy="256"/>
              </a:xfrm>
            </p:grpSpPr>
            <p:sp>
              <p:nvSpPr>
                <p:cNvPr id="70681" name="Rectangle 28"/>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0682" name="Line 29"/>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83" name="Line 30"/>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60" name="Group 31"/>
              <p:cNvGrpSpPr/>
              <p:nvPr/>
            </p:nvGrpSpPr>
            <p:grpSpPr>
              <a:xfrm>
                <a:off x="3985" y="3216"/>
                <a:ext cx="778" cy="256"/>
                <a:chOff x="1700" y="2033"/>
                <a:chExt cx="778" cy="256"/>
              </a:xfrm>
            </p:grpSpPr>
            <p:sp>
              <p:nvSpPr>
                <p:cNvPr id="70685" name="Rectangle 32"/>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F</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86" name="Line 33"/>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87" name="Line 34"/>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3761" name="Group 35"/>
              <p:cNvGrpSpPr/>
              <p:nvPr/>
            </p:nvGrpSpPr>
            <p:grpSpPr>
              <a:xfrm>
                <a:off x="3517" y="3703"/>
                <a:ext cx="778" cy="256"/>
                <a:chOff x="1700" y="2033"/>
                <a:chExt cx="778" cy="256"/>
              </a:xfrm>
            </p:grpSpPr>
            <p:sp>
              <p:nvSpPr>
                <p:cNvPr id="70689" name="Rectangle 36"/>
                <p:cNvSpPr>
                  <a:spLocks noChangeArrowheads="1"/>
                </p:cNvSpPr>
                <p:nvPr/>
              </p:nvSpPr>
              <p:spPr bwMode="auto">
                <a:xfrm>
                  <a:off x="1700" y="2033"/>
                  <a:ext cx="77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G</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0" name="Line 37"/>
                <p:cNvSpPr>
                  <a:spLocks noChangeShapeType="1"/>
                </p:cNvSpPr>
                <p:nvPr/>
              </p:nvSpPr>
              <p:spPr bwMode="auto">
                <a:xfrm>
                  <a:off x="1934"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1" name="Line 38"/>
                <p:cNvSpPr>
                  <a:spLocks noChangeShapeType="1"/>
                </p:cNvSpPr>
                <p:nvPr/>
              </p:nvSpPr>
              <p:spPr bwMode="auto">
                <a:xfrm>
                  <a:off x="2212" y="2033"/>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sp>
          <p:nvSpPr>
            <p:cNvPr id="70692" name="Line 39"/>
            <p:cNvSpPr>
              <a:spLocks noChangeShapeType="1"/>
            </p:cNvSpPr>
            <p:nvPr/>
          </p:nvSpPr>
          <p:spPr bwMode="auto">
            <a:xfrm flipH="1">
              <a:off x="3657" y="1975"/>
              <a:ext cx="144" cy="233"/>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3" name="Line 40"/>
            <p:cNvSpPr>
              <a:spLocks noChangeShapeType="1"/>
            </p:cNvSpPr>
            <p:nvPr/>
          </p:nvSpPr>
          <p:spPr bwMode="auto">
            <a:xfrm flipH="1">
              <a:off x="3257" y="2410"/>
              <a:ext cx="111" cy="29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4" name="Line 41"/>
            <p:cNvSpPr>
              <a:spLocks noChangeShapeType="1"/>
            </p:cNvSpPr>
            <p:nvPr/>
          </p:nvSpPr>
          <p:spPr bwMode="auto">
            <a:xfrm>
              <a:off x="3924" y="2375"/>
              <a:ext cx="322" cy="332"/>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5" name="Line 42"/>
            <p:cNvSpPr>
              <a:spLocks noChangeShapeType="1"/>
            </p:cNvSpPr>
            <p:nvPr/>
          </p:nvSpPr>
          <p:spPr bwMode="auto">
            <a:xfrm flipH="1">
              <a:off x="3857" y="2852"/>
              <a:ext cx="178"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6" name="Line 43"/>
            <p:cNvSpPr>
              <a:spLocks noChangeShapeType="1"/>
            </p:cNvSpPr>
            <p:nvPr/>
          </p:nvSpPr>
          <p:spPr bwMode="auto">
            <a:xfrm>
              <a:off x="4557" y="2852"/>
              <a:ext cx="200" cy="35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97" name="Line 44"/>
            <p:cNvSpPr>
              <a:spLocks noChangeShapeType="1"/>
            </p:cNvSpPr>
            <p:nvPr/>
          </p:nvSpPr>
          <p:spPr bwMode="auto">
            <a:xfrm>
              <a:off x="4090" y="3408"/>
              <a:ext cx="200" cy="28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73744" name="Group 45"/>
            <p:cNvGrpSpPr/>
            <p:nvPr/>
          </p:nvGrpSpPr>
          <p:grpSpPr>
            <a:xfrm>
              <a:off x="3868" y="1354"/>
              <a:ext cx="211" cy="444"/>
              <a:chOff x="3445" y="1367"/>
              <a:chExt cx="211" cy="444"/>
            </a:xfrm>
          </p:grpSpPr>
          <p:sp>
            <p:nvSpPr>
              <p:cNvPr id="70699" name="Freeform 46"/>
              <p:cNvSpPr>
                <a:spLocks noChangeArrowheads="1"/>
              </p:cNvSpPr>
              <p:nvPr/>
            </p:nvSpPr>
            <p:spPr bwMode="auto">
              <a:xfrm>
                <a:off x="3445" y="1367"/>
                <a:ext cx="72" cy="223"/>
              </a:xfrm>
              <a:custGeom>
                <a:avLst/>
                <a:gdLst>
                  <a:gd name="T0" fmla="*/ 33 w 94"/>
                  <a:gd name="T1" fmla="*/ 0 h 233"/>
                  <a:gd name="T2" fmla="*/ 89 w 94"/>
                  <a:gd name="T3" fmla="*/ 111 h 233"/>
                  <a:gd name="T4" fmla="*/ 0 w 94"/>
                  <a:gd name="T5" fmla="*/ 233 h 233"/>
                </a:gdLst>
                <a:ahLst/>
                <a:cxnLst>
                  <a:cxn ang="0">
                    <a:pos x="T0" y="T1"/>
                  </a:cxn>
                  <a:cxn ang="0">
                    <a:pos x="T2" y="T3"/>
                  </a:cxn>
                  <a:cxn ang="0">
                    <a:pos x="T4" y="T5"/>
                  </a:cxn>
                </a:cxnLst>
                <a:rect l="0" t="0" r="r" b="b"/>
                <a:pathLst>
                  <a:path w="94" h="233">
                    <a:moveTo>
                      <a:pt x="33" y="0"/>
                    </a:moveTo>
                    <a:cubicBezTo>
                      <a:pt x="63" y="36"/>
                      <a:pt x="94" y="72"/>
                      <a:pt x="89" y="111"/>
                    </a:cubicBezTo>
                    <a:cubicBezTo>
                      <a:pt x="84" y="150"/>
                      <a:pt x="19" y="218"/>
                      <a:pt x="0" y="233"/>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700" name="Line 47"/>
              <p:cNvSpPr>
                <a:spLocks noChangeShapeType="1"/>
              </p:cNvSpPr>
              <p:nvPr/>
            </p:nvSpPr>
            <p:spPr bwMode="auto">
              <a:xfrm>
                <a:off x="3456" y="1590"/>
                <a:ext cx="200" cy="221"/>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0701" name="Text Box 48"/>
            <p:cNvSpPr txBox="1">
              <a:spLocks noChangeArrowheads="1"/>
            </p:cNvSpPr>
            <p:nvPr/>
          </p:nvSpPr>
          <p:spPr bwMode="auto">
            <a:xfrm>
              <a:off x="4232" y="1766"/>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2" name="Text Box 49"/>
            <p:cNvSpPr txBox="1">
              <a:spLocks noChangeArrowheads="1"/>
            </p:cNvSpPr>
            <p:nvPr/>
          </p:nvSpPr>
          <p:spPr bwMode="auto">
            <a:xfrm>
              <a:off x="2972" y="2665"/>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3" name="Text Box 50"/>
            <p:cNvSpPr txBox="1">
              <a:spLocks noChangeArrowheads="1"/>
            </p:cNvSpPr>
            <p:nvPr/>
          </p:nvSpPr>
          <p:spPr bwMode="auto">
            <a:xfrm>
              <a:off x="3512" y="2665"/>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4" name="Text Box 51"/>
            <p:cNvSpPr txBox="1">
              <a:spLocks noChangeArrowheads="1"/>
            </p:cNvSpPr>
            <p:nvPr/>
          </p:nvSpPr>
          <p:spPr bwMode="auto">
            <a:xfrm>
              <a:off x="3500" y="3181"/>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5" name="Text Box 52"/>
            <p:cNvSpPr txBox="1">
              <a:spLocks noChangeArrowheads="1"/>
            </p:cNvSpPr>
            <p:nvPr/>
          </p:nvSpPr>
          <p:spPr bwMode="auto">
            <a:xfrm>
              <a:off x="4424" y="3170"/>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6" name="Text Box 53"/>
            <p:cNvSpPr txBox="1">
              <a:spLocks noChangeArrowheads="1"/>
            </p:cNvSpPr>
            <p:nvPr/>
          </p:nvSpPr>
          <p:spPr bwMode="auto">
            <a:xfrm>
              <a:off x="4952" y="3170"/>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7" name="Text Box 54"/>
            <p:cNvSpPr txBox="1">
              <a:spLocks noChangeArrowheads="1"/>
            </p:cNvSpPr>
            <p:nvPr/>
          </p:nvSpPr>
          <p:spPr bwMode="auto">
            <a:xfrm>
              <a:off x="3956" y="3674"/>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sp>
          <p:nvSpPr>
            <p:cNvPr id="70708" name="Text Box 55"/>
            <p:cNvSpPr txBox="1">
              <a:spLocks noChangeArrowheads="1"/>
            </p:cNvSpPr>
            <p:nvPr/>
          </p:nvSpPr>
          <p:spPr bwMode="auto">
            <a:xfrm>
              <a:off x="4484" y="3661"/>
              <a:ext cx="20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rgbClr val="FF3300"/>
                </a:solidFill>
                <a:effectLst/>
                <a:uLnTx/>
                <a:uFillTx/>
                <a:latin typeface="+mn-lt"/>
                <a:ea typeface="+mn-ea"/>
                <a:cs typeface="+mn-ea"/>
                <a:sym typeface="+mn-lt"/>
              </a:endParaRPr>
            </a:p>
          </p:txBody>
        </p:sp>
      </p:grpSp>
      <p:cxnSp>
        <p:nvCxnSpPr>
          <p:cNvPr id="3" name="直接连接符 2"/>
          <p:cNvCxnSpPr/>
          <p:nvPr/>
        </p:nvCxnSpPr>
        <p:spPr bwMode="auto">
          <a:xfrm>
            <a:off x="195263" y="1873250"/>
            <a:ext cx="8697913" cy="0"/>
          </a:xfrm>
          <a:prstGeom prst="line">
            <a:avLst/>
          </a:prstGeom>
          <a:solidFill>
            <a:schemeClr val="accent1"/>
          </a:solidFill>
          <a:ln w="9525" cap="flat" cmpd="sng" algn="ctr">
            <a:solidFill>
              <a:schemeClr val="accent1">
                <a:lumMod val="40000"/>
                <a:lumOff val="60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2212">
                                            <p:txEl>
                                              <p:pRg st="0" end="0"/>
                                            </p:txEl>
                                          </p:spTgt>
                                        </p:tgtEl>
                                        <p:attrNameLst>
                                          <p:attrName>style.visibility</p:attrName>
                                        </p:attrNameLst>
                                      </p:cBhvr>
                                      <p:to>
                                        <p:strVal val="visible"/>
                                      </p:to>
                                    </p:set>
                                    <p:animEffect transition="in" filter="wipe(left)">
                                      <p:cBhvr>
                                        <p:cTn id="7" dur="500"/>
                                        <p:tgtEl>
                                          <p:spTgt spid="862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2212">
                                            <p:txEl>
                                              <p:pRg st="1" end="1"/>
                                            </p:txEl>
                                          </p:spTgt>
                                        </p:tgtEl>
                                        <p:attrNameLst>
                                          <p:attrName>style.visibility</p:attrName>
                                        </p:attrNameLst>
                                      </p:cBhvr>
                                      <p:to>
                                        <p:strVal val="visible"/>
                                      </p:to>
                                    </p:set>
                                    <p:animEffect transition="in" filter="wipe(left)">
                                      <p:cBhvr>
                                        <p:cTn id="12" dur="500"/>
                                        <p:tgtEl>
                                          <p:spTgt spid="862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62215"/>
                                        </p:tgtEl>
                                        <p:attrNameLst>
                                          <p:attrName>style.visibility</p:attrName>
                                        </p:attrNameLst>
                                      </p:cBhvr>
                                      <p:to>
                                        <p:strVal val="visible"/>
                                      </p:to>
                                    </p:set>
                                    <p:anim calcmode="lin" valueType="num">
                                      <p:cBhvr additive="base">
                                        <p:cTn id="17" dur="500" fill="hold"/>
                                        <p:tgtEl>
                                          <p:spTgt spid="862215"/>
                                        </p:tgtEl>
                                        <p:attrNameLst>
                                          <p:attrName>ppt_x</p:attrName>
                                        </p:attrNameLst>
                                      </p:cBhvr>
                                      <p:tavLst>
                                        <p:tav tm="0">
                                          <p:val>
                                            <p:strVal val="#ppt_x"/>
                                          </p:val>
                                        </p:tav>
                                        <p:tav tm="100000">
                                          <p:val>
                                            <p:strVal val="#ppt_x"/>
                                          </p:val>
                                        </p:tav>
                                      </p:tavLst>
                                    </p:anim>
                                    <p:anim calcmode="lin" valueType="num">
                                      <p:cBhvr additive="base">
                                        <p:cTn id="18" dur="500" fill="hold"/>
                                        <p:tgtEl>
                                          <p:spTgt spid="8622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1" nodeType="clickEffect">
                                  <p:stCondLst>
                                    <p:cond delay="0"/>
                                  </p:stCondLst>
                                  <p:childTnLst>
                                    <p:animScale>
                                      <p:cBhvr>
                                        <p:cTn id="22" dur="2000" fill="hold"/>
                                        <p:tgtEl>
                                          <p:spTgt spid="8622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2" grpId="0" build="p"/>
      <p:bldP spid="862215" grpId="0" animBg="1"/>
      <p:bldP spid="8622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6"/>
          <p:cNvSpPr txBox="1">
            <a:spLocks noChangeArrowheads="1"/>
          </p:cNvSpPr>
          <p:nvPr/>
        </p:nvSpPr>
        <p:spPr bwMode="auto">
          <a:xfrm>
            <a:off x="1816100" y="885825"/>
            <a:ext cx="701040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38250" indent="-123825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1238250" marR="0" lvl="0" indent="-1238250" algn="l" defTabSz="914400" rtl="0" eaLnBrk="0" fontAlgn="base" latinLnBrk="0" hangingPunct="0">
              <a:lnSpc>
                <a:spcPct val="130000"/>
              </a:lnSpc>
              <a:spcBef>
                <a:spcPct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即上层的那个结点</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直接前驱</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1238250" marR="0" lvl="0" indent="-123825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即下层结点的子树的根</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直接后继</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a:p>
            <a:pPr marL="1238250" marR="0" lvl="0" indent="-123825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同一双亲下的同层结点（孩子之间互称兄弟）</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a:p>
            <a:pPr marL="1238250" marR="0" lvl="0" indent="-123825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即双亲位于同一层的结点（但并非同一双亲）</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a:p>
            <a:pPr marL="1238250" marR="0" lvl="0" indent="-123825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即从根到该结点所经分支的所有结点</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a:p>
            <a:pPr marL="1238250" marR="0" lvl="0" indent="-123825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accent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即该结点下层子树中的任一结点</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4014" name="Rectangle 62"/>
          <p:cNvSpPr>
            <a:spLocks noChangeArrowheads="1"/>
          </p:cNvSpPr>
          <p:nvPr/>
        </p:nvSpPr>
        <p:spPr bwMode="auto">
          <a:xfrm>
            <a:off x="825500" y="882650"/>
            <a:ext cx="109728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rPr>
              <a:t>双亲</a:t>
            </a:r>
            <a:endPar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rPr>
              <a:t>孩子</a:t>
            </a:r>
            <a:endParaRPr kumimoji="0" lang="zh-CN" altLang="en-US" sz="2400" b="0" i="0" u="none" strike="noStrike" kern="1200" cap="none" spc="0" normalizeH="0" baseline="0" noProof="0">
              <a:ln>
                <a:noFill/>
              </a:ln>
              <a:solidFill>
                <a:srgbClr val="FF3300"/>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兄弟</a:t>
            </a:r>
            <a:endPar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堂兄弟</a:t>
            </a:r>
            <a:endPar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祖先</a:t>
            </a:r>
            <a:endPar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rPr>
              <a:t>子孙</a:t>
            </a:r>
            <a:endParaRPr kumimoji="0" lang="zh-CN" altLang="en-US" sz="2400" b="0" i="0" u="none" strike="noStrike" kern="1200" cap="none" spc="0" normalizeH="0" baseline="0" noProof="0">
              <a:ln>
                <a:noFill/>
              </a:ln>
              <a:solidFill>
                <a:schemeClr val="accent1"/>
              </a:solidFill>
              <a:effectLst/>
              <a:uLnTx/>
              <a:uFillTx/>
              <a:latin typeface="+mn-lt"/>
              <a:ea typeface="+mn-ea"/>
              <a:cs typeface="+mn-ea"/>
              <a:sym typeface="+mn-lt"/>
            </a:endParaRPr>
          </a:p>
        </p:txBody>
      </p:sp>
      <p:graphicFrame>
        <p:nvGraphicFramePr>
          <p:cNvPr id="20484" name="Object 65"/>
          <p:cNvGraphicFramePr/>
          <p:nvPr/>
        </p:nvGraphicFramePr>
        <p:xfrm>
          <a:off x="2501900" y="3981450"/>
          <a:ext cx="4495800" cy="2493963"/>
        </p:xfrm>
        <a:graphic>
          <a:graphicData uri="http://schemas.openxmlformats.org/presentationml/2006/ole">
            <mc:AlternateContent xmlns:mc="http://schemas.openxmlformats.org/markup-compatibility/2006">
              <mc:Choice xmlns:v="urn:schemas-microsoft-com:vml" Requires="v">
                <p:oleObj spid="_x0000_s2" name="" r:id="rId1" imgW="6875780" imgH="3817620" progId="Visio.Drawing.5">
                  <p:embed/>
                </p:oleObj>
              </mc:Choice>
              <mc:Fallback>
                <p:oleObj name="" r:id="rId1" imgW="6875780" imgH="3817620" progId="Visio.Drawing.5">
                  <p:embed/>
                  <p:pic>
                    <p:nvPicPr>
                      <p:cNvPr id="0" name="图片 3075"/>
                      <p:cNvPicPr/>
                      <p:nvPr/>
                    </p:nvPicPr>
                    <p:blipFill>
                      <a:blip r:embed="rId2"/>
                      <a:stretch>
                        <a:fillRect/>
                      </a:stretch>
                    </p:blipFill>
                    <p:spPr>
                      <a:xfrm>
                        <a:off x="2501900" y="3981450"/>
                        <a:ext cx="4495800" cy="2493963"/>
                      </a:xfrm>
                      <a:prstGeom prst="rect">
                        <a:avLst/>
                      </a:prstGeom>
                      <a:solidFill>
                        <a:schemeClr val="accent1"/>
                      </a:solidFill>
                      <a:ln w="38100">
                        <a:noFill/>
                        <a:miter/>
                      </a:ln>
                    </p:spPr>
                  </p:pic>
                </p:oleObj>
              </mc:Fallback>
            </mc:AlternateContent>
          </a:graphicData>
        </a:graphic>
      </p:graphicFrame>
      <p:sp>
        <p:nvSpPr>
          <p:cNvPr id="23557" name="Rectangle 66"/>
          <p:cNvSpPr>
            <a:spLocks noChangeArrowheads="1"/>
          </p:cNvSpPr>
          <p:nvPr/>
        </p:nvSpPr>
        <p:spPr bwMode="auto">
          <a:xfrm>
            <a:off x="827088" y="179388"/>
            <a:ext cx="3922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基本术语</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94014"/>
                                        </p:tgtEl>
                                        <p:attrNameLst>
                                          <p:attrName>style.visibility</p:attrName>
                                        </p:attrNameLst>
                                      </p:cBhvr>
                                      <p:to>
                                        <p:strVal val="visible"/>
                                      </p:to>
                                    </p:set>
                                    <p:animEffect transition="in" filter="wipe(up)">
                                      <p:cBhvr>
                                        <p:cTn id="7" dur="500"/>
                                        <p:tgtEl>
                                          <p:spTgt spid="894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0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9" name="Rectangle 5"/>
          <p:cNvSpPr>
            <a:spLocks noChangeArrowheads="1"/>
          </p:cNvSpPr>
          <p:nvPr/>
        </p:nvSpPr>
        <p:spPr bwMode="auto">
          <a:xfrm>
            <a:off x="276225" y="1382713"/>
            <a:ext cx="865981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66675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普通二叉树只能找到结点的左右孩子信息，而该结点的直接前驱和直接后继只能在遍历过程中获得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666750" algn="l" defTabSz="914400" rtl="0" eaLnBrk="1" fontAlgn="base" latinLnBrk="0" hangingPunct="1">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若将遍历后对应的有关前驱和后继预存起来，则从</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第一个结点</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开始就能很快“顺藤摸瓜”而遍历整个树</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61190" name="Rectangle 6"/>
          <p:cNvSpPr>
            <a:spLocks noChangeArrowheads="1"/>
          </p:cNvSpPr>
          <p:nvPr/>
        </p:nvSpPr>
        <p:spPr bwMode="auto">
          <a:xfrm>
            <a:off x="517525" y="3648075"/>
            <a:ext cx="3924300" cy="2095349"/>
          </a:xfrm>
          <a:prstGeom prst="roundRect">
            <a:avLst>
              <a:gd name="adj" fmla="val 6972"/>
            </a:avLst>
          </a:prstGeom>
          <a:solidFill>
            <a:srgbClr val="EBEBEB"/>
          </a:solidFill>
          <a:ln w="38100">
            <a:no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0"/>
              </a:spcBef>
              <a:spcAft>
                <a:spcPts val="0"/>
              </a:spcAft>
              <a:buClrTx/>
              <a:buSzTx/>
              <a:buFont typeface="Arial" panose="020B0604020202020204" pitchFamily="34" charset="0"/>
              <a:buNone/>
              <a:defRPr/>
            </a:pPr>
            <a:r>
              <a:rPr lang="zh-CN" altLang="en-US" sz="2400" b="0" noProof="0" dirty="0">
                <a:ln>
                  <a:noFill/>
                </a:ln>
                <a:effectLst/>
                <a:uLnTx/>
                <a:uFillTx/>
                <a:latin typeface="+mn-lt"/>
                <a:ea typeface="+mn-ea"/>
                <a:cs typeface="+mn-ea"/>
                <a:sym typeface="+mn-lt"/>
              </a:rPr>
              <a:t>例如中序遍历结果：</a:t>
            </a:r>
            <a:r>
              <a:rPr lang="en-US" altLang="zh-CN" sz="2400" b="0" noProof="0" dirty="0">
                <a:ln>
                  <a:noFill/>
                </a:ln>
                <a:effectLst/>
                <a:uLnTx/>
                <a:uFillTx/>
                <a:latin typeface="+mn-lt"/>
                <a:ea typeface="+mn-ea"/>
                <a:cs typeface="+mn-ea"/>
                <a:sym typeface="+mn-lt"/>
              </a:rPr>
              <a:t>B D C E A F H G</a:t>
            </a:r>
            <a:r>
              <a:rPr lang="zh-CN" altLang="en-US" sz="2400" b="0" noProof="0" dirty="0">
                <a:ln>
                  <a:noFill/>
                </a:ln>
                <a:effectLst/>
                <a:uLnTx/>
                <a:uFillTx/>
                <a:latin typeface="+mn-lt"/>
                <a:ea typeface="+mn-ea"/>
                <a:cs typeface="+mn-ea"/>
                <a:sym typeface="+mn-lt"/>
              </a:rPr>
              <a:t>，实际上已将二叉树转为线性排列，显然具有唯一前驱和唯一后继！</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61191" name="AutoShape 7"/>
          <p:cNvSpPr>
            <a:spLocks noChangeArrowheads="1"/>
          </p:cNvSpPr>
          <p:nvPr/>
        </p:nvSpPr>
        <p:spPr bwMode="auto">
          <a:xfrm>
            <a:off x="5046663" y="3998913"/>
            <a:ext cx="3671888" cy="1368425"/>
          </a:xfrm>
          <a:prstGeom prst="cloudCallout">
            <a:avLst>
              <a:gd name="adj1" fmla="val 35396"/>
              <a:gd name="adj2" fmla="val -137611"/>
            </a:avLst>
          </a:prstGeom>
          <a:solidFill>
            <a:srgbClr val="6C4C8F"/>
          </a:solidFill>
          <a:ln w="9525">
            <a:solidFill>
              <a:schemeClr val="tx1"/>
            </a:solidFill>
            <a:miter lim="800000"/>
          </a:ln>
        </p:spPr>
        <p:txBody>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30000"/>
              </a:lnSpc>
              <a:spcBef>
                <a:spcPct val="0"/>
              </a:spcBef>
              <a:spcAft>
                <a:spcPts val="0"/>
              </a:spcAft>
              <a:buClrTx/>
              <a:buSzTx/>
              <a:buFont typeface="Arial" panose="020B0604020202020204" pitchFamily="34" charset="0"/>
              <a:buNone/>
              <a:defRPr/>
            </a:pPr>
            <a:r>
              <a:rPr lang="zh-CN" altLang="en-US" sz="2400" b="0" noProof="0" dirty="0">
                <a:ln>
                  <a:noFill/>
                </a:ln>
                <a:solidFill>
                  <a:schemeClr val="bg1"/>
                </a:solidFill>
                <a:effectLst/>
                <a:uLnTx/>
                <a:uFillTx/>
                <a:latin typeface="+mn-lt"/>
                <a:ea typeface="+mn-ea"/>
                <a:cs typeface="+mn-ea"/>
                <a:sym typeface="+mn-lt"/>
              </a:rPr>
              <a:t>可能是根、或最左（右）叶子</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1685" name="Rectangle 8"/>
          <p:cNvSpPr>
            <a:spLocks noChangeArrowheads="1"/>
          </p:cNvSpPr>
          <p:nvPr/>
        </p:nvSpPr>
        <p:spPr bwMode="auto">
          <a:xfrm>
            <a:off x="731838" y="233363"/>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线索化二叉树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61189">
                                            <p:txEl>
                                              <p:pRg st="0" end="0"/>
                                            </p:txEl>
                                          </p:spTgt>
                                        </p:tgtEl>
                                        <p:attrNameLst>
                                          <p:attrName>style.visibility</p:attrName>
                                        </p:attrNameLst>
                                      </p:cBhvr>
                                      <p:to>
                                        <p:strVal val="visible"/>
                                      </p:to>
                                    </p:set>
                                    <p:animEffect transition="in" filter="strips(downRight)">
                                      <p:cBhvr>
                                        <p:cTn id="7" dur="500"/>
                                        <p:tgtEl>
                                          <p:spTgt spid="861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61189">
                                            <p:txEl>
                                              <p:pRg st="1" end="1"/>
                                            </p:txEl>
                                          </p:spTgt>
                                        </p:tgtEl>
                                        <p:attrNameLst>
                                          <p:attrName>style.visibility</p:attrName>
                                        </p:attrNameLst>
                                      </p:cBhvr>
                                      <p:to>
                                        <p:strVal val="visible"/>
                                      </p:to>
                                    </p:set>
                                    <p:animEffect transition="in" filter="strips(downRight)">
                                      <p:cBhvr>
                                        <p:cTn id="12" dur="500"/>
                                        <p:tgtEl>
                                          <p:spTgt spid="861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611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6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9" grpId="0" build="p"/>
      <p:bldP spid="861190" grpId="0" bldLvl="0" animBg="1"/>
      <p:bldP spid="86119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8"/>
          <p:cNvSpPr>
            <a:spLocks noChangeArrowheads="1"/>
          </p:cNvSpPr>
          <p:nvPr/>
        </p:nvSpPr>
        <p:spPr bwMode="auto">
          <a:xfrm>
            <a:off x="827088" y="201613"/>
            <a:ext cx="549433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线索化二叉树的几个术语</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56" name="e8066064-0b4e-4747-9412-2aa624795e92"/>
          <p:cNvGrpSpPr>
            <a:grpSpLocks noChangeAspect="1"/>
          </p:cNvGrpSpPr>
          <p:nvPr/>
        </p:nvGrpSpPr>
        <p:grpSpPr>
          <a:xfrm>
            <a:off x="0" y="1801813"/>
            <a:ext cx="9036050" cy="4219575"/>
            <a:chOff x="1643018" y="1819284"/>
            <a:chExt cx="9036496" cy="4219651"/>
          </a:xfrm>
        </p:grpSpPr>
        <p:sp>
          <p:nvSpPr>
            <p:cNvPr id="57" name="íṡľíḍè-Oval 60"/>
            <p:cNvSpPr/>
            <p:nvPr/>
          </p:nvSpPr>
          <p:spPr bwMode="auto">
            <a:xfrm>
              <a:off x="6645478" y="4137076"/>
              <a:ext cx="1589165" cy="1589116"/>
            </a:xfrm>
            <a:prstGeom prst="ellipse">
              <a:avLst/>
            </a:prstGeom>
            <a:solidFill>
              <a:srgbClr val="8064A2"/>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íṡľíḍè-Oval 61"/>
            <p:cNvSpPr/>
            <p:nvPr/>
          </p:nvSpPr>
          <p:spPr bwMode="auto">
            <a:xfrm>
              <a:off x="4014860" y="4137076"/>
              <a:ext cx="1589166" cy="1589116"/>
            </a:xfrm>
            <a:prstGeom prst="ellipse">
              <a:avLst/>
            </a:prstGeom>
            <a:solidFill>
              <a:srgbClr val="4BACC6"/>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íṡľíḍè-Oval 62"/>
            <p:cNvSpPr/>
            <p:nvPr/>
          </p:nvSpPr>
          <p:spPr bwMode="auto">
            <a:xfrm>
              <a:off x="6645478" y="1819284"/>
              <a:ext cx="1589165" cy="1589116"/>
            </a:xfrm>
            <a:prstGeom prst="ellipse">
              <a:avLst/>
            </a:prstGeom>
            <a:solidFill>
              <a:srgbClr val="EBEBEB"/>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íṡľíḍè-Oval 63"/>
            <p:cNvSpPr/>
            <p:nvPr/>
          </p:nvSpPr>
          <p:spPr bwMode="auto">
            <a:xfrm>
              <a:off x="4014860" y="1819284"/>
              <a:ext cx="1589166" cy="1589116"/>
            </a:xfrm>
            <a:prstGeom prst="ellipse">
              <a:avLst/>
            </a:prstGeom>
            <a:solidFill>
              <a:srgbClr val="C0504D"/>
            </a:soli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1" name="íṡľíḍè-Oval 64"/>
            <p:cNvSpPr/>
            <p:nvPr/>
          </p:nvSpPr>
          <p:spPr bwMode="auto">
            <a:xfrm>
              <a:off x="4953119" y="2592410"/>
              <a:ext cx="2341678" cy="2340017"/>
            </a:xfrm>
            <a:prstGeom prst="ellipse">
              <a:avLst/>
            </a:prstGeom>
            <a:solidFill>
              <a:srgbClr val="4F81BD"/>
            </a:solidFill>
            <a:ln w="76200">
              <a:solidFill>
                <a:sysClr val="window" lastClr="FFFFFF"/>
              </a:solid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62" name="Group 65"/>
            <p:cNvGrpSpPr/>
            <p:nvPr/>
          </p:nvGrpSpPr>
          <p:grpSpPr>
            <a:xfrm>
              <a:off x="5628553" y="3065475"/>
              <a:ext cx="991105" cy="1393202"/>
              <a:chOff x="1939926" y="1295399"/>
              <a:chExt cx="277813" cy="390525"/>
            </a:xfrm>
            <a:solidFill>
              <a:sysClr val="window" lastClr="FFFFFF"/>
            </a:solidFill>
          </p:grpSpPr>
          <p:sp>
            <p:nvSpPr>
              <p:cNvPr id="105" name="íṡľíḍè-Oval 66"/>
              <p:cNvSpPr/>
              <p:nvPr/>
            </p:nvSpPr>
            <p:spPr bwMode="auto">
              <a:xfrm>
                <a:off x="2027238" y="1295399"/>
                <a:ext cx="100013" cy="101600"/>
              </a:xfrm>
              <a:prstGeom prst="ellipse">
                <a:avLst/>
              </a:pr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6" name="íṡľíḍè-Freeform: Shape 67"/>
              <p:cNvSpPr/>
              <p:nvPr/>
            </p:nvSpPr>
            <p:spPr bwMode="auto">
              <a:xfrm>
                <a:off x="1981201" y="1412874"/>
                <a:ext cx="195263" cy="109538"/>
              </a:xfrm>
              <a:custGeom>
                <a:avLst/>
                <a:gdLst/>
                <a:ahLst/>
                <a:cxnLst>
                  <a:cxn ang="0">
                    <a:pos x="51" y="35"/>
                  </a:cxn>
                  <a:cxn ang="0">
                    <a:pos x="44" y="42"/>
                  </a:cxn>
                  <a:cxn ang="0">
                    <a:pos x="41" y="42"/>
                  </a:cxn>
                  <a:cxn ang="0">
                    <a:pos x="34" y="35"/>
                  </a:cxn>
                  <a:cxn ang="0">
                    <a:pos x="33" y="32"/>
                  </a:cxn>
                  <a:cxn ang="0">
                    <a:pos x="37" y="14"/>
                  </a:cxn>
                  <a:cxn ang="0">
                    <a:pos x="37" y="12"/>
                  </a:cxn>
                  <a:cxn ang="0">
                    <a:pos x="37" y="8"/>
                  </a:cxn>
                  <a:cxn ang="0">
                    <a:pos x="38" y="7"/>
                  </a:cxn>
                  <a:cxn ang="0">
                    <a:pos x="47" y="7"/>
                  </a:cxn>
                  <a:cxn ang="0">
                    <a:pos x="48" y="8"/>
                  </a:cxn>
                  <a:cxn ang="0">
                    <a:pos x="48" y="12"/>
                  </a:cxn>
                  <a:cxn ang="0">
                    <a:pos x="48" y="14"/>
                  </a:cxn>
                  <a:cxn ang="0">
                    <a:pos x="52" y="32"/>
                  </a:cxn>
                  <a:cxn ang="0">
                    <a:pos x="51" y="35"/>
                  </a:cxn>
                  <a:cxn ang="0">
                    <a:pos x="84" y="46"/>
                  </a:cxn>
                  <a:cxn ang="0">
                    <a:pos x="70" y="7"/>
                  </a:cxn>
                  <a:cxn ang="0">
                    <a:pos x="60" y="0"/>
                  </a:cxn>
                  <a:cxn ang="0">
                    <a:pos x="26" y="0"/>
                  </a:cxn>
                  <a:cxn ang="0">
                    <a:pos x="24" y="0"/>
                  </a:cxn>
                  <a:cxn ang="0">
                    <a:pos x="15" y="7"/>
                  </a:cxn>
                  <a:cxn ang="0">
                    <a:pos x="0" y="46"/>
                  </a:cxn>
                  <a:cxn ang="0">
                    <a:pos x="2" y="48"/>
                  </a:cxn>
                  <a:cxn ang="0">
                    <a:pos x="13" y="48"/>
                  </a:cxn>
                  <a:cxn ang="0">
                    <a:pos x="16" y="46"/>
                  </a:cxn>
                  <a:cxn ang="0">
                    <a:pos x="23" y="28"/>
                  </a:cxn>
                  <a:cxn ang="0">
                    <a:pos x="23" y="28"/>
                  </a:cxn>
                  <a:cxn ang="0">
                    <a:pos x="24" y="46"/>
                  </a:cxn>
                  <a:cxn ang="0">
                    <a:pos x="26" y="48"/>
                  </a:cxn>
                  <a:cxn ang="0">
                    <a:pos x="61" y="48"/>
                  </a:cxn>
                  <a:cxn ang="0">
                    <a:pos x="63" y="45"/>
                  </a:cxn>
                  <a:cxn ang="0">
                    <a:pos x="63" y="28"/>
                  </a:cxn>
                  <a:cxn ang="0">
                    <a:pos x="64" y="27"/>
                  </a:cxn>
                  <a:cxn ang="0">
                    <a:pos x="71" y="46"/>
                  </a:cxn>
                  <a:cxn ang="0">
                    <a:pos x="73" y="48"/>
                  </a:cxn>
                  <a:cxn ang="0">
                    <a:pos x="82" y="48"/>
                  </a:cxn>
                  <a:cxn ang="0">
                    <a:pos x="84" y="46"/>
                  </a:cxn>
                </a:cxnLst>
                <a:rect l="0" t="0" r="r" b="b"/>
                <a:pathLst>
                  <a:path w="85" h="48">
                    <a:moveTo>
                      <a:pt x="51" y="35"/>
                    </a:moveTo>
                    <a:cubicBezTo>
                      <a:pt x="44" y="42"/>
                      <a:pt x="44" y="42"/>
                      <a:pt x="44" y="42"/>
                    </a:cubicBezTo>
                    <a:cubicBezTo>
                      <a:pt x="43" y="42"/>
                      <a:pt x="42" y="42"/>
                      <a:pt x="41" y="42"/>
                    </a:cubicBezTo>
                    <a:cubicBezTo>
                      <a:pt x="34" y="35"/>
                      <a:pt x="34" y="35"/>
                      <a:pt x="34" y="35"/>
                    </a:cubicBezTo>
                    <a:cubicBezTo>
                      <a:pt x="33" y="34"/>
                      <a:pt x="33" y="33"/>
                      <a:pt x="33" y="32"/>
                    </a:cubicBezTo>
                    <a:cubicBezTo>
                      <a:pt x="37" y="14"/>
                      <a:pt x="37" y="14"/>
                      <a:pt x="37" y="14"/>
                    </a:cubicBezTo>
                    <a:cubicBezTo>
                      <a:pt x="37" y="13"/>
                      <a:pt x="37" y="13"/>
                      <a:pt x="37" y="12"/>
                    </a:cubicBezTo>
                    <a:cubicBezTo>
                      <a:pt x="37" y="11"/>
                      <a:pt x="37" y="8"/>
                      <a:pt x="37" y="8"/>
                    </a:cubicBezTo>
                    <a:cubicBezTo>
                      <a:pt x="37" y="8"/>
                      <a:pt x="37" y="7"/>
                      <a:pt x="38" y="7"/>
                    </a:cubicBezTo>
                    <a:cubicBezTo>
                      <a:pt x="47" y="7"/>
                      <a:pt x="47" y="7"/>
                      <a:pt x="47" y="7"/>
                    </a:cubicBezTo>
                    <a:cubicBezTo>
                      <a:pt x="47" y="7"/>
                      <a:pt x="48" y="8"/>
                      <a:pt x="48" y="8"/>
                    </a:cubicBezTo>
                    <a:cubicBezTo>
                      <a:pt x="48" y="8"/>
                      <a:pt x="48" y="11"/>
                      <a:pt x="48" y="12"/>
                    </a:cubicBezTo>
                    <a:cubicBezTo>
                      <a:pt x="48" y="13"/>
                      <a:pt x="48" y="13"/>
                      <a:pt x="48" y="14"/>
                    </a:cubicBezTo>
                    <a:cubicBezTo>
                      <a:pt x="52" y="32"/>
                      <a:pt x="52" y="32"/>
                      <a:pt x="52" y="32"/>
                    </a:cubicBezTo>
                    <a:cubicBezTo>
                      <a:pt x="52" y="33"/>
                      <a:pt x="52" y="34"/>
                      <a:pt x="51" y="35"/>
                    </a:cubicBezTo>
                    <a:moveTo>
                      <a:pt x="84" y="46"/>
                    </a:moveTo>
                    <a:cubicBezTo>
                      <a:pt x="70" y="7"/>
                      <a:pt x="70" y="7"/>
                      <a:pt x="70" y="7"/>
                    </a:cubicBezTo>
                    <a:cubicBezTo>
                      <a:pt x="69" y="6"/>
                      <a:pt x="66" y="0"/>
                      <a:pt x="60" y="0"/>
                    </a:cubicBezTo>
                    <a:cubicBezTo>
                      <a:pt x="59" y="0"/>
                      <a:pt x="27" y="0"/>
                      <a:pt x="26" y="0"/>
                    </a:cubicBezTo>
                    <a:cubicBezTo>
                      <a:pt x="24" y="0"/>
                      <a:pt x="24" y="0"/>
                      <a:pt x="24" y="0"/>
                    </a:cubicBezTo>
                    <a:cubicBezTo>
                      <a:pt x="18" y="0"/>
                      <a:pt x="15" y="6"/>
                      <a:pt x="15" y="7"/>
                    </a:cubicBezTo>
                    <a:cubicBezTo>
                      <a:pt x="0" y="46"/>
                      <a:pt x="0" y="46"/>
                      <a:pt x="0" y="46"/>
                    </a:cubicBezTo>
                    <a:cubicBezTo>
                      <a:pt x="0" y="47"/>
                      <a:pt x="0" y="48"/>
                      <a:pt x="2" y="48"/>
                    </a:cubicBezTo>
                    <a:cubicBezTo>
                      <a:pt x="13" y="48"/>
                      <a:pt x="13" y="48"/>
                      <a:pt x="13" y="48"/>
                    </a:cubicBezTo>
                    <a:cubicBezTo>
                      <a:pt x="15" y="48"/>
                      <a:pt x="16" y="46"/>
                      <a:pt x="16" y="46"/>
                    </a:cubicBezTo>
                    <a:cubicBezTo>
                      <a:pt x="23" y="28"/>
                      <a:pt x="23" y="28"/>
                      <a:pt x="23" y="28"/>
                    </a:cubicBezTo>
                    <a:cubicBezTo>
                      <a:pt x="23" y="28"/>
                      <a:pt x="23" y="25"/>
                      <a:pt x="23" y="28"/>
                    </a:cubicBezTo>
                    <a:cubicBezTo>
                      <a:pt x="23" y="31"/>
                      <a:pt x="23" y="41"/>
                      <a:pt x="24" y="46"/>
                    </a:cubicBezTo>
                    <a:cubicBezTo>
                      <a:pt x="24" y="47"/>
                      <a:pt x="24" y="48"/>
                      <a:pt x="26" y="48"/>
                    </a:cubicBezTo>
                    <a:cubicBezTo>
                      <a:pt x="61" y="48"/>
                      <a:pt x="61" y="48"/>
                      <a:pt x="61" y="48"/>
                    </a:cubicBezTo>
                    <a:cubicBezTo>
                      <a:pt x="64" y="48"/>
                      <a:pt x="63" y="47"/>
                      <a:pt x="63" y="45"/>
                    </a:cubicBezTo>
                    <a:cubicBezTo>
                      <a:pt x="63" y="40"/>
                      <a:pt x="63" y="31"/>
                      <a:pt x="63" y="28"/>
                    </a:cubicBezTo>
                    <a:cubicBezTo>
                      <a:pt x="63" y="26"/>
                      <a:pt x="64" y="27"/>
                      <a:pt x="64" y="27"/>
                    </a:cubicBezTo>
                    <a:cubicBezTo>
                      <a:pt x="71" y="46"/>
                      <a:pt x="71" y="46"/>
                      <a:pt x="71" y="46"/>
                    </a:cubicBezTo>
                    <a:cubicBezTo>
                      <a:pt x="71" y="46"/>
                      <a:pt x="71" y="48"/>
                      <a:pt x="73" y="48"/>
                    </a:cubicBezTo>
                    <a:cubicBezTo>
                      <a:pt x="82" y="48"/>
                      <a:pt x="82" y="48"/>
                      <a:pt x="82" y="48"/>
                    </a:cubicBezTo>
                    <a:cubicBezTo>
                      <a:pt x="85" y="48"/>
                      <a:pt x="85" y="47"/>
                      <a:pt x="84" y="46"/>
                    </a:cubicBezTo>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7" name="íṡľíḍè-Freeform: Shape 68"/>
              <p:cNvSpPr/>
              <p:nvPr/>
            </p:nvSpPr>
            <p:spPr bwMode="auto">
              <a:xfrm>
                <a:off x="1939926" y="1541461"/>
                <a:ext cx="277813" cy="144463"/>
              </a:xfrm>
              <a:custGeom>
                <a:avLst/>
                <a:gdLst/>
                <a:ahLst/>
                <a:cxnLst>
                  <a:cxn ang="0">
                    <a:pos x="119" y="8"/>
                  </a:cxn>
                  <a:cxn ang="0">
                    <a:pos x="114" y="0"/>
                  </a:cxn>
                  <a:cxn ang="0">
                    <a:pos x="7" y="0"/>
                  </a:cxn>
                  <a:cxn ang="0">
                    <a:pos x="2" y="8"/>
                  </a:cxn>
                  <a:cxn ang="0">
                    <a:pos x="5" y="17"/>
                  </a:cxn>
                  <a:cxn ang="0">
                    <a:pos x="12" y="25"/>
                  </a:cxn>
                  <a:cxn ang="0">
                    <a:pos x="17" y="32"/>
                  </a:cxn>
                  <a:cxn ang="0">
                    <a:pos x="22" y="56"/>
                  </a:cxn>
                  <a:cxn ang="0">
                    <a:pos x="31" y="63"/>
                  </a:cxn>
                  <a:cxn ang="0">
                    <a:pos x="90" y="63"/>
                  </a:cxn>
                  <a:cxn ang="0">
                    <a:pos x="99" y="56"/>
                  </a:cxn>
                  <a:cxn ang="0">
                    <a:pos x="104" y="32"/>
                  </a:cxn>
                  <a:cxn ang="0">
                    <a:pos x="109" y="25"/>
                  </a:cxn>
                  <a:cxn ang="0">
                    <a:pos x="115" y="17"/>
                  </a:cxn>
                  <a:cxn ang="0">
                    <a:pos x="119" y="8"/>
                  </a:cxn>
                </a:cxnLst>
                <a:rect l="0" t="0" r="r" b="b"/>
                <a:pathLst>
                  <a:path w="121" h="63">
                    <a:moveTo>
                      <a:pt x="119" y="8"/>
                    </a:moveTo>
                    <a:cubicBezTo>
                      <a:pt x="121" y="4"/>
                      <a:pt x="118" y="0"/>
                      <a:pt x="114" y="0"/>
                    </a:cubicBezTo>
                    <a:cubicBezTo>
                      <a:pt x="7" y="0"/>
                      <a:pt x="7" y="0"/>
                      <a:pt x="7" y="0"/>
                    </a:cubicBezTo>
                    <a:cubicBezTo>
                      <a:pt x="2" y="0"/>
                      <a:pt x="0" y="4"/>
                      <a:pt x="2" y="8"/>
                    </a:cubicBezTo>
                    <a:cubicBezTo>
                      <a:pt x="5" y="17"/>
                      <a:pt x="5" y="17"/>
                      <a:pt x="5" y="17"/>
                    </a:cubicBezTo>
                    <a:cubicBezTo>
                      <a:pt x="7" y="21"/>
                      <a:pt x="10" y="25"/>
                      <a:pt x="12" y="25"/>
                    </a:cubicBezTo>
                    <a:cubicBezTo>
                      <a:pt x="14" y="25"/>
                      <a:pt x="16" y="28"/>
                      <a:pt x="17" y="32"/>
                    </a:cubicBezTo>
                    <a:cubicBezTo>
                      <a:pt x="22" y="56"/>
                      <a:pt x="22" y="56"/>
                      <a:pt x="22" y="56"/>
                    </a:cubicBezTo>
                    <a:cubicBezTo>
                      <a:pt x="22" y="60"/>
                      <a:pt x="26" y="63"/>
                      <a:pt x="31" y="63"/>
                    </a:cubicBezTo>
                    <a:cubicBezTo>
                      <a:pt x="90" y="63"/>
                      <a:pt x="90" y="63"/>
                      <a:pt x="90" y="63"/>
                    </a:cubicBezTo>
                    <a:cubicBezTo>
                      <a:pt x="94" y="63"/>
                      <a:pt x="98" y="60"/>
                      <a:pt x="99" y="56"/>
                    </a:cubicBezTo>
                    <a:cubicBezTo>
                      <a:pt x="104" y="32"/>
                      <a:pt x="104" y="32"/>
                      <a:pt x="104" y="32"/>
                    </a:cubicBezTo>
                    <a:cubicBezTo>
                      <a:pt x="104" y="28"/>
                      <a:pt x="107" y="25"/>
                      <a:pt x="109" y="25"/>
                    </a:cubicBezTo>
                    <a:cubicBezTo>
                      <a:pt x="111" y="25"/>
                      <a:pt x="114" y="21"/>
                      <a:pt x="115" y="17"/>
                    </a:cubicBezTo>
                    <a:lnTo>
                      <a:pt x="119" y="8"/>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3" name="Group 69"/>
            <p:cNvGrpSpPr/>
            <p:nvPr/>
          </p:nvGrpSpPr>
          <p:grpSpPr>
            <a:xfrm>
              <a:off x="7059605" y="4715135"/>
              <a:ext cx="759666" cy="434095"/>
              <a:chOff x="3654425" y="2386013"/>
              <a:chExt cx="288926" cy="165100"/>
            </a:xfrm>
            <a:solidFill>
              <a:sysClr val="window" lastClr="FFFFFF"/>
            </a:solidFill>
          </p:grpSpPr>
          <p:sp>
            <p:nvSpPr>
              <p:cNvPr id="102" name="íṡľíḍè-Freeform: Shape 70"/>
              <p:cNvSpPr/>
              <p:nvPr/>
            </p:nvSpPr>
            <p:spPr bwMode="auto">
              <a:xfrm>
                <a:off x="3736975" y="2386013"/>
                <a:ext cx="123825" cy="165100"/>
              </a:xfrm>
              <a:custGeom>
                <a:avLst/>
                <a:gdLst>
                  <a:gd name="T0" fmla="*/ 28 w 71"/>
                  <a:gd name="T1" fmla="*/ 45 h 95"/>
                  <a:gd name="T2" fmla="*/ 0 w 71"/>
                  <a:gd name="T3" fmla="*/ 92 h 95"/>
                  <a:gd name="T4" fmla="*/ 0 w 71"/>
                  <a:gd name="T5" fmla="*/ 95 h 95"/>
                  <a:gd name="T6" fmla="*/ 71 w 71"/>
                  <a:gd name="T7" fmla="*/ 95 h 95"/>
                  <a:gd name="T8" fmla="*/ 71 w 71"/>
                  <a:gd name="T9" fmla="*/ 92 h 95"/>
                  <a:gd name="T10" fmla="*/ 43 w 71"/>
                  <a:gd name="T11" fmla="*/ 45 h 95"/>
                  <a:gd name="T12" fmla="*/ 59 w 71"/>
                  <a:gd name="T13" fmla="*/ 23 h 95"/>
                  <a:gd name="T14" fmla="*/ 36 w 71"/>
                  <a:gd name="T15" fmla="*/ 0 h 95"/>
                  <a:gd name="T16" fmla="*/ 12 w 71"/>
                  <a:gd name="T17" fmla="*/ 23 h 95"/>
                  <a:gd name="T18" fmla="*/ 28 w 71"/>
                  <a:gd name="T19"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95">
                    <a:moveTo>
                      <a:pt x="28" y="45"/>
                    </a:moveTo>
                    <a:cubicBezTo>
                      <a:pt x="12" y="49"/>
                      <a:pt x="0" y="69"/>
                      <a:pt x="0" y="92"/>
                    </a:cubicBezTo>
                    <a:cubicBezTo>
                      <a:pt x="0" y="93"/>
                      <a:pt x="0" y="94"/>
                      <a:pt x="0" y="95"/>
                    </a:cubicBezTo>
                    <a:cubicBezTo>
                      <a:pt x="71" y="95"/>
                      <a:pt x="71" y="95"/>
                      <a:pt x="71" y="95"/>
                    </a:cubicBezTo>
                    <a:cubicBezTo>
                      <a:pt x="71" y="94"/>
                      <a:pt x="71" y="93"/>
                      <a:pt x="71" y="92"/>
                    </a:cubicBezTo>
                    <a:cubicBezTo>
                      <a:pt x="71" y="69"/>
                      <a:pt x="59" y="49"/>
                      <a:pt x="43" y="45"/>
                    </a:cubicBezTo>
                    <a:cubicBezTo>
                      <a:pt x="53" y="41"/>
                      <a:pt x="59" y="33"/>
                      <a:pt x="59" y="23"/>
                    </a:cubicBezTo>
                    <a:cubicBezTo>
                      <a:pt x="59" y="10"/>
                      <a:pt x="49" y="0"/>
                      <a:pt x="36" y="0"/>
                    </a:cubicBezTo>
                    <a:cubicBezTo>
                      <a:pt x="23" y="0"/>
                      <a:pt x="12" y="10"/>
                      <a:pt x="12" y="23"/>
                    </a:cubicBezTo>
                    <a:cubicBezTo>
                      <a:pt x="12" y="33"/>
                      <a:pt x="19" y="41"/>
                      <a:pt x="2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3" name="íṡľíḍè-Freeform: Shape 71"/>
              <p:cNvSpPr/>
              <p:nvPr/>
            </p:nvSpPr>
            <p:spPr bwMode="auto">
              <a:xfrm>
                <a:off x="3654425" y="2398713"/>
                <a:ext cx="92075" cy="138113"/>
              </a:xfrm>
              <a:custGeom>
                <a:avLst/>
                <a:gdLst>
                  <a:gd name="T0" fmla="*/ 24 w 53"/>
                  <a:gd name="T1" fmla="*/ 38 h 80"/>
                  <a:gd name="T2" fmla="*/ 0 w 53"/>
                  <a:gd name="T3" fmla="*/ 78 h 80"/>
                  <a:gd name="T4" fmla="*/ 0 w 53"/>
                  <a:gd name="T5" fmla="*/ 80 h 80"/>
                  <a:gd name="T6" fmla="*/ 43 w 53"/>
                  <a:gd name="T7" fmla="*/ 80 h 80"/>
                  <a:gd name="T8" fmla="*/ 52 w 53"/>
                  <a:gd name="T9" fmla="*/ 52 h 80"/>
                  <a:gd name="T10" fmla="*/ 53 w 53"/>
                  <a:gd name="T11" fmla="*/ 51 h 80"/>
                  <a:gd name="T12" fmla="*/ 37 w 53"/>
                  <a:gd name="T13" fmla="*/ 38 h 80"/>
                  <a:gd name="T14" fmla="*/ 50 w 53"/>
                  <a:gd name="T15" fmla="*/ 20 h 80"/>
                  <a:gd name="T16" fmla="*/ 30 w 53"/>
                  <a:gd name="T17" fmla="*/ 0 h 80"/>
                  <a:gd name="T18" fmla="*/ 11 w 53"/>
                  <a:gd name="T19" fmla="*/ 20 h 80"/>
                  <a:gd name="T20" fmla="*/ 24 w 53"/>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80">
                    <a:moveTo>
                      <a:pt x="24" y="38"/>
                    </a:moveTo>
                    <a:cubicBezTo>
                      <a:pt x="11" y="42"/>
                      <a:pt x="0" y="58"/>
                      <a:pt x="0" y="78"/>
                    </a:cubicBezTo>
                    <a:cubicBezTo>
                      <a:pt x="0" y="79"/>
                      <a:pt x="0" y="79"/>
                      <a:pt x="0" y="80"/>
                    </a:cubicBezTo>
                    <a:cubicBezTo>
                      <a:pt x="43" y="80"/>
                      <a:pt x="43" y="80"/>
                      <a:pt x="43" y="80"/>
                    </a:cubicBezTo>
                    <a:cubicBezTo>
                      <a:pt x="44" y="70"/>
                      <a:pt x="47" y="60"/>
                      <a:pt x="52" y="52"/>
                    </a:cubicBezTo>
                    <a:cubicBezTo>
                      <a:pt x="52" y="51"/>
                      <a:pt x="53" y="51"/>
                      <a:pt x="53" y="51"/>
                    </a:cubicBezTo>
                    <a:cubicBezTo>
                      <a:pt x="49" y="44"/>
                      <a:pt x="43" y="40"/>
                      <a:pt x="37" y="38"/>
                    </a:cubicBezTo>
                    <a:cubicBezTo>
                      <a:pt x="45" y="35"/>
                      <a:pt x="50" y="28"/>
                      <a:pt x="50" y="20"/>
                    </a:cubicBezTo>
                    <a:cubicBezTo>
                      <a:pt x="50" y="9"/>
                      <a:pt x="41" y="0"/>
                      <a:pt x="30" y="0"/>
                    </a:cubicBezTo>
                    <a:cubicBezTo>
                      <a:pt x="20" y="0"/>
                      <a:pt x="11" y="9"/>
                      <a:pt x="11" y="20"/>
                    </a:cubicBezTo>
                    <a:cubicBezTo>
                      <a:pt x="11" y="28"/>
                      <a:pt x="16" y="35"/>
                      <a:pt x="2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4" name="íṡľíḍè-Freeform: Shape 72"/>
              <p:cNvSpPr/>
              <p:nvPr/>
            </p:nvSpPr>
            <p:spPr bwMode="auto">
              <a:xfrm>
                <a:off x="3852863" y="2398713"/>
                <a:ext cx="90488" cy="138113"/>
              </a:xfrm>
              <a:custGeom>
                <a:avLst/>
                <a:gdLst>
                  <a:gd name="T0" fmla="*/ 16 w 52"/>
                  <a:gd name="T1" fmla="*/ 38 h 80"/>
                  <a:gd name="T2" fmla="*/ 0 w 52"/>
                  <a:gd name="T3" fmla="*/ 51 h 80"/>
                  <a:gd name="T4" fmla="*/ 0 w 52"/>
                  <a:gd name="T5" fmla="*/ 52 h 80"/>
                  <a:gd name="T6" fmla="*/ 9 w 52"/>
                  <a:gd name="T7" fmla="*/ 80 h 80"/>
                  <a:gd name="T8" fmla="*/ 52 w 52"/>
                  <a:gd name="T9" fmla="*/ 80 h 80"/>
                  <a:gd name="T10" fmla="*/ 52 w 52"/>
                  <a:gd name="T11" fmla="*/ 78 h 80"/>
                  <a:gd name="T12" fmla="*/ 28 w 52"/>
                  <a:gd name="T13" fmla="*/ 38 h 80"/>
                  <a:gd name="T14" fmla="*/ 42 w 52"/>
                  <a:gd name="T15" fmla="*/ 20 h 80"/>
                  <a:gd name="T16" fmla="*/ 22 w 52"/>
                  <a:gd name="T17" fmla="*/ 0 h 80"/>
                  <a:gd name="T18" fmla="*/ 2 w 52"/>
                  <a:gd name="T19" fmla="*/ 20 h 80"/>
                  <a:gd name="T20" fmla="*/ 16 w 52"/>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0">
                    <a:moveTo>
                      <a:pt x="16" y="38"/>
                    </a:moveTo>
                    <a:cubicBezTo>
                      <a:pt x="9" y="40"/>
                      <a:pt x="4" y="44"/>
                      <a:pt x="0" y="51"/>
                    </a:cubicBezTo>
                    <a:cubicBezTo>
                      <a:pt x="0" y="51"/>
                      <a:pt x="0" y="51"/>
                      <a:pt x="0" y="52"/>
                    </a:cubicBezTo>
                    <a:cubicBezTo>
                      <a:pt x="6" y="60"/>
                      <a:pt x="8" y="70"/>
                      <a:pt x="9" y="80"/>
                    </a:cubicBezTo>
                    <a:cubicBezTo>
                      <a:pt x="52" y="80"/>
                      <a:pt x="52" y="80"/>
                      <a:pt x="52" y="80"/>
                    </a:cubicBezTo>
                    <a:cubicBezTo>
                      <a:pt x="52" y="79"/>
                      <a:pt x="52" y="79"/>
                      <a:pt x="52" y="78"/>
                    </a:cubicBezTo>
                    <a:cubicBezTo>
                      <a:pt x="52" y="58"/>
                      <a:pt x="42" y="42"/>
                      <a:pt x="28" y="38"/>
                    </a:cubicBezTo>
                    <a:cubicBezTo>
                      <a:pt x="36" y="35"/>
                      <a:pt x="42" y="28"/>
                      <a:pt x="42" y="20"/>
                    </a:cubicBezTo>
                    <a:cubicBezTo>
                      <a:pt x="42" y="9"/>
                      <a:pt x="33" y="0"/>
                      <a:pt x="22" y="0"/>
                    </a:cubicBezTo>
                    <a:cubicBezTo>
                      <a:pt x="11" y="0"/>
                      <a:pt x="2" y="9"/>
                      <a:pt x="2" y="20"/>
                    </a:cubicBezTo>
                    <a:cubicBezTo>
                      <a:pt x="2" y="28"/>
                      <a:pt x="8" y="35"/>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4" name="Group 73"/>
            <p:cNvGrpSpPr/>
            <p:nvPr/>
          </p:nvGrpSpPr>
          <p:grpSpPr>
            <a:xfrm>
              <a:off x="4574999" y="4562799"/>
              <a:ext cx="467486" cy="738797"/>
              <a:chOff x="4197350" y="2614613"/>
              <a:chExt cx="177800" cy="280988"/>
            </a:xfrm>
            <a:solidFill>
              <a:sysClr val="window" lastClr="FFFFFF"/>
            </a:solidFill>
          </p:grpSpPr>
          <p:sp>
            <p:nvSpPr>
              <p:cNvPr id="97" name="íṡľíḍè-Freeform: Shape 74"/>
              <p:cNvSpPr/>
              <p:nvPr/>
            </p:nvSpPr>
            <p:spPr bwMode="auto">
              <a:xfrm>
                <a:off x="4227513" y="2614613"/>
                <a:ext cx="117475" cy="68263"/>
              </a:xfrm>
              <a:custGeom>
                <a:avLst/>
                <a:gdLst>
                  <a:gd name="T0" fmla="*/ 14 w 68"/>
                  <a:gd name="T1" fmla="*/ 18 h 40"/>
                  <a:gd name="T2" fmla="*/ 1 w 68"/>
                  <a:gd name="T3" fmla="*/ 23 h 40"/>
                  <a:gd name="T4" fmla="*/ 21 w 68"/>
                  <a:gd name="T5" fmla="*/ 40 h 40"/>
                  <a:gd name="T6" fmla="*/ 46 w 68"/>
                  <a:gd name="T7" fmla="*/ 40 h 40"/>
                  <a:gd name="T8" fmla="*/ 68 w 68"/>
                  <a:gd name="T9" fmla="*/ 25 h 40"/>
                  <a:gd name="T10" fmla="*/ 62 w 68"/>
                  <a:gd name="T11" fmla="*/ 26 h 40"/>
                  <a:gd name="T12" fmla="*/ 56 w 68"/>
                  <a:gd name="T13" fmla="*/ 0 h 40"/>
                  <a:gd name="T14" fmla="*/ 37 w 68"/>
                  <a:gd name="T15" fmla="*/ 16 h 40"/>
                  <a:gd name="T16" fmla="*/ 17 w 68"/>
                  <a:gd name="T17" fmla="*/ 5 h 40"/>
                  <a:gd name="T18" fmla="*/ 14 w 68"/>
                  <a:gd name="T1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0">
                    <a:moveTo>
                      <a:pt x="14" y="18"/>
                    </a:moveTo>
                    <a:cubicBezTo>
                      <a:pt x="10" y="22"/>
                      <a:pt x="2" y="20"/>
                      <a:pt x="1" y="23"/>
                    </a:cubicBezTo>
                    <a:cubicBezTo>
                      <a:pt x="0" y="29"/>
                      <a:pt x="18" y="38"/>
                      <a:pt x="21" y="40"/>
                    </a:cubicBezTo>
                    <a:cubicBezTo>
                      <a:pt x="30" y="40"/>
                      <a:pt x="38" y="40"/>
                      <a:pt x="46" y="40"/>
                    </a:cubicBezTo>
                    <a:cubicBezTo>
                      <a:pt x="56" y="37"/>
                      <a:pt x="63" y="32"/>
                      <a:pt x="68" y="25"/>
                    </a:cubicBezTo>
                    <a:cubicBezTo>
                      <a:pt x="66" y="26"/>
                      <a:pt x="64" y="26"/>
                      <a:pt x="62" y="26"/>
                    </a:cubicBezTo>
                    <a:cubicBezTo>
                      <a:pt x="43" y="26"/>
                      <a:pt x="63" y="1"/>
                      <a:pt x="56" y="0"/>
                    </a:cubicBezTo>
                    <a:cubicBezTo>
                      <a:pt x="48" y="0"/>
                      <a:pt x="50" y="11"/>
                      <a:pt x="37" y="16"/>
                    </a:cubicBezTo>
                    <a:cubicBezTo>
                      <a:pt x="33" y="18"/>
                      <a:pt x="23" y="5"/>
                      <a:pt x="17" y="5"/>
                    </a:cubicBezTo>
                    <a:cubicBezTo>
                      <a:pt x="12" y="5"/>
                      <a:pt x="17" y="15"/>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8" name="íṡľíḍè-Freeform: Shape 75"/>
              <p:cNvSpPr/>
              <p:nvPr/>
            </p:nvSpPr>
            <p:spPr bwMode="auto">
              <a:xfrm>
                <a:off x="4265613" y="2686050"/>
                <a:ext cx="39688" cy="9525"/>
              </a:xfrm>
              <a:custGeom>
                <a:avLst/>
                <a:gdLst>
                  <a:gd name="T0" fmla="*/ 18 w 23"/>
                  <a:gd name="T1" fmla="*/ 0 h 5"/>
                  <a:gd name="T2" fmla="*/ 4 w 23"/>
                  <a:gd name="T3" fmla="*/ 0 h 5"/>
                  <a:gd name="T4" fmla="*/ 0 w 23"/>
                  <a:gd name="T5" fmla="*/ 2 h 5"/>
                  <a:gd name="T6" fmla="*/ 0 w 23"/>
                  <a:gd name="T7" fmla="*/ 2 h 5"/>
                  <a:gd name="T8" fmla="*/ 0 w 23"/>
                  <a:gd name="T9" fmla="*/ 3 h 5"/>
                  <a:gd name="T10" fmla="*/ 0 w 23"/>
                  <a:gd name="T11" fmla="*/ 4 h 5"/>
                  <a:gd name="T12" fmla="*/ 1 w 23"/>
                  <a:gd name="T13" fmla="*/ 4 h 5"/>
                  <a:gd name="T14" fmla="*/ 3 w 23"/>
                  <a:gd name="T15" fmla="*/ 5 h 5"/>
                  <a:gd name="T16" fmla="*/ 20 w 23"/>
                  <a:gd name="T17" fmla="*/ 5 h 5"/>
                  <a:gd name="T18" fmla="*/ 22 w 23"/>
                  <a:gd name="T19" fmla="*/ 4 h 5"/>
                  <a:gd name="T20" fmla="*/ 23 w 23"/>
                  <a:gd name="T21" fmla="*/ 3 h 5"/>
                  <a:gd name="T22" fmla="*/ 23 w 23"/>
                  <a:gd name="T23" fmla="*/ 2 h 5"/>
                  <a:gd name="T24" fmla="*/ 22 w 23"/>
                  <a:gd name="T25" fmla="*/ 2 h 5"/>
                  <a:gd name="T26" fmla="*/ 22 w 23"/>
                  <a:gd name="T27" fmla="*/ 1 h 5"/>
                  <a:gd name="T28" fmla="*/ 18 w 23"/>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
                    <a:moveTo>
                      <a:pt x="18" y="0"/>
                    </a:moveTo>
                    <a:cubicBezTo>
                      <a:pt x="4" y="0"/>
                      <a:pt x="4" y="0"/>
                      <a:pt x="4" y="0"/>
                    </a:cubicBezTo>
                    <a:cubicBezTo>
                      <a:pt x="2" y="0"/>
                      <a:pt x="0" y="1"/>
                      <a:pt x="0" y="2"/>
                    </a:cubicBezTo>
                    <a:cubicBezTo>
                      <a:pt x="0" y="2"/>
                      <a:pt x="0" y="2"/>
                      <a:pt x="0" y="2"/>
                    </a:cubicBezTo>
                    <a:cubicBezTo>
                      <a:pt x="0" y="3"/>
                      <a:pt x="0" y="3"/>
                      <a:pt x="0" y="3"/>
                    </a:cubicBezTo>
                    <a:cubicBezTo>
                      <a:pt x="0" y="4"/>
                      <a:pt x="0" y="4"/>
                      <a:pt x="0" y="4"/>
                    </a:cubicBezTo>
                    <a:cubicBezTo>
                      <a:pt x="1" y="4"/>
                      <a:pt x="1" y="4"/>
                      <a:pt x="1" y="4"/>
                    </a:cubicBezTo>
                    <a:cubicBezTo>
                      <a:pt x="3" y="5"/>
                      <a:pt x="3" y="5"/>
                      <a:pt x="3" y="5"/>
                    </a:cubicBezTo>
                    <a:cubicBezTo>
                      <a:pt x="20" y="5"/>
                      <a:pt x="20" y="5"/>
                      <a:pt x="20" y="5"/>
                    </a:cubicBezTo>
                    <a:cubicBezTo>
                      <a:pt x="21" y="4"/>
                      <a:pt x="22" y="4"/>
                      <a:pt x="22" y="4"/>
                    </a:cubicBezTo>
                    <a:cubicBezTo>
                      <a:pt x="23" y="3"/>
                      <a:pt x="23" y="3"/>
                      <a:pt x="23" y="3"/>
                    </a:cubicBezTo>
                    <a:cubicBezTo>
                      <a:pt x="23" y="2"/>
                      <a:pt x="23" y="2"/>
                      <a:pt x="23" y="2"/>
                    </a:cubicBezTo>
                    <a:cubicBezTo>
                      <a:pt x="22" y="2"/>
                      <a:pt x="22" y="2"/>
                      <a:pt x="22" y="2"/>
                    </a:cubicBezTo>
                    <a:cubicBezTo>
                      <a:pt x="22" y="1"/>
                      <a:pt x="22" y="1"/>
                      <a:pt x="22" y="1"/>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9" name="íṡľíḍè-Freeform: Shape 76"/>
              <p:cNvSpPr/>
              <p:nvPr/>
            </p:nvSpPr>
            <p:spPr bwMode="auto">
              <a:xfrm>
                <a:off x="4197350" y="2697163"/>
                <a:ext cx="177800" cy="198438"/>
              </a:xfrm>
              <a:custGeom>
                <a:avLst/>
                <a:gdLst>
                  <a:gd name="T0" fmla="*/ 48 w 103"/>
                  <a:gd name="T1" fmla="*/ 24 h 114"/>
                  <a:gd name="T2" fmla="*/ 48 w 103"/>
                  <a:gd name="T3" fmla="*/ 17 h 114"/>
                  <a:gd name="T4" fmla="*/ 57 w 103"/>
                  <a:gd name="T5" fmla="*/ 17 h 114"/>
                  <a:gd name="T6" fmla="*/ 57 w 103"/>
                  <a:gd name="T7" fmla="*/ 24 h 114"/>
                  <a:gd name="T8" fmla="*/ 75 w 103"/>
                  <a:gd name="T9" fmla="*/ 32 h 114"/>
                  <a:gd name="T10" fmla="*/ 65 w 103"/>
                  <a:gd name="T11" fmla="*/ 43 h 114"/>
                  <a:gd name="T12" fmla="*/ 56 w 103"/>
                  <a:gd name="T13" fmla="*/ 38 h 114"/>
                  <a:gd name="T14" fmla="*/ 56 w 103"/>
                  <a:gd name="T15" fmla="*/ 53 h 114"/>
                  <a:gd name="T16" fmla="*/ 77 w 103"/>
                  <a:gd name="T17" fmla="*/ 74 h 114"/>
                  <a:gd name="T18" fmla="*/ 72 w 103"/>
                  <a:gd name="T19" fmla="*/ 87 h 114"/>
                  <a:gd name="T20" fmla="*/ 56 w 103"/>
                  <a:gd name="T21" fmla="*/ 95 h 114"/>
                  <a:gd name="T22" fmla="*/ 56 w 103"/>
                  <a:gd name="T23" fmla="*/ 103 h 114"/>
                  <a:gd name="T24" fmla="*/ 48 w 103"/>
                  <a:gd name="T25" fmla="*/ 103 h 114"/>
                  <a:gd name="T26" fmla="*/ 48 w 103"/>
                  <a:gd name="T27" fmla="*/ 95 h 114"/>
                  <a:gd name="T28" fmla="*/ 46 w 103"/>
                  <a:gd name="T29" fmla="*/ 95 h 114"/>
                  <a:gd name="T30" fmla="*/ 35 w 103"/>
                  <a:gd name="T31" fmla="*/ 92 h 114"/>
                  <a:gd name="T32" fmla="*/ 25 w 103"/>
                  <a:gd name="T33" fmla="*/ 85 h 114"/>
                  <a:gd name="T34" fmla="*/ 34 w 103"/>
                  <a:gd name="T35" fmla="*/ 74 h 114"/>
                  <a:gd name="T36" fmla="*/ 48 w 103"/>
                  <a:gd name="T37" fmla="*/ 82 h 114"/>
                  <a:gd name="T38" fmla="*/ 48 w 103"/>
                  <a:gd name="T39" fmla="*/ 65 h 114"/>
                  <a:gd name="T40" fmla="*/ 33 w 103"/>
                  <a:gd name="T41" fmla="*/ 57 h 114"/>
                  <a:gd name="T42" fmla="*/ 28 w 103"/>
                  <a:gd name="T43" fmla="*/ 44 h 114"/>
                  <a:gd name="T44" fmla="*/ 33 w 103"/>
                  <a:gd name="T45" fmla="*/ 30 h 114"/>
                  <a:gd name="T46" fmla="*/ 48 w 103"/>
                  <a:gd name="T47" fmla="*/ 24 h 114"/>
                  <a:gd name="T48" fmla="*/ 64 w 103"/>
                  <a:gd name="T49" fmla="*/ 0 h 114"/>
                  <a:gd name="T50" fmla="*/ 39 w 103"/>
                  <a:gd name="T51" fmla="*/ 0 h 114"/>
                  <a:gd name="T52" fmla="*/ 0 w 103"/>
                  <a:gd name="T53" fmla="*/ 83 h 114"/>
                  <a:gd name="T54" fmla="*/ 4 w 103"/>
                  <a:gd name="T55" fmla="*/ 101 h 114"/>
                  <a:gd name="T56" fmla="*/ 52 w 103"/>
                  <a:gd name="T57" fmla="*/ 114 h 114"/>
                  <a:gd name="T58" fmla="*/ 99 w 103"/>
                  <a:gd name="T59" fmla="*/ 101 h 114"/>
                  <a:gd name="T60" fmla="*/ 103 w 103"/>
                  <a:gd name="T61" fmla="*/ 83 h 114"/>
                  <a:gd name="T62" fmla="*/ 101 w 103"/>
                  <a:gd name="T63" fmla="*/ 56 h 114"/>
                  <a:gd name="T64" fmla="*/ 64 w 103"/>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4">
                    <a:moveTo>
                      <a:pt x="48" y="24"/>
                    </a:moveTo>
                    <a:cubicBezTo>
                      <a:pt x="48" y="17"/>
                      <a:pt x="48" y="17"/>
                      <a:pt x="48" y="17"/>
                    </a:cubicBezTo>
                    <a:cubicBezTo>
                      <a:pt x="57" y="17"/>
                      <a:pt x="57" y="17"/>
                      <a:pt x="57" y="17"/>
                    </a:cubicBezTo>
                    <a:cubicBezTo>
                      <a:pt x="57" y="24"/>
                      <a:pt x="57" y="24"/>
                      <a:pt x="57" y="24"/>
                    </a:cubicBezTo>
                    <a:cubicBezTo>
                      <a:pt x="64" y="25"/>
                      <a:pt x="70" y="27"/>
                      <a:pt x="75" y="32"/>
                    </a:cubicBezTo>
                    <a:cubicBezTo>
                      <a:pt x="65" y="43"/>
                      <a:pt x="65" y="43"/>
                      <a:pt x="65" y="43"/>
                    </a:cubicBezTo>
                    <a:cubicBezTo>
                      <a:pt x="62" y="41"/>
                      <a:pt x="59" y="39"/>
                      <a:pt x="56" y="38"/>
                    </a:cubicBezTo>
                    <a:cubicBezTo>
                      <a:pt x="56" y="53"/>
                      <a:pt x="56" y="53"/>
                      <a:pt x="56" y="53"/>
                    </a:cubicBezTo>
                    <a:cubicBezTo>
                      <a:pt x="70" y="56"/>
                      <a:pt x="77" y="64"/>
                      <a:pt x="77" y="74"/>
                    </a:cubicBezTo>
                    <a:cubicBezTo>
                      <a:pt x="77" y="79"/>
                      <a:pt x="75" y="84"/>
                      <a:pt x="72" y="87"/>
                    </a:cubicBezTo>
                    <a:cubicBezTo>
                      <a:pt x="68" y="91"/>
                      <a:pt x="63" y="93"/>
                      <a:pt x="56" y="95"/>
                    </a:cubicBezTo>
                    <a:cubicBezTo>
                      <a:pt x="56" y="103"/>
                      <a:pt x="56" y="103"/>
                      <a:pt x="56" y="103"/>
                    </a:cubicBezTo>
                    <a:cubicBezTo>
                      <a:pt x="48" y="103"/>
                      <a:pt x="48" y="103"/>
                      <a:pt x="48" y="103"/>
                    </a:cubicBezTo>
                    <a:cubicBezTo>
                      <a:pt x="48" y="95"/>
                      <a:pt x="48" y="95"/>
                      <a:pt x="48" y="95"/>
                    </a:cubicBezTo>
                    <a:cubicBezTo>
                      <a:pt x="46" y="95"/>
                      <a:pt x="46" y="95"/>
                      <a:pt x="46" y="95"/>
                    </a:cubicBezTo>
                    <a:cubicBezTo>
                      <a:pt x="43" y="95"/>
                      <a:pt x="39" y="94"/>
                      <a:pt x="35" y="92"/>
                    </a:cubicBezTo>
                    <a:cubicBezTo>
                      <a:pt x="30" y="90"/>
                      <a:pt x="27" y="88"/>
                      <a:pt x="25" y="85"/>
                    </a:cubicBezTo>
                    <a:cubicBezTo>
                      <a:pt x="34" y="74"/>
                      <a:pt x="34" y="74"/>
                      <a:pt x="34" y="74"/>
                    </a:cubicBezTo>
                    <a:cubicBezTo>
                      <a:pt x="38" y="78"/>
                      <a:pt x="42" y="81"/>
                      <a:pt x="48" y="82"/>
                    </a:cubicBezTo>
                    <a:cubicBezTo>
                      <a:pt x="48" y="65"/>
                      <a:pt x="48" y="65"/>
                      <a:pt x="48" y="65"/>
                    </a:cubicBezTo>
                    <a:cubicBezTo>
                      <a:pt x="41" y="63"/>
                      <a:pt x="36" y="61"/>
                      <a:pt x="33" y="57"/>
                    </a:cubicBezTo>
                    <a:cubicBezTo>
                      <a:pt x="30" y="53"/>
                      <a:pt x="28" y="49"/>
                      <a:pt x="28" y="44"/>
                    </a:cubicBezTo>
                    <a:cubicBezTo>
                      <a:pt x="28" y="38"/>
                      <a:pt x="29" y="34"/>
                      <a:pt x="33" y="30"/>
                    </a:cubicBezTo>
                    <a:cubicBezTo>
                      <a:pt x="36" y="26"/>
                      <a:pt x="41" y="24"/>
                      <a:pt x="48" y="24"/>
                    </a:cubicBezTo>
                    <a:close/>
                    <a:moveTo>
                      <a:pt x="64" y="0"/>
                    </a:moveTo>
                    <a:cubicBezTo>
                      <a:pt x="39" y="0"/>
                      <a:pt x="39" y="0"/>
                      <a:pt x="39" y="0"/>
                    </a:cubicBezTo>
                    <a:cubicBezTo>
                      <a:pt x="4" y="16"/>
                      <a:pt x="0" y="48"/>
                      <a:pt x="0" y="83"/>
                    </a:cubicBezTo>
                    <a:cubicBezTo>
                      <a:pt x="0" y="91"/>
                      <a:pt x="1" y="99"/>
                      <a:pt x="4" y="101"/>
                    </a:cubicBezTo>
                    <a:cubicBezTo>
                      <a:pt x="12" y="109"/>
                      <a:pt x="32" y="114"/>
                      <a:pt x="52" y="114"/>
                    </a:cubicBezTo>
                    <a:cubicBezTo>
                      <a:pt x="71" y="114"/>
                      <a:pt x="91" y="109"/>
                      <a:pt x="99" y="101"/>
                    </a:cubicBezTo>
                    <a:cubicBezTo>
                      <a:pt x="102" y="99"/>
                      <a:pt x="103" y="91"/>
                      <a:pt x="103" y="83"/>
                    </a:cubicBezTo>
                    <a:cubicBezTo>
                      <a:pt x="103" y="74"/>
                      <a:pt x="102" y="64"/>
                      <a:pt x="101" y="56"/>
                    </a:cubicBezTo>
                    <a:cubicBezTo>
                      <a:pt x="96" y="28"/>
                      <a:pt x="92" y="1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0" name="îŝḷîḓé-Freeform: Shape 77"/>
              <p:cNvSpPr/>
              <p:nvPr/>
            </p:nvSpPr>
            <p:spPr bwMode="auto">
              <a:xfrm>
                <a:off x="4271963" y="2762250"/>
                <a:ext cx="7938" cy="22225"/>
              </a:xfrm>
              <a:custGeom>
                <a:avLst/>
                <a:gdLst>
                  <a:gd name="T0" fmla="*/ 5 w 5"/>
                  <a:gd name="T1" fmla="*/ 0 h 12"/>
                  <a:gd name="T2" fmla="*/ 0 w 5"/>
                  <a:gd name="T3" fmla="*/ 6 h 12"/>
                  <a:gd name="T4" fmla="*/ 5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1" y="1"/>
                      <a:pt x="0" y="3"/>
                      <a:pt x="0" y="6"/>
                    </a:cubicBezTo>
                    <a:cubicBezTo>
                      <a:pt x="0" y="9"/>
                      <a:pt x="1" y="11"/>
                      <a:pt x="5" y="12"/>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1" name="îŝḷîḓé-Freeform: Shape 78"/>
              <p:cNvSpPr/>
              <p:nvPr/>
            </p:nvSpPr>
            <p:spPr bwMode="auto">
              <a:xfrm>
                <a:off x="4294188" y="2814638"/>
                <a:ext cx="9525" cy="22225"/>
              </a:xfrm>
              <a:custGeom>
                <a:avLst/>
                <a:gdLst>
                  <a:gd name="T0" fmla="*/ 0 w 6"/>
                  <a:gd name="T1" fmla="*/ 0 h 13"/>
                  <a:gd name="T2" fmla="*/ 0 w 6"/>
                  <a:gd name="T3" fmla="*/ 13 h 13"/>
                  <a:gd name="T4" fmla="*/ 6 w 6"/>
                  <a:gd name="T5" fmla="*/ 6 h 13"/>
                  <a:gd name="T6" fmla="*/ 0 w 6"/>
                  <a:gd name="T7" fmla="*/ 0 h 13"/>
                </a:gdLst>
                <a:ahLst/>
                <a:cxnLst>
                  <a:cxn ang="0">
                    <a:pos x="T0" y="T1"/>
                  </a:cxn>
                  <a:cxn ang="0">
                    <a:pos x="T2" y="T3"/>
                  </a:cxn>
                  <a:cxn ang="0">
                    <a:pos x="T4" y="T5"/>
                  </a:cxn>
                  <a:cxn ang="0">
                    <a:pos x="T6" y="T7"/>
                  </a:cxn>
                </a:cxnLst>
                <a:rect l="0" t="0" r="r" b="b"/>
                <a:pathLst>
                  <a:path w="6" h="13">
                    <a:moveTo>
                      <a:pt x="0" y="0"/>
                    </a:moveTo>
                    <a:cubicBezTo>
                      <a:pt x="0" y="13"/>
                      <a:pt x="0" y="13"/>
                      <a:pt x="0" y="13"/>
                    </a:cubicBezTo>
                    <a:cubicBezTo>
                      <a:pt x="4" y="12"/>
                      <a:pt x="6" y="10"/>
                      <a:pt x="6" y="6"/>
                    </a:cubicBezTo>
                    <a:cubicBezTo>
                      <a:pt x="6" y="3"/>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5" name="Group 79"/>
            <p:cNvGrpSpPr/>
            <p:nvPr/>
          </p:nvGrpSpPr>
          <p:grpSpPr>
            <a:xfrm>
              <a:off x="4481080" y="2252814"/>
              <a:ext cx="655318" cy="722093"/>
              <a:chOff x="3371850" y="1820863"/>
              <a:chExt cx="249238" cy="274638"/>
            </a:xfrm>
            <a:solidFill>
              <a:sysClr val="window" lastClr="FFFFFF"/>
            </a:solidFill>
          </p:grpSpPr>
          <p:sp>
            <p:nvSpPr>
              <p:cNvPr id="83" name="îŝḷîḓé-Freeform: Shape 80"/>
              <p:cNvSpPr/>
              <p:nvPr/>
            </p:nvSpPr>
            <p:spPr bwMode="auto">
              <a:xfrm>
                <a:off x="3582988" y="1943100"/>
                <a:ext cx="38100" cy="11113"/>
              </a:xfrm>
              <a:custGeom>
                <a:avLst/>
                <a:gdLst>
                  <a:gd name="T0" fmla="*/ 21 w 22"/>
                  <a:gd name="T1" fmla="*/ 1 h 7"/>
                  <a:gd name="T2" fmla="*/ 19 w 22"/>
                  <a:gd name="T3" fmla="*/ 0 h 7"/>
                  <a:gd name="T4" fmla="*/ 4 w 22"/>
                  <a:gd name="T5" fmla="*/ 0 h 7"/>
                  <a:gd name="T6" fmla="*/ 1 w 22"/>
                  <a:gd name="T7" fmla="*/ 1 h 7"/>
                  <a:gd name="T8" fmla="*/ 0 w 22"/>
                  <a:gd name="T9" fmla="*/ 3 h 7"/>
                  <a:gd name="T10" fmla="*/ 1 w 22"/>
                  <a:gd name="T11" fmla="*/ 6 h 7"/>
                  <a:gd name="T12" fmla="*/ 4 w 22"/>
                  <a:gd name="T13" fmla="*/ 7 h 7"/>
                  <a:gd name="T14" fmla="*/ 19 w 22"/>
                  <a:gd name="T15" fmla="*/ 7 h 7"/>
                  <a:gd name="T16" fmla="*/ 21 w 22"/>
                  <a:gd name="T17" fmla="*/ 6 h 7"/>
                  <a:gd name="T18" fmla="*/ 22 w 22"/>
                  <a:gd name="T19" fmla="*/ 3 h 7"/>
                  <a:gd name="T20" fmla="*/ 21 w 22"/>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7">
                    <a:moveTo>
                      <a:pt x="21" y="1"/>
                    </a:moveTo>
                    <a:cubicBezTo>
                      <a:pt x="21" y="0"/>
                      <a:pt x="20" y="0"/>
                      <a:pt x="19" y="0"/>
                    </a:cubicBezTo>
                    <a:cubicBezTo>
                      <a:pt x="4" y="0"/>
                      <a:pt x="4" y="0"/>
                      <a:pt x="4" y="0"/>
                    </a:cubicBezTo>
                    <a:cubicBezTo>
                      <a:pt x="3" y="0"/>
                      <a:pt x="2" y="0"/>
                      <a:pt x="1" y="1"/>
                    </a:cubicBezTo>
                    <a:cubicBezTo>
                      <a:pt x="0" y="1"/>
                      <a:pt x="0" y="2"/>
                      <a:pt x="0" y="3"/>
                    </a:cubicBezTo>
                    <a:cubicBezTo>
                      <a:pt x="0" y="4"/>
                      <a:pt x="1" y="5"/>
                      <a:pt x="1" y="6"/>
                    </a:cubicBezTo>
                    <a:cubicBezTo>
                      <a:pt x="2" y="6"/>
                      <a:pt x="3" y="7"/>
                      <a:pt x="4" y="7"/>
                    </a:cubicBezTo>
                    <a:cubicBezTo>
                      <a:pt x="19" y="7"/>
                      <a:pt x="19" y="7"/>
                      <a:pt x="19" y="7"/>
                    </a:cubicBezTo>
                    <a:cubicBezTo>
                      <a:pt x="20" y="7"/>
                      <a:pt x="21" y="6"/>
                      <a:pt x="21" y="6"/>
                    </a:cubicBezTo>
                    <a:cubicBezTo>
                      <a:pt x="22" y="5"/>
                      <a:pt x="22" y="4"/>
                      <a:pt x="22" y="3"/>
                    </a:cubicBezTo>
                    <a:cubicBezTo>
                      <a:pt x="22" y="2"/>
                      <a:pt x="22" y="1"/>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4" name="îŝḷîḓé-Freeform: Shape 81"/>
              <p:cNvSpPr/>
              <p:nvPr/>
            </p:nvSpPr>
            <p:spPr bwMode="auto">
              <a:xfrm>
                <a:off x="3575050" y="1885950"/>
                <a:ext cx="34925" cy="25400"/>
              </a:xfrm>
              <a:custGeom>
                <a:avLst/>
                <a:gdLst>
                  <a:gd name="T0" fmla="*/ 4 w 21"/>
                  <a:gd name="T1" fmla="*/ 15 h 15"/>
                  <a:gd name="T2" fmla="*/ 6 w 21"/>
                  <a:gd name="T3" fmla="*/ 14 h 15"/>
                  <a:gd name="T4" fmla="*/ 19 w 21"/>
                  <a:gd name="T5" fmla="*/ 7 h 15"/>
                  <a:gd name="T6" fmla="*/ 19 w 21"/>
                  <a:gd name="T7" fmla="*/ 6 h 15"/>
                  <a:gd name="T8" fmla="*/ 19 w 21"/>
                  <a:gd name="T9" fmla="*/ 6 h 15"/>
                  <a:gd name="T10" fmla="*/ 20 w 21"/>
                  <a:gd name="T11" fmla="*/ 2 h 15"/>
                  <a:gd name="T12" fmla="*/ 18 w 21"/>
                  <a:gd name="T13" fmla="*/ 0 h 15"/>
                  <a:gd name="T14" fmla="*/ 15 w 21"/>
                  <a:gd name="T15" fmla="*/ 1 h 15"/>
                  <a:gd name="T16" fmla="*/ 2 w 21"/>
                  <a:gd name="T17" fmla="*/ 8 h 15"/>
                  <a:gd name="T18" fmla="*/ 1 w 21"/>
                  <a:gd name="T19" fmla="*/ 9 h 15"/>
                  <a:gd name="T20" fmla="*/ 1 w 21"/>
                  <a:gd name="T21" fmla="*/ 13 h 15"/>
                  <a:gd name="T22" fmla="*/ 4 w 2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5">
                    <a:moveTo>
                      <a:pt x="4" y="15"/>
                    </a:moveTo>
                    <a:cubicBezTo>
                      <a:pt x="4" y="15"/>
                      <a:pt x="5" y="15"/>
                      <a:pt x="6" y="14"/>
                    </a:cubicBezTo>
                    <a:cubicBezTo>
                      <a:pt x="19" y="7"/>
                      <a:pt x="19" y="7"/>
                      <a:pt x="19" y="7"/>
                    </a:cubicBezTo>
                    <a:cubicBezTo>
                      <a:pt x="19" y="6"/>
                      <a:pt x="19" y="6"/>
                      <a:pt x="19" y="6"/>
                    </a:cubicBezTo>
                    <a:cubicBezTo>
                      <a:pt x="19" y="6"/>
                      <a:pt x="19" y="6"/>
                      <a:pt x="19" y="6"/>
                    </a:cubicBezTo>
                    <a:cubicBezTo>
                      <a:pt x="20" y="5"/>
                      <a:pt x="21" y="3"/>
                      <a:pt x="20" y="2"/>
                    </a:cubicBezTo>
                    <a:cubicBezTo>
                      <a:pt x="19" y="1"/>
                      <a:pt x="19" y="0"/>
                      <a:pt x="18" y="0"/>
                    </a:cubicBezTo>
                    <a:cubicBezTo>
                      <a:pt x="17" y="0"/>
                      <a:pt x="16" y="0"/>
                      <a:pt x="15" y="1"/>
                    </a:cubicBezTo>
                    <a:cubicBezTo>
                      <a:pt x="2" y="8"/>
                      <a:pt x="2" y="8"/>
                      <a:pt x="2" y="8"/>
                    </a:cubicBezTo>
                    <a:cubicBezTo>
                      <a:pt x="1" y="9"/>
                      <a:pt x="1" y="9"/>
                      <a:pt x="1" y="9"/>
                    </a:cubicBezTo>
                    <a:cubicBezTo>
                      <a:pt x="0" y="10"/>
                      <a:pt x="0" y="12"/>
                      <a:pt x="1" y="13"/>
                    </a:cubicBezTo>
                    <a:cubicBezTo>
                      <a:pt x="1" y="14"/>
                      <a:pt x="3"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5" name="îŝḷîḓé-Freeform: Shape 82"/>
              <p:cNvSpPr/>
              <p:nvPr/>
            </p:nvSpPr>
            <p:spPr bwMode="auto">
              <a:xfrm>
                <a:off x="3540125" y="1836738"/>
                <a:ext cx="25400" cy="36513"/>
              </a:xfrm>
              <a:custGeom>
                <a:avLst/>
                <a:gdLst>
                  <a:gd name="T0" fmla="*/ 13 w 15"/>
                  <a:gd name="T1" fmla="*/ 1 h 21"/>
                  <a:gd name="T2" fmla="*/ 9 w 15"/>
                  <a:gd name="T3" fmla="*/ 2 h 21"/>
                  <a:gd name="T4" fmla="*/ 8 w 15"/>
                  <a:gd name="T5" fmla="*/ 2 h 21"/>
                  <a:gd name="T6" fmla="*/ 1 w 15"/>
                  <a:gd name="T7" fmla="*/ 15 h 21"/>
                  <a:gd name="T8" fmla="*/ 2 w 15"/>
                  <a:gd name="T9" fmla="*/ 20 h 21"/>
                  <a:gd name="T10" fmla="*/ 4 w 15"/>
                  <a:gd name="T11" fmla="*/ 21 h 21"/>
                  <a:gd name="T12" fmla="*/ 7 w 15"/>
                  <a:gd name="T13" fmla="*/ 20 h 21"/>
                  <a:gd name="T14" fmla="*/ 7 w 15"/>
                  <a:gd name="T15" fmla="*/ 19 h 21"/>
                  <a:gd name="T16" fmla="*/ 15 w 15"/>
                  <a:gd name="T17" fmla="*/ 6 h 21"/>
                  <a:gd name="T18" fmla="*/ 13 w 15"/>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3" y="1"/>
                    </a:moveTo>
                    <a:cubicBezTo>
                      <a:pt x="12" y="0"/>
                      <a:pt x="10" y="0"/>
                      <a:pt x="9" y="2"/>
                    </a:cubicBezTo>
                    <a:cubicBezTo>
                      <a:pt x="8" y="2"/>
                      <a:pt x="8" y="2"/>
                      <a:pt x="8" y="2"/>
                    </a:cubicBezTo>
                    <a:cubicBezTo>
                      <a:pt x="1" y="15"/>
                      <a:pt x="1" y="15"/>
                      <a:pt x="1" y="15"/>
                    </a:cubicBezTo>
                    <a:cubicBezTo>
                      <a:pt x="0" y="17"/>
                      <a:pt x="1" y="19"/>
                      <a:pt x="2" y="20"/>
                    </a:cubicBezTo>
                    <a:cubicBezTo>
                      <a:pt x="3" y="21"/>
                      <a:pt x="3" y="21"/>
                      <a:pt x="4" y="21"/>
                    </a:cubicBezTo>
                    <a:cubicBezTo>
                      <a:pt x="5" y="21"/>
                      <a:pt x="6" y="20"/>
                      <a:pt x="7" y="20"/>
                    </a:cubicBezTo>
                    <a:cubicBezTo>
                      <a:pt x="7" y="19"/>
                      <a:pt x="7" y="19"/>
                      <a:pt x="7" y="19"/>
                    </a:cubicBezTo>
                    <a:cubicBezTo>
                      <a:pt x="15" y="6"/>
                      <a:pt x="15" y="6"/>
                      <a:pt x="15" y="6"/>
                    </a:cubicBezTo>
                    <a:cubicBezTo>
                      <a:pt x="15" y="4"/>
                      <a:pt x="15" y="2"/>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6" name="îŝḷîḓé-Freeform: Shape 83"/>
              <p:cNvSpPr/>
              <p:nvPr/>
            </p:nvSpPr>
            <p:spPr bwMode="auto">
              <a:xfrm>
                <a:off x="3376613" y="1884363"/>
                <a:ext cx="36513" cy="25400"/>
              </a:xfrm>
              <a:custGeom>
                <a:avLst/>
                <a:gdLst>
                  <a:gd name="T0" fmla="*/ 3 w 21"/>
                  <a:gd name="T1" fmla="*/ 7 h 15"/>
                  <a:gd name="T2" fmla="*/ 16 w 21"/>
                  <a:gd name="T3" fmla="*/ 14 h 15"/>
                  <a:gd name="T4" fmla="*/ 17 w 21"/>
                  <a:gd name="T5" fmla="*/ 15 h 15"/>
                  <a:gd name="T6" fmla="*/ 20 w 21"/>
                  <a:gd name="T7" fmla="*/ 14 h 15"/>
                  <a:gd name="T8" fmla="*/ 20 w 21"/>
                  <a:gd name="T9" fmla="*/ 13 h 15"/>
                  <a:gd name="T10" fmla="*/ 19 w 21"/>
                  <a:gd name="T11" fmla="*/ 8 h 15"/>
                  <a:gd name="T12" fmla="*/ 6 w 21"/>
                  <a:gd name="T13" fmla="*/ 0 h 15"/>
                  <a:gd name="T14" fmla="*/ 2 w 21"/>
                  <a:gd name="T15" fmla="*/ 1 h 15"/>
                  <a:gd name="T16" fmla="*/ 1 w 21"/>
                  <a:gd name="T17" fmla="*/ 2 h 15"/>
                  <a:gd name="T18" fmla="*/ 3 w 21"/>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3" y="7"/>
                    </a:moveTo>
                    <a:cubicBezTo>
                      <a:pt x="16" y="14"/>
                      <a:pt x="16" y="14"/>
                      <a:pt x="16" y="14"/>
                    </a:cubicBezTo>
                    <a:cubicBezTo>
                      <a:pt x="16" y="14"/>
                      <a:pt x="17" y="15"/>
                      <a:pt x="17" y="15"/>
                    </a:cubicBezTo>
                    <a:cubicBezTo>
                      <a:pt x="18" y="15"/>
                      <a:pt x="19" y="14"/>
                      <a:pt x="20" y="14"/>
                    </a:cubicBezTo>
                    <a:cubicBezTo>
                      <a:pt x="20" y="13"/>
                      <a:pt x="20" y="13"/>
                      <a:pt x="20" y="13"/>
                    </a:cubicBezTo>
                    <a:cubicBezTo>
                      <a:pt x="21" y="11"/>
                      <a:pt x="21" y="9"/>
                      <a:pt x="19" y="8"/>
                    </a:cubicBezTo>
                    <a:cubicBezTo>
                      <a:pt x="6" y="0"/>
                      <a:pt x="6" y="0"/>
                      <a:pt x="6" y="0"/>
                    </a:cubicBezTo>
                    <a:cubicBezTo>
                      <a:pt x="5" y="0"/>
                      <a:pt x="3" y="0"/>
                      <a:pt x="2" y="1"/>
                    </a:cubicBezTo>
                    <a:cubicBezTo>
                      <a:pt x="1" y="2"/>
                      <a:pt x="1" y="2"/>
                      <a:pt x="1" y="2"/>
                    </a:cubicBezTo>
                    <a:cubicBezTo>
                      <a:pt x="0" y="3"/>
                      <a:pt x="1"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7" name="îŝḷîḓé-Freeform: Shape 84"/>
              <p:cNvSpPr/>
              <p:nvPr/>
            </p:nvSpPr>
            <p:spPr bwMode="auto">
              <a:xfrm>
                <a:off x="3575050" y="1982788"/>
                <a:ext cx="34925" cy="25400"/>
              </a:xfrm>
              <a:custGeom>
                <a:avLst/>
                <a:gdLst>
                  <a:gd name="T0" fmla="*/ 19 w 21"/>
                  <a:gd name="T1" fmla="*/ 8 h 15"/>
                  <a:gd name="T2" fmla="*/ 6 w 21"/>
                  <a:gd name="T3" fmla="*/ 1 h 15"/>
                  <a:gd name="T4" fmla="*/ 1 w 21"/>
                  <a:gd name="T5" fmla="*/ 1 h 15"/>
                  <a:gd name="T6" fmla="*/ 1 w 21"/>
                  <a:gd name="T7" fmla="*/ 2 h 15"/>
                  <a:gd name="T8" fmla="*/ 2 w 21"/>
                  <a:gd name="T9" fmla="*/ 7 h 15"/>
                  <a:gd name="T10" fmla="*/ 15 w 21"/>
                  <a:gd name="T11" fmla="*/ 15 h 15"/>
                  <a:gd name="T12" fmla="*/ 17 w 21"/>
                  <a:gd name="T13" fmla="*/ 15 h 15"/>
                  <a:gd name="T14" fmla="*/ 19 w 21"/>
                  <a:gd name="T15" fmla="*/ 14 h 15"/>
                  <a:gd name="T16" fmla="*/ 20 w 21"/>
                  <a:gd name="T17" fmla="*/ 13 h 15"/>
                  <a:gd name="T18" fmla="*/ 19 w 21"/>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19" y="8"/>
                    </a:moveTo>
                    <a:cubicBezTo>
                      <a:pt x="6" y="1"/>
                      <a:pt x="6" y="1"/>
                      <a:pt x="6" y="1"/>
                    </a:cubicBezTo>
                    <a:cubicBezTo>
                      <a:pt x="4" y="0"/>
                      <a:pt x="3" y="0"/>
                      <a:pt x="1" y="1"/>
                    </a:cubicBezTo>
                    <a:cubicBezTo>
                      <a:pt x="1" y="2"/>
                      <a:pt x="1" y="2"/>
                      <a:pt x="1" y="2"/>
                    </a:cubicBezTo>
                    <a:cubicBezTo>
                      <a:pt x="0" y="4"/>
                      <a:pt x="0" y="6"/>
                      <a:pt x="2" y="7"/>
                    </a:cubicBezTo>
                    <a:cubicBezTo>
                      <a:pt x="15" y="15"/>
                      <a:pt x="15" y="15"/>
                      <a:pt x="15" y="15"/>
                    </a:cubicBezTo>
                    <a:cubicBezTo>
                      <a:pt x="16" y="15"/>
                      <a:pt x="16" y="15"/>
                      <a:pt x="17" y="15"/>
                    </a:cubicBezTo>
                    <a:cubicBezTo>
                      <a:pt x="18" y="15"/>
                      <a:pt x="19" y="15"/>
                      <a:pt x="19" y="14"/>
                    </a:cubicBezTo>
                    <a:cubicBezTo>
                      <a:pt x="20" y="13"/>
                      <a:pt x="20" y="13"/>
                      <a:pt x="20" y="13"/>
                    </a:cubicBezTo>
                    <a:cubicBezTo>
                      <a:pt x="21" y="12"/>
                      <a:pt x="20" y="9"/>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8" name="îŝḷîḓé-Freeform: Shape 85"/>
              <p:cNvSpPr/>
              <p:nvPr/>
            </p:nvSpPr>
            <p:spPr bwMode="auto">
              <a:xfrm>
                <a:off x="3378200" y="1985963"/>
                <a:ext cx="34925" cy="26988"/>
              </a:xfrm>
              <a:custGeom>
                <a:avLst/>
                <a:gdLst>
                  <a:gd name="T0" fmla="*/ 17 w 20"/>
                  <a:gd name="T1" fmla="*/ 0 h 15"/>
                  <a:gd name="T2" fmla="*/ 15 w 20"/>
                  <a:gd name="T3" fmla="*/ 1 h 15"/>
                  <a:gd name="T4" fmla="*/ 2 w 20"/>
                  <a:gd name="T5" fmla="*/ 8 h 15"/>
                  <a:gd name="T6" fmla="*/ 1 w 20"/>
                  <a:gd name="T7" fmla="*/ 9 h 15"/>
                  <a:gd name="T8" fmla="*/ 0 w 20"/>
                  <a:gd name="T9" fmla="*/ 13 h 15"/>
                  <a:gd name="T10" fmla="*/ 4 w 20"/>
                  <a:gd name="T11" fmla="*/ 15 h 15"/>
                  <a:gd name="T12" fmla="*/ 5 w 20"/>
                  <a:gd name="T13" fmla="*/ 14 h 15"/>
                  <a:gd name="T14" fmla="*/ 18 w 20"/>
                  <a:gd name="T15" fmla="*/ 7 h 15"/>
                  <a:gd name="T16" fmla="*/ 19 w 20"/>
                  <a:gd name="T17" fmla="*/ 6 h 15"/>
                  <a:gd name="T18" fmla="*/ 20 w 20"/>
                  <a:gd name="T19" fmla="*/ 2 h 15"/>
                  <a:gd name="T20" fmla="*/ 17 w 20"/>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5">
                    <a:moveTo>
                      <a:pt x="17" y="0"/>
                    </a:moveTo>
                    <a:cubicBezTo>
                      <a:pt x="17" y="0"/>
                      <a:pt x="16" y="0"/>
                      <a:pt x="15" y="1"/>
                    </a:cubicBezTo>
                    <a:cubicBezTo>
                      <a:pt x="2" y="8"/>
                      <a:pt x="2" y="8"/>
                      <a:pt x="2" y="8"/>
                    </a:cubicBezTo>
                    <a:cubicBezTo>
                      <a:pt x="1" y="9"/>
                      <a:pt x="1" y="9"/>
                      <a:pt x="1" y="9"/>
                    </a:cubicBezTo>
                    <a:cubicBezTo>
                      <a:pt x="0" y="10"/>
                      <a:pt x="0" y="12"/>
                      <a:pt x="0" y="13"/>
                    </a:cubicBezTo>
                    <a:cubicBezTo>
                      <a:pt x="1" y="14"/>
                      <a:pt x="2" y="15"/>
                      <a:pt x="4" y="15"/>
                    </a:cubicBezTo>
                    <a:cubicBezTo>
                      <a:pt x="4" y="15"/>
                      <a:pt x="5" y="15"/>
                      <a:pt x="5" y="14"/>
                    </a:cubicBezTo>
                    <a:cubicBezTo>
                      <a:pt x="18" y="7"/>
                      <a:pt x="18" y="7"/>
                      <a:pt x="18" y="7"/>
                    </a:cubicBezTo>
                    <a:cubicBezTo>
                      <a:pt x="19" y="6"/>
                      <a:pt x="19" y="6"/>
                      <a:pt x="19" y="6"/>
                    </a:cubicBezTo>
                    <a:cubicBezTo>
                      <a:pt x="20" y="5"/>
                      <a:pt x="20" y="3"/>
                      <a:pt x="20" y="2"/>
                    </a:cubicBezTo>
                    <a:cubicBezTo>
                      <a:pt x="19" y="1"/>
                      <a:pt x="18" y="1"/>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9" name="îŝḷîḓé-Freeform: Shape 86"/>
              <p:cNvSpPr/>
              <p:nvPr/>
            </p:nvSpPr>
            <p:spPr bwMode="auto">
              <a:xfrm>
                <a:off x="3421063" y="1835150"/>
                <a:ext cx="26988" cy="34925"/>
              </a:xfrm>
              <a:custGeom>
                <a:avLst/>
                <a:gdLst>
                  <a:gd name="T0" fmla="*/ 7 w 15"/>
                  <a:gd name="T1" fmla="*/ 2 h 20"/>
                  <a:gd name="T2" fmla="*/ 4 w 15"/>
                  <a:gd name="T3" fmla="*/ 0 h 20"/>
                  <a:gd name="T4" fmla="*/ 2 w 15"/>
                  <a:gd name="T5" fmla="*/ 1 h 20"/>
                  <a:gd name="T6" fmla="*/ 1 w 15"/>
                  <a:gd name="T7" fmla="*/ 1 h 20"/>
                  <a:gd name="T8" fmla="*/ 0 w 15"/>
                  <a:gd name="T9" fmla="*/ 6 h 20"/>
                  <a:gd name="T10" fmla="*/ 8 w 15"/>
                  <a:gd name="T11" fmla="*/ 19 h 20"/>
                  <a:gd name="T12" fmla="*/ 11 w 15"/>
                  <a:gd name="T13" fmla="*/ 20 h 20"/>
                  <a:gd name="T14" fmla="*/ 13 w 15"/>
                  <a:gd name="T15" fmla="*/ 20 h 20"/>
                  <a:gd name="T16" fmla="*/ 14 w 15"/>
                  <a:gd name="T17" fmla="*/ 19 h 20"/>
                  <a:gd name="T18" fmla="*/ 14 w 15"/>
                  <a:gd name="T19" fmla="*/ 15 h 20"/>
                  <a:gd name="T20" fmla="*/ 7 w 15"/>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7" y="2"/>
                    </a:moveTo>
                    <a:cubicBezTo>
                      <a:pt x="6" y="1"/>
                      <a:pt x="5" y="1"/>
                      <a:pt x="4" y="0"/>
                    </a:cubicBezTo>
                    <a:cubicBezTo>
                      <a:pt x="4" y="0"/>
                      <a:pt x="3" y="0"/>
                      <a:pt x="2" y="1"/>
                    </a:cubicBezTo>
                    <a:cubicBezTo>
                      <a:pt x="1" y="1"/>
                      <a:pt x="1" y="1"/>
                      <a:pt x="1" y="1"/>
                    </a:cubicBezTo>
                    <a:cubicBezTo>
                      <a:pt x="0" y="2"/>
                      <a:pt x="0" y="4"/>
                      <a:pt x="0" y="6"/>
                    </a:cubicBezTo>
                    <a:cubicBezTo>
                      <a:pt x="8" y="19"/>
                      <a:pt x="8" y="19"/>
                      <a:pt x="8" y="19"/>
                    </a:cubicBezTo>
                    <a:cubicBezTo>
                      <a:pt x="9" y="20"/>
                      <a:pt x="10" y="20"/>
                      <a:pt x="11" y="20"/>
                    </a:cubicBezTo>
                    <a:cubicBezTo>
                      <a:pt x="12" y="20"/>
                      <a:pt x="12" y="20"/>
                      <a:pt x="13" y="20"/>
                    </a:cubicBezTo>
                    <a:cubicBezTo>
                      <a:pt x="14" y="19"/>
                      <a:pt x="14" y="19"/>
                      <a:pt x="14" y="19"/>
                    </a:cubicBezTo>
                    <a:cubicBezTo>
                      <a:pt x="15" y="18"/>
                      <a:pt x="15" y="16"/>
                      <a:pt x="14" y="15"/>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0" name="îŝḷîḓé-Freeform: Shape 87"/>
              <p:cNvSpPr/>
              <p:nvPr/>
            </p:nvSpPr>
            <p:spPr bwMode="auto">
              <a:xfrm>
                <a:off x="3489325" y="1820863"/>
                <a:ext cx="12700" cy="38100"/>
              </a:xfrm>
              <a:custGeom>
                <a:avLst/>
                <a:gdLst>
                  <a:gd name="T0" fmla="*/ 3 w 7"/>
                  <a:gd name="T1" fmla="*/ 0 h 22"/>
                  <a:gd name="T2" fmla="*/ 1 w 7"/>
                  <a:gd name="T3" fmla="*/ 1 h 22"/>
                  <a:gd name="T4" fmla="*/ 0 w 7"/>
                  <a:gd name="T5" fmla="*/ 4 h 22"/>
                  <a:gd name="T6" fmla="*/ 0 w 7"/>
                  <a:gd name="T7" fmla="*/ 19 h 22"/>
                  <a:gd name="T8" fmla="*/ 3 w 7"/>
                  <a:gd name="T9" fmla="*/ 22 h 22"/>
                  <a:gd name="T10" fmla="*/ 6 w 7"/>
                  <a:gd name="T11" fmla="*/ 21 h 22"/>
                  <a:gd name="T12" fmla="*/ 7 w 7"/>
                  <a:gd name="T13" fmla="*/ 19 h 22"/>
                  <a:gd name="T14" fmla="*/ 7 w 7"/>
                  <a:gd name="T15" fmla="*/ 3 h 22"/>
                  <a:gd name="T16" fmla="*/ 3 w 7"/>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2">
                    <a:moveTo>
                      <a:pt x="3" y="0"/>
                    </a:moveTo>
                    <a:cubicBezTo>
                      <a:pt x="2" y="0"/>
                      <a:pt x="1" y="0"/>
                      <a:pt x="1" y="1"/>
                    </a:cubicBezTo>
                    <a:cubicBezTo>
                      <a:pt x="0" y="2"/>
                      <a:pt x="0" y="3"/>
                      <a:pt x="0" y="4"/>
                    </a:cubicBezTo>
                    <a:cubicBezTo>
                      <a:pt x="0" y="19"/>
                      <a:pt x="0" y="19"/>
                      <a:pt x="0" y="19"/>
                    </a:cubicBezTo>
                    <a:cubicBezTo>
                      <a:pt x="0" y="21"/>
                      <a:pt x="1" y="22"/>
                      <a:pt x="3" y="22"/>
                    </a:cubicBezTo>
                    <a:cubicBezTo>
                      <a:pt x="4" y="22"/>
                      <a:pt x="5" y="22"/>
                      <a:pt x="6" y="21"/>
                    </a:cubicBezTo>
                    <a:cubicBezTo>
                      <a:pt x="6" y="20"/>
                      <a:pt x="7" y="19"/>
                      <a:pt x="7" y="19"/>
                    </a:cubicBezTo>
                    <a:cubicBezTo>
                      <a:pt x="7" y="3"/>
                      <a:pt x="7" y="3"/>
                      <a:pt x="7" y="3"/>
                    </a:cubicBezTo>
                    <a:cubicBezTo>
                      <a:pt x="7"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1" name="îŝḷîḓé-Freeform: Shape 88"/>
              <p:cNvSpPr/>
              <p:nvPr/>
            </p:nvSpPr>
            <p:spPr bwMode="auto">
              <a:xfrm>
                <a:off x="3371850" y="1943100"/>
                <a:ext cx="38100" cy="11113"/>
              </a:xfrm>
              <a:custGeom>
                <a:avLst/>
                <a:gdLst>
                  <a:gd name="T0" fmla="*/ 21 w 22"/>
                  <a:gd name="T1" fmla="*/ 6 h 7"/>
                  <a:gd name="T2" fmla="*/ 22 w 22"/>
                  <a:gd name="T3" fmla="*/ 4 h 7"/>
                  <a:gd name="T4" fmla="*/ 21 w 22"/>
                  <a:gd name="T5" fmla="*/ 1 h 7"/>
                  <a:gd name="T6" fmla="*/ 19 w 22"/>
                  <a:gd name="T7" fmla="*/ 0 h 7"/>
                  <a:gd name="T8" fmla="*/ 4 w 22"/>
                  <a:gd name="T9" fmla="*/ 0 h 7"/>
                  <a:gd name="T10" fmla="*/ 1 w 22"/>
                  <a:gd name="T11" fmla="*/ 1 h 7"/>
                  <a:gd name="T12" fmla="*/ 0 w 22"/>
                  <a:gd name="T13" fmla="*/ 4 h 7"/>
                  <a:gd name="T14" fmla="*/ 4 w 22"/>
                  <a:gd name="T15" fmla="*/ 7 h 7"/>
                  <a:gd name="T16" fmla="*/ 19 w 22"/>
                  <a:gd name="T17" fmla="*/ 7 h 7"/>
                  <a:gd name="T18" fmla="*/ 21 w 22"/>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
                    <a:moveTo>
                      <a:pt x="21" y="6"/>
                    </a:moveTo>
                    <a:cubicBezTo>
                      <a:pt x="22" y="5"/>
                      <a:pt x="22" y="5"/>
                      <a:pt x="22" y="4"/>
                    </a:cubicBezTo>
                    <a:cubicBezTo>
                      <a:pt x="22" y="3"/>
                      <a:pt x="22" y="2"/>
                      <a:pt x="21" y="1"/>
                    </a:cubicBezTo>
                    <a:cubicBezTo>
                      <a:pt x="20" y="0"/>
                      <a:pt x="20" y="0"/>
                      <a:pt x="19" y="0"/>
                    </a:cubicBezTo>
                    <a:cubicBezTo>
                      <a:pt x="4" y="0"/>
                      <a:pt x="4" y="0"/>
                      <a:pt x="4" y="0"/>
                    </a:cubicBezTo>
                    <a:cubicBezTo>
                      <a:pt x="3" y="0"/>
                      <a:pt x="2" y="0"/>
                      <a:pt x="1" y="1"/>
                    </a:cubicBezTo>
                    <a:cubicBezTo>
                      <a:pt x="0" y="2"/>
                      <a:pt x="0" y="3"/>
                      <a:pt x="0" y="4"/>
                    </a:cubicBezTo>
                    <a:cubicBezTo>
                      <a:pt x="0" y="6"/>
                      <a:pt x="2" y="7"/>
                      <a:pt x="4" y="7"/>
                    </a:cubicBezTo>
                    <a:cubicBezTo>
                      <a:pt x="19" y="7"/>
                      <a:pt x="19" y="7"/>
                      <a:pt x="19" y="7"/>
                    </a:cubicBezTo>
                    <a:cubicBezTo>
                      <a:pt x="20" y="7"/>
                      <a:pt x="20" y="7"/>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 name="îŝḷîḓé-Freeform: Shape 89"/>
              <p:cNvSpPr/>
              <p:nvPr/>
            </p:nvSpPr>
            <p:spPr bwMode="auto">
              <a:xfrm>
                <a:off x="3467100" y="2044700"/>
                <a:ext cx="58738" cy="15875"/>
              </a:xfrm>
              <a:custGeom>
                <a:avLst/>
                <a:gdLst>
                  <a:gd name="T0" fmla="*/ 34 w 34"/>
                  <a:gd name="T1" fmla="*/ 3 h 9"/>
                  <a:gd name="T2" fmla="*/ 30 w 34"/>
                  <a:gd name="T3" fmla="*/ 7 h 9"/>
                  <a:gd name="T4" fmla="*/ 3 w 34"/>
                  <a:gd name="T5" fmla="*/ 7 h 9"/>
                  <a:gd name="T6" fmla="*/ 0 w 34"/>
                  <a:gd name="T7" fmla="*/ 3 h 9"/>
                  <a:gd name="T8" fmla="*/ 5 w 34"/>
                  <a:gd name="T9" fmla="*/ 0 h 9"/>
                  <a:gd name="T10" fmla="*/ 29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0" y="7"/>
                    </a:cubicBezTo>
                    <a:cubicBezTo>
                      <a:pt x="22" y="9"/>
                      <a:pt x="12" y="9"/>
                      <a:pt x="3" y="7"/>
                    </a:cubicBezTo>
                    <a:cubicBezTo>
                      <a:pt x="1" y="7"/>
                      <a:pt x="0" y="5"/>
                      <a:pt x="0" y="3"/>
                    </a:cubicBezTo>
                    <a:cubicBezTo>
                      <a:pt x="1" y="1"/>
                      <a:pt x="3" y="0"/>
                      <a:pt x="5" y="0"/>
                    </a:cubicBezTo>
                    <a:cubicBezTo>
                      <a:pt x="13" y="1"/>
                      <a:pt x="21" y="1"/>
                      <a:pt x="29" y="0"/>
                    </a:cubicBezTo>
                    <a:cubicBezTo>
                      <a:pt x="31" y="0"/>
                      <a:pt x="33"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3" name="îŝḷîḓé-Freeform: Shape 90"/>
              <p:cNvSpPr/>
              <p:nvPr/>
            </p:nvSpPr>
            <p:spPr bwMode="auto">
              <a:xfrm>
                <a:off x="3465513" y="2058988"/>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4" name="îŝḷîḓé-Freeform: Shape 91"/>
              <p:cNvSpPr/>
              <p:nvPr/>
            </p:nvSpPr>
            <p:spPr bwMode="auto">
              <a:xfrm>
                <a:off x="3465513" y="2073275"/>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5" name="îŝḷîḓé-Freeform: Shape 92"/>
              <p:cNvSpPr/>
              <p:nvPr/>
            </p:nvSpPr>
            <p:spPr bwMode="auto">
              <a:xfrm>
                <a:off x="3478213" y="2084388"/>
                <a:ext cx="33338" cy="11113"/>
              </a:xfrm>
              <a:custGeom>
                <a:avLst/>
                <a:gdLst>
                  <a:gd name="T0" fmla="*/ 19 w 19"/>
                  <a:gd name="T1" fmla="*/ 2 h 6"/>
                  <a:gd name="T2" fmla="*/ 17 w 19"/>
                  <a:gd name="T3" fmla="*/ 5 h 6"/>
                  <a:gd name="T4" fmla="*/ 2 w 19"/>
                  <a:gd name="T5" fmla="*/ 5 h 6"/>
                  <a:gd name="T6" fmla="*/ 0 w 19"/>
                  <a:gd name="T7" fmla="*/ 2 h 6"/>
                  <a:gd name="T8" fmla="*/ 2 w 19"/>
                  <a:gd name="T9" fmla="*/ 0 h 6"/>
                  <a:gd name="T10" fmla="*/ 16 w 19"/>
                  <a:gd name="T11" fmla="*/ 0 h 6"/>
                  <a:gd name="T12" fmla="*/ 19 w 19"/>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9" y="2"/>
                    </a:moveTo>
                    <a:cubicBezTo>
                      <a:pt x="19" y="3"/>
                      <a:pt x="18" y="5"/>
                      <a:pt x="17" y="5"/>
                    </a:cubicBezTo>
                    <a:cubicBezTo>
                      <a:pt x="12" y="6"/>
                      <a:pt x="7" y="6"/>
                      <a:pt x="2" y="5"/>
                    </a:cubicBezTo>
                    <a:cubicBezTo>
                      <a:pt x="0" y="5"/>
                      <a:pt x="0" y="3"/>
                      <a:pt x="0" y="2"/>
                    </a:cubicBezTo>
                    <a:cubicBezTo>
                      <a:pt x="0" y="1"/>
                      <a:pt x="1" y="0"/>
                      <a:pt x="2" y="0"/>
                    </a:cubicBezTo>
                    <a:cubicBezTo>
                      <a:pt x="7" y="1"/>
                      <a:pt x="12" y="1"/>
                      <a:pt x="16" y="0"/>
                    </a:cubicBezTo>
                    <a:cubicBezTo>
                      <a:pt x="18" y="0"/>
                      <a:pt x="19"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6" name="îŝḷîḓé-Freeform: Shape 93"/>
              <p:cNvSpPr/>
              <p:nvPr/>
            </p:nvSpPr>
            <p:spPr bwMode="auto">
              <a:xfrm>
                <a:off x="3417888" y="1866900"/>
                <a:ext cx="157163" cy="179388"/>
              </a:xfrm>
              <a:custGeom>
                <a:avLst/>
                <a:gdLst>
                  <a:gd name="T0" fmla="*/ 45 w 90"/>
                  <a:gd name="T1" fmla="*/ 0 h 104"/>
                  <a:gd name="T2" fmla="*/ 0 w 90"/>
                  <a:gd name="T3" fmla="*/ 45 h 104"/>
                  <a:gd name="T4" fmla="*/ 27 w 90"/>
                  <a:gd name="T5" fmla="*/ 99 h 104"/>
                  <a:gd name="T6" fmla="*/ 63 w 90"/>
                  <a:gd name="T7" fmla="*/ 99 h 104"/>
                  <a:gd name="T8" fmla="*/ 90 w 90"/>
                  <a:gd name="T9" fmla="*/ 45 h 104"/>
                  <a:gd name="T10" fmla="*/ 45 w 90"/>
                  <a:gd name="T11" fmla="*/ 0 h 104"/>
                  <a:gd name="T12" fmla="*/ 76 w 90"/>
                  <a:gd name="T13" fmla="*/ 40 h 104"/>
                  <a:gd name="T14" fmla="*/ 76 w 90"/>
                  <a:gd name="T15" fmla="*/ 40 h 104"/>
                  <a:gd name="T16" fmla="*/ 63 w 90"/>
                  <a:gd name="T17" fmla="*/ 20 h 104"/>
                  <a:gd name="T18" fmla="*/ 61 w 90"/>
                  <a:gd name="T19" fmla="*/ 15 h 104"/>
                  <a:gd name="T20" fmla="*/ 66 w 90"/>
                  <a:gd name="T21" fmla="*/ 14 h 104"/>
                  <a:gd name="T22" fmla="*/ 83 w 90"/>
                  <a:gd name="T23" fmla="*/ 36 h 104"/>
                  <a:gd name="T24" fmla="*/ 80 w 90"/>
                  <a:gd name="T25" fmla="*/ 42 h 104"/>
                  <a:gd name="T26" fmla="*/ 76 w 90"/>
                  <a:gd name="T27" fmla="*/ 4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104">
                    <a:moveTo>
                      <a:pt x="45" y="0"/>
                    </a:moveTo>
                    <a:cubicBezTo>
                      <a:pt x="20" y="0"/>
                      <a:pt x="0" y="20"/>
                      <a:pt x="0" y="45"/>
                    </a:cubicBezTo>
                    <a:cubicBezTo>
                      <a:pt x="0" y="64"/>
                      <a:pt x="20" y="84"/>
                      <a:pt x="27" y="99"/>
                    </a:cubicBezTo>
                    <a:cubicBezTo>
                      <a:pt x="29" y="103"/>
                      <a:pt x="62" y="104"/>
                      <a:pt x="63" y="99"/>
                    </a:cubicBezTo>
                    <a:cubicBezTo>
                      <a:pt x="68" y="88"/>
                      <a:pt x="90" y="64"/>
                      <a:pt x="90" y="45"/>
                    </a:cubicBezTo>
                    <a:cubicBezTo>
                      <a:pt x="90" y="20"/>
                      <a:pt x="70" y="0"/>
                      <a:pt x="45" y="0"/>
                    </a:cubicBezTo>
                    <a:close/>
                    <a:moveTo>
                      <a:pt x="76" y="40"/>
                    </a:moveTo>
                    <a:cubicBezTo>
                      <a:pt x="76" y="40"/>
                      <a:pt x="76" y="40"/>
                      <a:pt x="76" y="40"/>
                    </a:cubicBezTo>
                    <a:cubicBezTo>
                      <a:pt x="74" y="31"/>
                      <a:pt x="69" y="24"/>
                      <a:pt x="63" y="20"/>
                    </a:cubicBezTo>
                    <a:cubicBezTo>
                      <a:pt x="61" y="19"/>
                      <a:pt x="61" y="17"/>
                      <a:pt x="61" y="15"/>
                    </a:cubicBezTo>
                    <a:cubicBezTo>
                      <a:pt x="62" y="14"/>
                      <a:pt x="64" y="13"/>
                      <a:pt x="66" y="14"/>
                    </a:cubicBezTo>
                    <a:cubicBezTo>
                      <a:pt x="73" y="18"/>
                      <a:pt x="80" y="25"/>
                      <a:pt x="83" y="36"/>
                    </a:cubicBezTo>
                    <a:cubicBezTo>
                      <a:pt x="83" y="38"/>
                      <a:pt x="82" y="41"/>
                      <a:pt x="80" y="42"/>
                    </a:cubicBezTo>
                    <a:cubicBezTo>
                      <a:pt x="79" y="43"/>
                      <a:pt x="77" y="42"/>
                      <a:pt x="7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6" name="Group 94"/>
            <p:cNvGrpSpPr/>
            <p:nvPr/>
          </p:nvGrpSpPr>
          <p:grpSpPr>
            <a:xfrm>
              <a:off x="7067967" y="2252862"/>
              <a:ext cx="742970" cy="722100"/>
              <a:chOff x="4713288" y="2643188"/>
              <a:chExt cx="282575" cy="274638"/>
            </a:xfrm>
            <a:solidFill>
              <a:sysClr val="window" lastClr="FFFFFF"/>
            </a:solidFill>
          </p:grpSpPr>
          <p:sp>
            <p:nvSpPr>
              <p:cNvPr id="79" name="îŝḷîḓé-Freeform: Shape 95"/>
              <p:cNvSpPr/>
              <p:nvPr/>
            </p:nvSpPr>
            <p:spPr bwMode="auto">
              <a:xfrm>
                <a:off x="4805363" y="2643188"/>
                <a:ext cx="190500" cy="187325"/>
              </a:xfrm>
              <a:custGeom>
                <a:avLst/>
                <a:gdLst>
                  <a:gd name="T0" fmla="*/ 55 w 110"/>
                  <a:gd name="T1" fmla="*/ 16 h 108"/>
                  <a:gd name="T2" fmla="*/ 92 w 110"/>
                  <a:gd name="T3" fmla="*/ 54 h 108"/>
                  <a:gd name="T4" fmla="*/ 55 w 110"/>
                  <a:gd name="T5" fmla="*/ 92 h 108"/>
                  <a:gd name="T6" fmla="*/ 17 w 110"/>
                  <a:gd name="T7" fmla="*/ 54 h 108"/>
                  <a:gd name="T8" fmla="*/ 55 w 110"/>
                  <a:gd name="T9" fmla="*/ 16 h 108"/>
                  <a:gd name="T10" fmla="*/ 90 w 110"/>
                  <a:gd name="T11" fmla="*/ 19 h 108"/>
                  <a:gd name="T12" fmla="*/ 19 w 110"/>
                  <a:gd name="T13" fmla="*/ 19 h 108"/>
                  <a:gd name="T14" fmla="*/ 19 w 110"/>
                  <a:gd name="T15" fmla="*/ 89 h 108"/>
                  <a:gd name="T16" fmla="*/ 90 w 110"/>
                  <a:gd name="T17" fmla="*/ 89 h 108"/>
                  <a:gd name="T18" fmla="*/ 90 w 110"/>
                  <a:gd name="T1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8">
                    <a:moveTo>
                      <a:pt x="55" y="16"/>
                    </a:moveTo>
                    <a:cubicBezTo>
                      <a:pt x="76" y="16"/>
                      <a:pt x="92" y="33"/>
                      <a:pt x="92" y="54"/>
                    </a:cubicBezTo>
                    <a:cubicBezTo>
                      <a:pt x="92" y="75"/>
                      <a:pt x="76" y="92"/>
                      <a:pt x="55" y="92"/>
                    </a:cubicBezTo>
                    <a:cubicBezTo>
                      <a:pt x="34" y="92"/>
                      <a:pt x="17" y="75"/>
                      <a:pt x="17" y="54"/>
                    </a:cubicBezTo>
                    <a:cubicBezTo>
                      <a:pt x="17" y="33"/>
                      <a:pt x="34" y="16"/>
                      <a:pt x="55" y="16"/>
                    </a:cubicBezTo>
                    <a:close/>
                    <a:moveTo>
                      <a:pt x="90" y="19"/>
                    </a:moveTo>
                    <a:cubicBezTo>
                      <a:pt x="71" y="0"/>
                      <a:pt x="39" y="0"/>
                      <a:pt x="19" y="19"/>
                    </a:cubicBezTo>
                    <a:cubicBezTo>
                      <a:pt x="0" y="38"/>
                      <a:pt x="0" y="70"/>
                      <a:pt x="19" y="89"/>
                    </a:cubicBezTo>
                    <a:cubicBezTo>
                      <a:pt x="39" y="108"/>
                      <a:pt x="71" y="108"/>
                      <a:pt x="90" y="89"/>
                    </a:cubicBezTo>
                    <a:cubicBezTo>
                      <a:pt x="110" y="70"/>
                      <a:pt x="110" y="38"/>
                      <a:pt x="9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0" name="îŝḷîḓé-Freeform: Shape 96"/>
              <p:cNvSpPr/>
              <p:nvPr/>
            </p:nvSpPr>
            <p:spPr bwMode="auto">
              <a:xfrm>
                <a:off x="4803775" y="2790825"/>
                <a:ext cx="39688" cy="39688"/>
              </a:xfrm>
              <a:custGeom>
                <a:avLst/>
                <a:gdLst>
                  <a:gd name="T0" fmla="*/ 12 w 23"/>
                  <a:gd name="T1" fmla="*/ 23 h 23"/>
                  <a:gd name="T2" fmla="*/ 23 w 23"/>
                  <a:gd name="T3" fmla="*/ 12 h 23"/>
                  <a:gd name="T4" fmla="*/ 17 w 23"/>
                  <a:gd name="T5" fmla="*/ 7 h 23"/>
                  <a:gd name="T6" fmla="*/ 11 w 23"/>
                  <a:gd name="T7" fmla="*/ 0 h 23"/>
                  <a:gd name="T8" fmla="*/ 0 w 23"/>
                  <a:gd name="T9" fmla="*/ 11 h 23"/>
                  <a:gd name="T10" fmla="*/ 12 w 23"/>
                  <a:gd name="T11" fmla="*/ 23 h 23"/>
                </a:gdLst>
                <a:ahLst/>
                <a:cxnLst>
                  <a:cxn ang="0">
                    <a:pos x="T0" y="T1"/>
                  </a:cxn>
                  <a:cxn ang="0">
                    <a:pos x="T2" y="T3"/>
                  </a:cxn>
                  <a:cxn ang="0">
                    <a:pos x="T4" y="T5"/>
                  </a:cxn>
                  <a:cxn ang="0">
                    <a:pos x="T6" y="T7"/>
                  </a:cxn>
                  <a:cxn ang="0">
                    <a:pos x="T8" y="T9"/>
                  </a:cxn>
                  <a:cxn ang="0">
                    <a:pos x="T10" y="T11"/>
                  </a:cxn>
                </a:cxnLst>
                <a:rect l="0" t="0" r="r" b="b"/>
                <a:pathLst>
                  <a:path w="23" h="23">
                    <a:moveTo>
                      <a:pt x="12" y="23"/>
                    </a:moveTo>
                    <a:cubicBezTo>
                      <a:pt x="23" y="12"/>
                      <a:pt x="23" y="12"/>
                      <a:pt x="23" y="12"/>
                    </a:cubicBezTo>
                    <a:cubicBezTo>
                      <a:pt x="21" y="11"/>
                      <a:pt x="19" y="9"/>
                      <a:pt x="17" y="7"/>
                    </a:cubicBezTo>
                    <a:cubicBezTo>
                      <a:pt x="15" y="5"/>
                      <a:pt x="13" y="2"/>
                      <a:pt x="11" y="0"/>
                    </a:cubicBezTo>
                    <a:cubicBezTo>
                      <a:pt x="0" y="11"/>
                      <a:pt x="0" y="11"/>
                      <a:pt x="0" y="11"/>
                    </a:cubicBezTo>
                    <a:lnTo>
                      <a:pt x="1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1" name="îŝḷîḓé-Freeform: Shape 97"/>
              <p:cNvSpPr/>
              <p:nvPr/>
            </p:nvSpPr>
            <p:spPr bwMode="auto">
              <a:xfrm>
                <a:off x="4713288" y="2811463"/>
                <a:ext cx="109538" cy="106363"/>
              </a:xfrm>
              <a:custGeom>
                <a:avLst/>
                <a:gdLst>
                  <a:gd name="T0" fmla="*/ 4 w 63"/>
                  <a:gd name="T1" fmla="*/ 43 h 61"/>
                  <a:gd name="T2" fmla="*/ 4 w 63"/>
                  <a:gd name="T3" fmla="*/ 57 h 61"/>
                  <a:gd name="T4" fmla="*/ 19 w 63"/>
                  <a:gd name="T5" fmla="*/ 57 h 61"/>
                  <a:gd name="T6" fmla="*/ 63 w 63"/>
                  <a:gd name="T7" fmla="*/ 14 h 61"/>
                  <a:gd name="T8" fmla="*/ 48 w 63"/>
                  <a:gd name="T9" fmla="*/ 0 h 61"/>
                  <a:gd name="T10" fmla="*/ 4 w 63"/>
                  <a:gd name="T11" fmla="*/ 43 h 61"/>
                </a:gdLst>
                <a:ahLst/>
                <a:cxnLst>
                  <a:cxn ang="0">
                    <a:pos x="T0" y="T1"/>
                  </a:cxn>
                  <a:cxn ang="0">
                    <a:pos x="T2" y="T3"/>
                  </a:cxn>
                  <a:cxn ang="0">
                    <a:pos x="T4" y="T5"/>
                  </a:cxn>
                  <a:cxn ang="0">
                    <a:pos x="T6" y="T7"/>
                  </a:cxn>
                  <a:cxn ang="0">
                    <a:pos x="T8" y="T9"/>
                  </a:cxn>
                  <a:cxn ang="0">
                    <a:pos x="T10" y="T11"/>
                  </a:cxn>
                </a:cxnLst>
                <a:rect l="0" t="0" r="r" b="b"/>
                <a:pathLst>
                  <a:path w="63" h="61">
                    <a:moveTo>
                      <a:pt x="4" y="43"/>
                    </a:moveTo>
                    <a:cubicBezTo>
                      <a:pt x="0" y="47"/>
                      <a:pt x="0" y="53"/>
                      <a:pt x="4" y="57"/>
                    </a:cubicBezTo>
                    <a:cubicBezTo>
                      <a:pt x="8" y="61"/>
                      <a:pt x="15" y="61"/>
                      <a:pt x="19" y="57"/>
                    </a:cubicBezTo>
                    <a:cubicBezTo>
                      <a:pt x="63" y="14"/>
                      <a:pt x="63" y="14"/>
                      <a:pt x="63" y="14"/>
                    </a:cubicBezTo>
                    <a:cubicBezTo>
                      <a:pt x="48" y="0"/>
                      <a:pt x="48" y="0"/>
                      <a:pt x="48" y="0"/>
                    </a:cubicBezTo>
                    <a:lnTo>
                      <a:pt x="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2" name="îŝḷîḓé-Freeform: Shape 110"/>
              <p:cNvSpPr/>
              <p:nvPr/>
            </p:nvSpPr>
            <p:spPr bwMode="auto">
              <a:xfrm>
                <a:off x="4881563" y="2757488"/>
                <a:ext cx="63500" cy="33338"/>
              </a:xfrm>
              <a:custGeom>
                <a:avLst/>
                <a:gdLst>
                  <a:gd name="T0" fmla="*/ 14 w 37"/>
                  <a:gd name="T1" fmla="*/ 19 h 19"/>
                  <a:gd name="T2" fmla="*/ 3 w 37"/>
                  <a:gd name="T3" fmla="*/ 17 h 19"/>
                  <a:gd name="T4" fmla="*/ 3 w 37"/>
                  <a:gd name="T5" fmla="*/ 17 h 19"/>
                  <a:gd name="T6" fmla="*/ 1 w 37"/>
                  <a:gd name="T7" fmla="*/ 12 h 19"/>
                  <a:gd name="T8" fmla="*/ 5 w 37"/>
                  <a:gd name="T9" fmla="*/ 10 h 19"/>
                  <a:gd name="T10" fmla="*/ 14 w 37"/>
                  <a:gd name="T11" fmla="*/ 12 h 19"/>
                  <a:gd name="T12" fmla="*/ 30 w 37"/>
                  <a:gd name="T13" fmla="*/ 2 h 19"/>
                  <a:gd name="T14" fmla="*/ 34 w 37"/>
                  <a:gd name="T15" fmla="*/ 0 h 19"/>
                  <a:gd name="T16" fmla="*/ 36 w 37"/>
                  <a:gd name="T17" fmla="*/ 5 h 19"/>
                  <a:gd name="T18" fmla="*/ 14 w 3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9">
                    <a:moveTo>
                      <a:pt x="14" y="19"/>
                    </a:moveTo>
                    <a:cubicBezTo>
                      <a:pt x="10" y="19"/>
                      <a:pt x="7" y="18"/>
                      <a:pt x="3" y="17"/>
                    </a:cubicBezTo>
                    <a:cubicBezTo>
                      <a:pt x="3" y="17"/>
                      <a:pt x="3" y="17"/>
                      <a:pt x="3" y="17"/>
                    </a:cubicBezTo>
                    <a:cubicBezTo>
                      <a:pt x="1" y="16"/>
                      <a:pt x="0" y="14"/>
                      <a:pt x="1" y="12"/>
                    </a:cubicBezTo>
                    <a:cubicBezTo>
                      <a:pt x="2" y="11"/>
                      <a:pt x="4" y="10"/>
                      <a:pt x="5" y="10"/>
                    </a:cubicBezTo>
                    <a:cubicBezTo>
                      <a:pt x="8" y="12"/>
                      <a:pt x="11" y="12"/>
                      <a:pt x="14" y="12"/>
                    </a:cubicBezTo>
                    <a:cubicBezTo>
                      <a:pt x="21" y="12"/>
                      <a:pt x="28" y="8"/>
                      <a:pt x="30" y="2"/>
                    </a:cubicBezTo>
                    <a:cubicBezTo>
                      <a:pt x="31" y="0"/>
                      <a:pt x="33" y="0"/>
                      <a:pt x="34" y="0"/>
                    </a:cubicBezTo>
                    <a:cubicBezTo>
                      <a:pt x="36" y="1"/>
                      <a:pt x="37" y="3"/>
                      <a:pt x="36" y="5"/>
                    </a:cubicBezTo>
                    <a:cubicBezTo>
                      <a:pt x="33" y="14"/>
                      <a:pt x="24" y="19"/>
                      <a:pt x="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1934" name="Group 4"/>
            <p:cNvGrpSpPr/>
            <p:nvPr/>
          </p:nvGrpSpPr>
          <p:grpSpPr>
            <a:xfrm>
              <a:off x="8234082" y="4438060"/>
              <a:ext cx="2445432" cy="1600875"/>
              <a:chOff x="8536589" y="4170845"/>
              <a:chExt cx="2445432" cy="1600875"/>
            </a:xfrm>
          </p:grpSpPr>
          <p:sp>
            <p:nvSpPr>
              <p:cNvPr id="77" name="îŝḷîḓé-TextBox 48"/>
              <p:cNvSpPr txBox="1"/>
              <p:nvPr/>
            </p:nvSpPr>
            <p:spPr bwMode="auto">
              <a:xfrm>
                <a:off x="8537150" y="4171491"/>
                <a:ext cx="1520900" cy="246066"/>
              </a:xfrm>
              <a:prstGeom prst="rect">
                <a:avLst/>
              </a:prstGeom>
              <a:noFill/>
            </p:spPr>
            <p:txBody>
              <a:bodyPr wrap="none" lIns="144000" tIns="0" rIns="144000" bIns="0"/>
              <a:lstStyle/>
              <a:p>
                <a:pPr marR="0" defTabSz="914400" eaLnBrk="1" fontAlgn="auto" hangingPunct="1">
                  <a:spcBef>
                    <a:spcPts val="0"/>
                  </a:spcBef>
                  <a:spcAft>
                    <a:spcPts val="0"/>
                  </a:spcAft>
                  <a:buClrTx/>
                  <a:buSzTx/>
                  <a:buFontTx/>
                  <a:buNone/>
                  <a:defRPr/>
                </a:pPr>
                <a:r>
                  <a:rPr kumimoji="0" lang="zh-CN" altLang="en-US" sz="2400" b="0" kern="0" cap="none" spc="0" normalizeH="0" baseline="0" noProof="0" dirty="0">
                    <a:solidFill>
                      <a:srgbClr val="8064A2"/>
                    </a:solidFill>
                    <a:latin typeface="Arial" panose="020B0604020202020204" pitchFamily="34" charset="0"/>
                    <a:ea typeface="微软雅黑" panose="020B0503020204020204" pitchFamily="34" charset="-122"/>
                    <a:cs typeface="+mn-cs"/>
                    <a:sym typeface="Arial" panose="020B0604020202020204" pitchFamily="34" charset="0"/>
                  </a:rPr>
                  <a:t>线索化</a:t>
                </a:r>
                <a:endParaRPr kumimoji="0" lang="zh-CN" altLang="en-US" sz="2400" b="0" kern="0" cap="none" spc="0" normalizeH="0" baseline="0" noProof="0" dirty="0">
                  <a:solidFill>
                    <a:srgbClr val="8064A2"/>
                  </a:solidFill>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8" name="îŝḷîḓé-TextBox 49"/>
              <p:cNvSpPr txBox="1"/>
              <p:nvPr/>
            </p:nvSpPr>
            <p:spPr bwMode="auto">
              <a:xfrm>
                <a:off x="8562551" y="4563610"/>
                <a:ext cx="2419470" cy="1208110"/>
              </a:xfrm>
              <a:prstGeom prst="rect">
                <a:avLst/>
              </a:prstGeom>
              <a:noFill/>
            </p:spPr>
            <p:txBody>
              <a:bodyPr lIns="144000" tIns="0" rIns="144000" bIns="0"/>
              <a:lstStyle/>
              <a:p>
                <a:pPr marR="0" defTabSz="914400" eaLnBrk="1" fontAlgn="auto" hangingPunct="1">
                  <a:lnSpc>
                    <a:spcPct val="120000"/>
                  </a:lnSpc>
                  <a:spcBef>
                    <a:spcPts val="0"/>
                  </a:spcBef>
                  <a:spcAft>
                    <a:spcPts val="0"/>
                  </a:spcAft>
                  <a:buClrTx/>
                  <a:buSzTx/>
                  <a:buFontTx/>
                  <a:buNone/>
                  <a:defRPr/>
                </a:pPr>
                <a:r>
                  <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rPr>
                  <a:t>对二叉树以某种次序遍历使其变为线索二叉树的过程</a:t>
                </a:r>
                <a:endPar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1935" name="Group 3"/>
            <p:cNvGrpSpPr/>
            <p:nvPr/>
          </p:nvGrpSpPr>
          <p:grpSpPr>
            <a:xfrm>
              <a:off x="8234082" y="2077414"/>
              <a:ext cx="2189224" cy="1305463"/>
              <a:chOff x="8536589" y="1962764"/>
              <a:chExt cx="2189224" cy="1305463"/>
            </a:xfrm>
          </p:grpSpPr>
          <p:sp>
            <p:nvSpPr>
              <p:cNvPr id="75" name="îŝḷîḓé-TextBox 50"/>
              <p:cNvSpPr txBox="1"/>
              <p:nvPr/>
            </p:nvSpPr>
            <p:spPr bwMode="auto">
              <a:xfrm>
                <a:off x="8537150" y="1963401"/>
                <a:ext cx="1522488" cy="246068"/>
              </a:xfrm>
              <a:prstGeom prst="rect">
                <a:avLst/>
              </a:prstGeom>
              <a:noFill/>
            </p:spPr>
            <p:txBody>
              <a:bodyPr wrap="none" lIns="144000" tIns="0" rIns="144000" bIns="0"/>
              <a:lstStyle/>
              <a:p>
                <a:pPr marR="0" defTabSz="914400" eaLnBrk="1" fontAlgn="auto" hangingPunct="1">
                  <a:spcBef>
                    <a:spcPts val="0"/>
                  </a:spcBef>
                  <a:spcAft>
                    <a:spcPts val="0"/>
                  </a:spcAft>
                  <a:buClrTx/>
                  <a:buSzTx/>
                  <a:buFontTx/>
                  <a:buNone/>
                  <a:defRPr/>
                </a:pPr>
                <a:r>
                  <a:rPr kumimoji="0" lang="zh-CN" altLang="en-US" sz="2400" b="0" kern="0" cap="none" spc="0" normalizeH="0" baseline="0" noProof="0" dirty="0">
                    <a:solidFill>
                      <a:srgbClr val="9BBB59"/>
                    </a:solidFill>
                    <a:latin typeface="Arial" panose="020B0604020202020204" pitchFamily="34" charset="0"/>
                    <a:ea typeface="微软雅黑" panose="020B0503020204020204" pitchFamily="34" charset="-122"/>
                    <a:cs typeface="+mn-cs"/>
                    <a:sym typeface="Arial" panose="020B0604020202020204" pitchFamily="34" charset="0"/>
                  </a:rPr>
                  <a:t>线索二叉树</a:t>
                </a:r>
                <a:endParaRPr kumimoji="0" lang="zh-CN" altLang="en-US" sz="2400" b="0" kern="0" cap="none" spc="0" normalizeH="0" baseline="0" noProof="0" dirty="0">
                  <a:solidFill>
                    <a:srgbClr val="9BBB59"/>
                  </a:solidFill>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6" name="îŝḷîḓé-TextBox 51"/>
              <p:cNvSpPr txBox="1"/>
              <p:nvPr/>
            </p:nvSpPr>
            <p:spPr bwMode="auto">
              <a:xfrm>
                <a:off x="8568902" y="2361871"/>
                <a:ext cx="2157519" cy="906479"/>
              </a:xfrm>
              <a:prstGeom prst="rect">
                <a:avLst/>
              </a:prstGeom>
              <a:noFill/>
            </p:spPr>
            <p:txBody>
              <a:bodyPr lIns="144000" tIns="0" rIns="144000" bIns="0"/>
              <a:lstStyle/>
              <a:p>
                <a:pPr marR="0" defTabSz="914400" eaLnBrk="1" fontAlgn="auto" hangingPunct="1">
                  <a:lnSpc>
                    <a:spcPct val="120000"/>
                  </a:lnSpc>
                  <a:spcBef>
                    <a:spcPts val="0"/>
                  </a:spcBef>
                  <a:spcAft>
                    <a:spcPts val="0"/>
                  </a:spcAft>
                  <a:buClrTx/>
                  <a:buSzTx/>
                  <a:buFontTx/>
                  <a:buNone/>
                  <a:defRPr/>
                </a:pPr>
                <a:r>
                  <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rPr>
                  <a:t>加上线索的二叉树（图形式样）</a:t>
                </a:r>
                <a:endPar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1936" name="Group 2"/>
            <p:cNvGrpSpPr/>
            <p:nvPr/>
          </p:nvGrpSpPr>
          <p:grpSpPr>
            <a:xfrm>
              <a:off x="1643018" y="4438060"/>
              <a:ext cx="2371095" cy="839866"/>
              <a:chOff x="1201867" y="4170845"/>
              <a:chExt cx="2371095" cy="839866"/>
            </a:xfrm>
          </p:grpSpPr>
          <p:sp>
            <p:nvSpPr>
              <p:cNvPr id="73" name="îŝḷîḓé-TextBox 52"/>
              <p:cNvSpPr txBox="1"/>
              <p:nvPr/>
            </p:nvSpPr>
            <p:spPr bwMode="auto">
              <a:xfrm>
                <a:off x="2051222" y="4171491"/>
                <a:ext cx="1522487" cy="246066"/>
              </a:xfrm>
              <a:prstGeom prst="rect">
                <a:avLst/>
              </a:prstGeom>
              <a:noFill/>
            </p:spPr>
            <p:txBody>
              <a:bodyPr wrap="none" lIns="144000" tIns="0" rIns="144000" bIns="0"/>
              <a:lstStyle/>
              <a:p>
                <a:pPr marR="0" algn="r" defTabSz="914400" eaLnBrk="1" fontAlgn="auto" hangingPunct="1">
                  <a:spcBef>
                    <a:spcPts val="0"/>
                  </a:spcBef>
                  <a:spcAft>
                    <a:spcPts val="0"/>
                  </a:spcAft>
                  <a:buClrTx/>
                  <a:buSzTx/>
                  <a:buFontTx/>
                  <a:buNone/>
                  <a:defRPr/>
                </a:pPr>
                <a:r>
                  <a:rPr kumimoji="0" lang="zh-CN" altLang="en-US" sz="2400" b="0" kern="0" cap="none" spc="0" normalizeH="0" baseline="0" noProof="0" dirty="0">
                    <a:solidFill>
                      <a:srgbClr val="4BACC6"/>
                    </a:solidFill>
                    <a:latin typeface="Arial" panose="020B0604020202020204" pitchFamily="34" charset="0"/>
                    <a:ea typeface="微软雅黑" panose="020B0503020204020204" pitchFamily="34" charset="-122"/>
                    <a:cs typeface="+mn-cs"/>
                    <a:sym typeface="Arial" panose="020B0604020202020204" pitchFamily="34" charset="0"/>
                  </a:rPr>
                  <a:t>线索链表</a:t>
                </a:r>
                <a:endParaRPr kumimoji="0" lang="zh-CN" altLang="en-US" sz="2400" b="0" kern="0" cap="none" spc="0" normalizeH="0" baseline="0" noProof="0" dirty="0">
                  <a:solidFill>
                    <a:srgbClr val="4BACC6"/>
                  </a:solidFill>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4" name="îŝḷîḓé-TextBox 53"/>
              <p:cNvSpPr txBox="1"/>
              <p:nvPr/>
            </p:nvSpPr>
            <p:spPr bwMode="auto">
              <a:xfrm>
                <a:off x="1201867" y="4595361"/>
                <a:ext cx="2371842" cy="415932"/>
              </a:xfrm>
              <a:prstGeom prst="rect">
                <a:avLst/>
              </a:prstGeom>
              <a:noFill/>
            </p:spPr>
            <p:txBody>
              <a:bodyPr lIns="144000" tIns="0" rIns="144000" bIns="0">
                <a:normAutofit/>
              </a:bodyPr>
              <a:lstStyle/>
              <a:p>
                <a:pPr marR="0" algn="r" defTabSz="914400" eaLnBrk="1" fontAlgn="auto" hangingPunct="1">
                  <a:lnSpc>
                    <a:spcPct val="120000"/>
                  </a:lnSpc>
                  <a:spcBef>
                    <a:spcPts val="0"/>
                  </a:spcBef>
                  <a:spcAft>
                    <a:spcPts val="0"/>
                  </a:spcAft>
                  <a:buClrTx/>
                  <a:buSzTx/>
                  <a:buFontTx/>
                  <a:buNone/>
                  <a:defRPr/>
                </a:pPr>
                <a:r>
                  <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rPr>
                  <a:t>加上线索二叉链表</a:t>
                </a:r>
                <a:endPar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1937" name="Group 1"/>
            <p:cNvGrpSpPr/>
            <p:nvPr/>
          </p:nvGrpSpPr>
          <p:grpSpPr>
            <a:xfrm>
              <a:off x="1831313" y="2077414"/>
              <a:ext cx="2182800" cy="1305463"/>
              <a:chOff x="1390162" y="1962764"/>
              <a:chExt cx="2182800" cy="1305463"/>
            </a:xfrm>
          </p:grpSpPr>
          <p:sp>
            <p:nvSpPr>
              <p:cNvPr id="71" name="îŝḷîḓé-TextBox 54"/>
              <p:cNvSpPr txBox="1"/>
              <p:nvPr/>
            </p:nvSpPr>
            <p:spPr bwMode="auto">
              <a:xfrm>
                <a:off x="2051222" y="1963401"/>
                <a:ext cx="1522487" cy="246068"/>
              </a:xfrm>
              <a:prstGeom prst="rect">
                <a:avLst/>
              </a:prstGeom>
              <a:noFill/>
            </p:spPr>
            <p:txBody>
              <a:bodyPr wrap="none" lIns="144000" tIns="0" rIns="144000" bIns="0"/>
              <a:lstStyle/>
              <a:p>
                <a:pPr marR="0" algn="r" defTabSz="914400" eaLnBrk="1" fontAlgn="auto" hangingPunct="1">
                  <a:spcBef>
                    <a:spcPts val="0"/>
                  </a:spcBef>
                  <a:spcAft>
                    <a:spcPts val="0"/>
                  </a:spcAft>
                  <a:buClrTx/>
                  <a:buSzTx/>
                  <a:buFontTx/>
                  <a:buNone/>
                  <a:defRPr/>
                </a:pPr>
                <a:r>
                  <a:rPr kumimoji="0" lang="zh-CN" altLang="en-US" sz="2400" b="0" kern="0" cap="none" spc="0" normalizeH="0" baseline="0" noProof="0" dirty="0">
                    <a:solidFill>
                      <a:srgbClr val="C0504D"/>
                    </a:solidFill>
                    <a:latin typeface="Arial" panose="020B0604020202020204" pitchFamily="34" charset="0"/>
                    <a:ea typeface="微软雅黑" panose="020B0503020204020204" pitchFamily="34" charset="-122"/>
                    <a:cs typeface="+mn-cs"/>
                    <a:sym typeface="Arial" panose="020B0604020202020204" pitchFamily="34" charset="0"/>
                  </a:rPr>
                  <a:t>线索</a:t>
                </a:r>
                <a:endParaRPr kumimoji="0" lang="zh-CN" altLang="en-US" sz="2400" b="0" kern="0" cap="none" spc="0" normalizeH="0" baseline="0" noProof="0" dirty="0">
                  <a:solidFill>
                    <a:srgbClr val="C0504D"/>
                  </a:solidFill>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2" name="îŝḷîḓé-TextBox 55"/>
              <p:cNvSpPr txBox="1"/>
              <p:nvPr/>
            </p:nvSpPr>
            <p:spPr bwMode="auto">
              <a:xfrm>
                <a:off x="1390789" y="2361871"/>
                <a:ext cx="2182920" cy="906479"/>
              </a:xfrm>
              <a:prstGeom prst="rect">
                <a:avLst/>
              </a:prstGeom>
              <a:noFill/>
            </p:spPr>
            <p:txBody>
              <a:bodyPr lIns="144000" tIns="0" rIns="144000" bIns="0"/>
              <a:lstStyle/>
              <a:p>
                <a:pPr marR="0" algn="r" defTabSz="914400" eaLnBrk="1" fontAlgn="auto" hangingPunct="1">
                  <a:lnSpc>
                    <a:spcPct val="120000"/>
                  </a:lnSpc>
                  <a:spcBef>
                    <a:spcPts val="0"/>
                  </a:spcBef>
                  <a:spcAft>
                    <a:spcPts val="0"/>
                  </a:spcAft>
                  <a:buClrTx/>
                  <a:buSzTx/>
                  <a:buFontTx/>
                  <a:buNone/>
                  <a:defRPr/>
                </a:pPr>
                <a:r>
                  <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rPr>
                  <a:t>指向结点前驱和后继的指针</a:t>
                </a:r>
                <a:endParaRPr kumimoji="0" lang="zh-CN" altLang="en-US" sz="2000" b="0" kern="0" cap="none" spc="0" normalizeH="0" baseline="0" noProof="0" dirty="0">
                  <a:solidFill>
                    <a:prstClr val="black"/>
                  </a:solidFill>
                  <a:latin typeface="Arial" panose="020B0604020202020204" pitchFamily="34" charset="0"/>
                  <a:ea typeface="微软雅黑" panose="020B0503020204020204" pitchFamily="34" charset="-122"/>
                  <a:cs typeface="+mn-cs"/>
                  <a:sym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8" name="Rectangle 8"/>
          <p:cNvSpPr>
            <a:spLocks noChangeArrowheads="1"/>
          </p:cNvSpPr>
          <p:nvPr/>
        </p:nvSpPr>
        <p:spPr bwMode="auto">
          <a:xfrm>
            <a:off x="825500" y="1165225"/>
            <a:ext cx="3383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如何保存这类信息？</a:t>
            </a: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2712" name="Rectangle 9"/>
          <p:cNvSpPr>
            <a:spLocks noChangeArrowheads="1"/>
          </p:cNvSpPr>
          <p:nvPr/>
        </p:nvSpPr>
        <p:spPr bwMode="auto">
          <a:xfrm>
            <a:off x="901700" y="192088"/>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线索化二叉树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3" name="组合 2"/>
          <p:cNvGrpSpPr/>
          <p:nvPr/>
        </p:nvGrpSpPr>
        <p:grpSpPr>
          <a:xfrm>
            <a:off x="2295525" y="2187575"/>
            <a:ext cx="4275138" cy="3454400"/>
            <a:chOff x="1053587" y="1934093"/>
            <a:chExt cx="5589917" cy="4518112"/>
          </a:xfrm>
        </p:grpSpPr>
        <p:sp>
          <p:nvSpPr>
            <p:cNvPr id="21" name="iS1ide-Arc 12"/>
            <p:cNvSpPr/>
            <p:nvPr/>
          </p:nvSpPr>
          <p:spPr>
            <a:xfrm flipH="1" flipV="1">
              <a:off x="1728197" y="2212322"/>
              <a:ext cx="4240697" cy="4239883"/>
            </a:xfrm>
            <a:prstGeom prst="arc">
              <a:avLst>
                <a:gd name="adj1" fmla="val 12136914"/>
                <a:gd name="adj2" fmla="val 20239707"/>
              </a:avLst>
            </a:prstGeom>
            <a:noFill/>
            <a:ln w="19050" cap="flat" cmpd="sng" algn="ctr">
              <a:solidFill>
                <a:sysClr val="window" lastClr="FFFFFF">
                  <a:lumMod val="75000"/>
                </a:sysClr>
              </a:solidFill>
              <a:prstDash val="dash"/>
              <a:tailEnd type="triangle"/>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22" name="iS1ide-Oval 8"/>
            <p:cNvSpPr/>
            <p:nvPr/>
          </p:nvSpPr>
          <p:spPr>
            <a:xfrm>
              <a:off x="2288642" y="2494704"/>
              <a:ext cx="3119808" cy="3120737"/>
            </a:xfrm>
            <a:prstGeom prst="ellipse">
              <a:avLst/>
            </a:prstGeom>
            <a:solidFill>
              <a:srgbClr val="4F81BD"/>
            </a:solidFill>
            <a:ln w="3175" cap="flat" cmpd="sng" algn="ctr">
              <a:noFill/>
              <a:prstDash val="solid"/>
            </a:ln>
            <a:effectLst/>
          </p:spPr>
          <p:txBody>
            <a:bodyPr bIns="360000" anchor="b" anchorCtr="1">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23" name="iS1ide-Oval 9"/>
            <p:cNvSpPr/>
            <p:nvPr/>
          </p:nvSpPr>
          <p:spPr>
            <a:xfrm>
              <a:off x="1053587" y="3244263"/>
              <a:ext cx="1619062" cy="1619544"/>
            </a:xfrm>
            <a:prstGeom prst="ellipse">
              <a:avLst/>
            </a:prstGeom>
            <a:solidFill>
              <a:srgbClr val="C0504D"/>
            </a:solidFill>
            <a:ln w="31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24" name="iS1ide-Oval 10"/>
            <p:cNvSpPr/>
            <p:nvPr/>
          </p:nvSpPr>
          <p:spPr>
            <a:xfrm>
              <a:off x="5024442" y="3244263"/>
              <a:ext cx="1619062" cy="1619544"/>
            </a:xfrm>
            <a:prstGeom prst="ellipse">
              <a:avLst/>
            </a:prstGeom>
            <a:solidFill>
              <a:srgbClr val="8064A2"/>
            </a:solidFill>
            <a:ln w="31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25" name="iS1ide-Arc 11"/>
            <p:cNvSpPr/>
            <p:nvPr/>
          </p:nvSpPr>
          <p:spPr>
            <a:xfrm>
              <a:off x="1728197" y="1934093"/>
              <a:ext cx="4240697" cy="4239883"/>
            </a:xfrm>
            <a:prstGeom prst="arc">
              <a:avLst>
                <a:gd name="adj1" fmla="val 12136914"/>
                <a:gd name="adj2" fmla="val 20239707"/>
              </a:avLst>
            </a:prstGeom>
            <a:noFill/>
            <a:ln w="19050" cap="flat" cmpd="sng" algn="ctr">
              <a:solidFill>
                <a:sysClr val="window" lastClr="FFFFFF">
                  <a:lumMod val="75000"/>
                </a:sysClr>
              </a:solidFill>
              <a:prstDash val="dash"/>
              <a:tailEnd type="triangle"/>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26" name="iS1ide-Freeform: Shape 15"/>
            <p:cNvSpPr/>
            <p:nvPr/>
          </p:nvSpPr>
          <p:spPr bwMode="auto">
            <a:xfrm>
              <a:off x="1545534" y="3788264"/>
              <a:ext cx="637246" cy="531543"/>
            </a:xfrm>
            <a:custGeom>
              <a:avLst/>
              <a:gdLst>
                <a:gd name="T0" fmla="*/ 1028 w 1149"/>
                <a:gd name="T1" fmla="*/ 541 h 955"/>
                <a:gd name="T2" fmla="*/ 1044 w 1149"/>
                <a:gd name="T3" fmla="*/ 661 h 955"/>
                <a:gd name="T4" fmla="*/ 1005 w 1149"/>
                <a:gd name="T5" fmla="*/ 753 h 955"/>
                <a:gd name="T6" fmla="*/ 915 w 1149"/>
                <a:gd name="T7" fmla="*/ 813 h 955"/>
                <a:gd name="T8" fmla="*/ 862 w 1149"/>
                <a:gd name="T9" fmla="*/ 882 h 955"/>
                <a:gd name="T10" fmla="*/ 786 w 1149"/>
                <a:gd name="T11" fmla="*/ 926 h 955"/>
                <a:gd name="T12" fmla="*/ 670 w 1149"/>
                <a:gd name="T13" fmla="*/ 944 h 955"/>
                <a:gd name="T14" fmla="*/ 702 w 1149"/>
                <a:gd name="T15" fmla="*/ 895 h 955"/>
                <a:gd name="T16" fmla="*/ 752 w 1149"/>
                <a:gd name="T17" fmla="*/ 876 h 955"/>
                <a:gd name="T18" fmla="*/ 670 w 1149"/>
                <a:gd name="T19" fmla="*/ 761 h 955"/>
                <a:gd name="T20" fmla="*/ 793 w 1149"/>
                <a:gd name="T21" fmla="*/ 816 h 955"/>
                <a:gd name="T22" fmla="*/ 854 w 1149"/>
                <a:gd name="T23" fmla="*/ 819 h 955"/>
                <a:gd name="T24" fmla="*/ 754 w 1149"/>
                <a:gd name="T25" fmla="*/ 707 h 955"/>
                <a:gd name="T26" fmla="*/ 767 w 1149"/>
                <a:gd name="T27" fmla="*/ 662 h 955"/>
                <a:gd name="T28" fmla="*/ 909 w 1149"/>
                <a:gd name="T29" fmla="*/ 755 h 955"/>
                <a:gd name="T30" fmla="*/ 948 w 1149"/>
                <a:gd name="T31" fmla="*/ 714 h 955"/>
                <a:gd name="T32" fmla="*/ 813 w 1149"/>
                <a:gd name="T33" fmla="*/ 581 h 955"/>
                <a:gd name="T34" fmla="*/ 858 w 1149"/>
                <a:gd name="T35" fmla="*/ 566 h 955"/>
                <a:gd name="T36" fmla="*/ 998 w 1149"/>
                <a:gd name="T37" fmla="*/ 628 h 955"/>
                <a:gd name="T38" fmla="*/ 683 w 1149"/>
                <a:gd name="T39" fmla="*/ 301 h 955"/>
                <a:gd name="T40" fmla="*/ 730 w 1149"/>
                <a:gd name="T41" fmla="*/ 285 h 955"/>
                <a:gd name="T42" fmla="*/ 97 w 1149"/>
                <a:gd name="T43" fmla="*/ 439 h 955"/>
                <a:gd name="T44" fmla="*/ 0 w 1149"/>
                <a:gd name="T45" fmla="*/ 254 h 955"/>
                <a:gd name="T46" fmla="*/ 174 w 1149"/>
                <a:gd name="T47" fmla="*/ 32 h 955"/>
                <a:gd name="T48" fmla="*/ 260 w 1149"/>
                <a:gd name="T49" fmla="*/ 2 h 955"/>
                <a:gd name="T50" fmla="*/ 362 w 1149"/>
                <a:gd name="T51" fmla="*/ 59 h 955"/>
                <a:gd name="T52" fmla="*/ 525 w 1149"/>
                <a:gd name="T53" fmla="*/ 40 h 955"/>
                <a:gd name="T54" fmla="*/ 338 w 1149"/>
                <a:gd name="T55" fmla="*/ 112 h 955"/>
                <a:gd name="T56" fmla="*/ 233 w 1149"/>
                <a:gd name="T57" fmla="*/ 59 h 955"/>
                <a:gd name="T58" fmla="*/ 60 w 1149"/>
                <a:gd name="T59" fmla="*/ 267 h 955"/>
                <a:gd name="T60" fmla="*/ 143 w 1149"/>
                <a:gd name="T61" fmla="*/ 367 h 955"/>
                <a:gd name="T62" fmla="*/ 149 w 1149"/>
                <a:gd name="T63" fmla="*/ 500 h 955"/>
                <a:gd name="T64" fmla="*/ 538 w 1149"/>
                <a:gd name="T65" fmla="*/ 788 h 955"/>
                <a:gd name="T66" fmla="*/ 512 w 1149"/>
                <a:gd name="T67" fmla="*/ 773 h 955"/>
                <a:gd name="T68" fmla="*/ 456 w 1149"/>
                <a:gd name="T69" fmla="*/ 707 h 955"/>
                <a:gd name="T70" fmla="*/ 394 w 1149"/>
                <a:gd name="T71" fmla="*/ 710 h 955"/>
                <a:gd name="T72" fmla="*/ 370 w 1149"/>
                <a:gd name="T73" fmla="*/ 642 h 955"/>
                <a:gd name="T74" fmla="*/ 295 w 1149"/>
                <a:gd name="T75" fmla="*/ 627 h 955"/>
                <a:gd name="T76" fmla="*/ 283 w 1149"/>
                <a:gd name="T77" fmla="*/ 546 h 955"/>
                <a:gd name="T78" fmla="*/ 195 w 1149"/>
                <a:gd name="T79" fmla="*/ 527 h 955"/>
                <a:gd name="T80" fmla="*/ 135 w 1149"/>
                <a:gd name="T81" fmla="*/ 607 h 955"/>
                <a:gd name="T82" fmla="*/ 174 w 1149"/>
                <a:gd name="T83" fmla="*/ 681 h 955"/>
                <a:gd name="T84" fmla="*/ 230 w 1149"/>
                <a:gd name="T85" fmla="*/ 692 h 955"/>
                <a:gd name="T86" fmla="*/ 239 w 1149"/>
                <a:gd name="T87" fmla="*/ 794 h 955"/>
                <a:gd name="T88" fmla="*/ 341 w 1149"/>
                <a:gd name="T89" fmla="*/ 789 h 955"/>
                <a:gd name="T90" fmla="*/ 358 w 1149"/>
                <a:gd name="T91" fmla="*/ 843 h 955"/>
                <a:gd name="T92" fmla="*/ 458 w 1149"/>
                <a:gd name="T93" fmla="*/ 862 h 955"/>
                <a:gd name="T94" fmla="*/ 478 w 1149"/>
                <a:gd name="T95" fmla="*/ 883 h 955"/>
                <a:gd name="T96" fmla="*/ 540 w 1149"/>
                <a:gd name="T97" fmla="*/ 937 h 955"/>
                <a:gd name="T98" fmla="*/ 618 w 1149"/>
                <a:gd name="T99" fmla="*/ 894 h 955"/>
                <a:gd name="T100" fmla="*/ 602 w 1149"/>
                <a:gd name="T101" fmla="*/ 804 h 955"/>
                <a:gd name="T102" fmla="*/ 1035 w 1149"/>
                <a:gd name="T103" fmla="*/ 442 h 955"/>
                <a:gd name="T104" fmla="*/ 1090 w 1149"/>
                <a:gd name="T105" fmla="*/ 313 h 955"/>
                <a:gd name="T106" fmla="*/ 1130 w 1149"/>
                <a:gd name="T107" fmla="*/ 172 h 955"/>
                <a:gd name="T108" fmla="*/ 864 w 1149"/>
                <a:gd name="T109" fmla="*/ 42 h 955"/>
                <a:gd name="T110" fmla="*/ 685 w 1149"/>
                <a:gd name="T111" fmla="*/ 43 h 955"/>
                <a:gd name="T112" fmla="*/ 333 w 1149"/>
                <a:gd name="T113" fmla="*/ 247 h 955"/>
                <a:gd name="T114" fmla="*/ 358 w 1149"/>
                <a:gd name="T115" fmla="*/ 338 h 955"/>
                <a:gd name="T116" fmla="*/ 609 w 1149"/>
                <a:gd name="T117" fmla="*/ 222 h 955"/>
                <a:gd name="T118" fmla="*/ 713 w 1149"/>
                <a:gd name="T119" fmla="*/ 240 h 955"/>
                <a:gd name="T120" fmla="*/ 797 w 1149"/>
                <a:gd name="T121" fmla="*/ 256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9" h="955">
                  <a:moveTo>
                    <a:pt x="748" y="284"/>
                  </a:moveTo>
                  <a:lnTo>
                    <a:pt x="748" y="284"/>
                  </a:lnTo>
                  <a:lnTo>
                    <a:pt x="852" y="378"/>
                  </a:lnTo>
                  <a:lnTo>
                    <a:pt x="903" y="424"/>
                  </a:lnTo>
                  <a:lnTo>
                    <a:pt x="954" y="473"/>
                  </a:lnTo>
                  <a:lnTo>
                    <a:pt x="954" y="473"/>
                  </a:lnTo>
                  <a:lnTo>
                    <a:pt x="961" y="478"/>
                  </a:lnTo>
                  <a:lnTo>
                    <a:pt x="968" y="484"/>
                  </a:lnTo>
                  <a:lnTo>
                    <a:pt x="1006" y="518"/>
                  </a:lnTo>
                  <a:lnTo>
                    <a:pt x="1028" y="541"/>
                  </a:lnTo>
                  <a:lnTo>
                    <a:pt x="1028" y="541"/>
                  </a:lnTo>
                  <a:lnTo>
                    <a:pt x="1037" y="552"/>
                  </a:lnTo>
                  <a:lnTo>
                    <a:pt x="1044" y="562"/>
                  </a:lnTo>
                  <a:lnTo>
                    <a:pt x="1050" y="573"/>
                  </a:lnTo>
                  <a:lnTo>
                    <a:pt x="1054" y="585"/>
                  </a:lnTo>
                  <a:lnTo>
                    <a:pt x="1057" y="596"/>
                  </a:lnTo>
                  <a:lnTo>
                    <a:pt x="1057" y="607"/>
                  </a:lnTo>
                  <a:lnTo>
                    <a:pt x="1057" y="618"/>
                  </a:lnTo>
                  <a:lnTo>
                    <a:pt x="1056" y="630"/>
                  </a:lnTo>
                  <a:lnTo>
                    <a:pt x="1054" y="641"/>
                  </a:lnTo>
                  <a:lnTo>
                    <a:pt x="1049" y="651"/>
                  </a:lnTo>
                  <a:lnTo>
                    <a:pt x="1044" y="661"/>
                  </a:lnTo>
                  <a:lnTo>
                    <a:pt x="1038" y="671"/>
                  </a:lnTo>
                  <a:lnTo>
                    <a:pt x="1030" y="679"/>
                  </a:lnTo>
                  <a:lnTo>
                    <a:pt x="1022" y="686"/>
                  </a:lnTo>
                  <a:lnTo>
                    <a:pt x="1013" y="692"/>
                  </a:lnTo>
                  <a:lnTo>
                    <a:pt x="1003" y="697"/>
                  </a:lnTo>
                  <a:lnTo>
                    <a:pt x="1003" y="697"/>
                  </a:lnTo>
                  <a:lnTo>
                    <a:pt x="1006" y="709"/>
                  </a:lnTo>
                  <a:lnTo>
                    <a:pt x="1009" y="720"/>
                  </a:lnTo>
                  <a:lnTo>
                    <a:pt x="1009" y="731"/>
                  </a:lnTo>
                  <a:lnTo>
                    <a:pt x="1008" y="742"/>
                  </a:lnTo>
                  <a:lnTo>
                    <a:pt x="1005" y="753"/>
                  </a:lnTo>
                  <a:lnTo>
                    <a:pt x="1002" y="762"/>
                  </a:lnTo>
                  <a:lnTo>
                    <a:pt x="997" y="772"/>
                  </a:lnTo>
                  <a:lnTo>
                    <a:pt x="991" y="780"/>
                  </a:lnTo>
                  <a:lnTo>
                    <a:pt x="984" y="787"/>
                  </a:lnTo>
                  <a:lnTo>
                    <a:pt x="977" y="794"/>
                  </a:lnTo>
                  <a:lnTo>
                    <a:pt x="967" y="800"/>
                  </a:lnTo>
                  <a:lnTo>
                    <a:pt x="958" y="806"/>
                  </a:lnTo>
                  <a:lnTo>
                    <a:pt x="948" y="810"/>
                  </a:lnTo>
                  <a:lnTo>
                    <a:pt x="937" y="812"/>
                  </a:lnTo>
                  <a:lnTo>
                    <a:pt x="927" y="813"/>
                  </a:lnTo>
                  <a:lnTo>
                    <a:pt x="915" y="813"/>
                  </a:lnTo>
                  <a:lnTo>
                    <a:pt x="915" y="813"/>
                  </a:lnTo>
                  <a:lnTo>
                    <a:pt x="914" y="823"/>
                  </a:lnTo>
                  <a:lnTo>
                    <a:pt x="911" y="832"/>
                  </a:lnTo>
                  <a:lnTo>
                    <a:pt x="908" y="841"/>
                  </a:lnTo>
                  <a:lnTo>
                    <a:pt x="903" y="849"/>
                  </a:lnTo>
                  <a:lnTo>
                    <a:pt x="898" y="856"/>
                  </a:lnTo>
                  <a:lnTo>
                    <a:pt x="892" y="862"/>
                  </a:lnTo>
                  <a:lnTo>
                    <a:pt x="885" y="869"/>
                  </a:lnTo>
                  <a:lnTo>
                    <a:pt x="878" y="874"/>
                  </a:lnTo>
                  <a:lnTo>
                    <a:pt x="871" y="879"/>
                  </a:lnTo>
                  <a:lnTo>
                    <a:pt x="862" y="882"/>
                  </a:lnTo>
                  <a:lnTo>
                    <a:pt x="854" y="886"/>
                  </a:lnTo>
                  <a:lnTo>
                    <a:pt x="846" y="888"/>
                  </a:lnTo>
                  <a:lnTo>
                    <a:pt x="836" y="889"/>
                  </a:lnTo>
                  <a:lnTo>
                    <a:pt x="827" y="889"/>
                  </a:lnTo>
                  <a:lnTo>
                    <a:pt x="817" y="888"/>
                  </a:lnTo>
                  <a:lnTo>
                    <a:pt x="808" y="887"/>
                  </a:lnTo>
                  <a:lnTo>
                    <a:pt x="808" y="887"/>
                  </a:lnTo>
                  <a:lnTo>
                    <a:pt x="804" y="898"/>
                  </a:lnTo>
                  <a:lnTo>
                    <a:pt x="799" y="908"/>
                  </a:lnTo>
                  <a:lnTo>
                    <a:pt x="793" y="918"/>
                  </a:lnTo>
                  <a:lnTo>
                    <a:pt x="786" y="926"/>
                  </a:lnTo>
                  <a:lnTo>
                    <a:pt x="778" y="934"/>
                  </a:lnTo>
                  <a:lnTo>
                    <a:pt x="770" y="940"/>
                  </a:lnTo>
                  <a:lnTo>
                    <a:pt x="760" y="945"/>
                  </a:lnTo>
                  <a:lnTo>
                    <a:pt x="750" y="950"/>
                  </a:lnTo>
                  <a:lnTo>
                    <a:pt x="739" y="952"/>
                  </a:lnTo>
                  <a:lnTo>
                    <a:pt x="728" y="955"/>
                  </a:lnTo>
                  <a:lnTo>
                    <a:pt x="716" y="955"/>
                  </a:lnTo>
                  <a:lnTo>
                    <a:pt x="704" y="953"/>
                  </a:lnTo>
                  <a:lnTo>
                    <a:pt x="692" y="952"/>
                  </a:lnTo>
                  <a:lnTo>
                    <a:pt x="681" y="949"/>
                  </a:lnTo>
                  <a:lnTo>
                    <a:pt x="670" y="944"/>
                  </a:lnTo>
                  <a:lnTo>
                    <a:pt x="658" y="938"/>
                  </a:lnTo>
                  <a:lnTo>
                    <a:pt x="650" y="932"/>
                  </a:lnTo>
                  <a:lnTo>
                    <a:pt x="650" y="932"/>
                  </a:lnTo>
                  <a:lnTo>
                    <a:pt x="658" y="920"/>
                  </a:lnTo>
                  <a:lnTo>
                    <a:pt x="664" y="907"/>
                  </a:lnTo>
                  <a:lnTo>
                    <a:pt x="669" y="894"/>
                  </a:lnTo>
                  <a:lnTo>
                    <a:pt x="672" y="880"/>
                  </a:lnTo>
                  <a:lnTo>
                    <a:pt x="672" y="880"/>
                  </a:lnTo>
                  <a:lnTo>
                    <a:pt x="684" y="887"/>
                  </a:lnTo>
                  <a:lnTo>
                    <a:pt x="696" y="893"/>
                  </a:lnTo>
                  <a:lnTo>
                    <a:pt x="702" y="895"/>
                  </a:lnTo>
                  <a:lnTo>
                    <a:pt x="708" y="896"/>
                  </a:lnTo>
                  <a:lnTo>
                    <a:pt x="714" y="898"/>
                  </a:lnTo>
                  <a:lnTo>
                    <a:pt x="721" y="898"/>
                  </a:lnTo>
                  <a:lnTo>
                    <a:pt x="721" y="898"/>
                  </a:lnTo>
                  <a:lnTo>
                    <a:pt x="732" y="895"/>
                  </a:lnTo>
                  <a:lnTo>
                    <a:pt x="740" y="892"/>
                  </a:lnTo>
                  <a:lnTo>
                    <a:pt x="744" y="888"/>
                  </a:lnTo>
                  <a:lnTo>
                    <a:pt x="747" y="885"/>
                  </a:lnTo>
                  <a:lnTo>
                    <a:pt x="750" y="881"/>
                  </a:lnTo>
                  <a:lnTo>
                    <a:pt x="752" y="876"/>
                  </a:lnTo>
                  <a:lnTo>
                    <a:pt x="752" y="876"/>
                  </a:lnTo>
                  <a:lnTo>
                    <a:pt x="753" y="867"/>
                  </a:lnTo>
                  <a:lnTo>
                    <a:pt x="751" y="855"/>
                  </a:lnTo>
                  <a:lnTo>
                    <a:pt x="677" y="795"/>
                  </a:lnTo>
                  <a:lnTo>
                    <a:pt x="677" y="795"/>
                  </a:lnTo>
                  <a:lnTo>
                    <a:pt x="673" y="792"/>
                  </a:lnTo>
                  <a:lnTo>
                    <a:pt x="670" y="787"/>
                  </a:lnTo>
                  <a:lnTo>
                    <a:pt x="667" y="782"/>
                  </a:lnTo>
                  <a:lnTo>
                    <a:pt x="666" y="776"/>
                  </a:lnTo>
                  <a:lnTo>
                    <a:pt x="666" y="772"/>
                  </a:lnTo>
                  <a:lnTo>
                    <a:pt x="667" y="766"/>
                  </a:lnTo>
                  <a:lnTo>
                    <a:pt x="670" y="761"/>
                  </a:lnTo>
                  <a:lnTo>
                    <a:pt x="672" y="756"/>
                  </a:lnTo>
                  <a:lnTo>
                    <a:pt x="672" y="756"/>
                  </a:lnTo>
                  <a:lnTo>
                    <a:pt x="677" y="751"/>
                  </a:lnTo>
                  <a:lnTo>
                    <a:pt x="682" y="749"/>
                  </a:lnTo>
                  <a:lnTo>
                    <a:pt x="686" y="747"/>
                  </a:lnTo>
                  <a:lnTo>
                    <a:pt x="691" y="745"/>
                  </a:lnTo>
                  <a:lnTo>
                    <a:pt x="697" y="745"/>
                  </a:lnTo>
                  <a:lnTo>
                    <a:pt x="702" y="747"/>
                  </a:lnTo>
                  <a:lnTo>
                    <a:pt x="708" y="748"/>
                  </a:lnTo>
                  <a:lnTo>
                    <a:pt x="713" y="751"/>
                  </a:lnTo>
                  <a:lnTo>
                    <a:pt x="793" y="816"/>
                  </a:lnTo>
                  <a:lnTo>
                    <a:pt x="793" y="816"/>
                  </a:lnTo>
                  <a:lnTo>
                    <a:pt x="801" y="821"/>
                  </a:lnTo>
                  <a:lnTo>
                    <a:pt x="808" y="826"/>
                  </a:lnTo>
                  <a:lnTo>
                    <a:pt x="816" y="830"/>
                  </a:lnTo>
                  <a:lnTo>
                    <a:pt x="823" y="831"/>
                  </a:lnTo>
                  <a:lnTo>
                    <a:pt x="829" y="832"/>
                  </a:lnTo>
                  <a:lnTo>
                    <a:pt x="836" y="831"/>
                  </a:lnTo>
                  <a:lnTo>
                    <a:pt x="843" y="829"/>
                  </a:lnTo>
                  <a:lnTo>
                    <a:pt x="849" y="825"/>
                  </a:lnTo>
                  <a:lnTo>
                    <a:pt x="849" y="825"/>
                  </a:lnTo>
                  <a:lnTo>
                    <a:pt x="854" y="819"/>
                  </a:lnTo>
                  <a:lnTo>
                    <a:pt x="858" y="813"/>
                  </a:lnTo>
                  <a:lnTo>
                    <a:pt x="858" y="813"/>
                  </a:lnTo>
                  <a:lnTo>
                    <a:pt x="859" y="806"/>
                  </a:lnTo>
                  <a:lnTo>
                    <a:pt x="860" y="799"/>
                  </a:lnTo>
                  <a:lnTo>
                    <a:pt x="860" y="795"/>
                  </a:lnTo>
                  <a:lnTo>
                    <a:pt x="859" y="792"/>
                  </a:lnTo>
                  <a:lnTo>
                    <a:pt x="857" y="789"/>
                  </a:lnTo>
                  <a:lnTo>
                    <a:pt x="854" y="786"/>
                  </a:lnTo>
                  <a:lnTo>
                    <a:pt x="758" y="711"/>
                  </a:lnTo>
                  <a:lnTo>
                    <a:pt x="758" y="711"/>
                  </a:lnTo>
                  <a:lnTo>
                    <a:pt x="754" y="707"/>
                  </a:lnTo>
                  <a:lnTo>
                    <a:pt x="751" y="703"/>
                  </a:lnTo>
                  <a:lnTo>
                    <a:pt x="748" y="698"/>
                  </a:lnTo>
                  <a:lnTo>
                    <a:pt x="747" y="692"/>
                  </a:lnTo>
                  <a:lnTo>
                    <a:pt x="747" y="687"/>
                  </a:lnTo>
                  <a:lnTo>
                    <a:pt x="748" y="681"/>
                  </a:lnTo>
                  <a:lnTo>
                    <a:pt x="751" y="676"/>
                  </a:lnTo>
                  <a:lnTo>
                    <a:pt x="753" y="672"/>
                  </a:lnTo>
                  <a:lnTo>
                    <a:pt x="753" y="672"/>
                  </a:lnTo>
                  <a:lnTo>
                    <a:pt x="758" y="667"/>
                  </a:lnTo>
                  <a:lnTo>
                    <a:pt x="763" y="665"/>
                  </a:lnTo>
                  <a:lnTo>
                    <a:pt x="767" y="662"/>
                  </a:lnTo>
                  <a:lnTo>
                    <a:pt x="772" y="661"/>
                  </a:lnTo>
                  <a:lnTo>
                    <a:pt x="778" y="661"/>
                  </a:lnTo>
                  <a:lnTo>
                    <a:pt x="783" y="661"/>
                  </a:lnTo>
                  <a:lnTo>
                    <a:pt x="789" y="663"/>
                  </a:lnTo>
                  <a:lnTo>
                    <a:pt x="793" y="667"/>
                  </a:lnTo>
                  <a:lnTo>
                    <a:pt x="893" y="745"/>
                  </a:lnTo>
                  <a:lnTo>
                    <a:pt x="893" y="745"/>
                  </a:lnTo>
                  <a:lnTo>
                    <a:pt x="896" y="747"/>
                  </a:lnTo>
                  <a:lnTo>
                    <a:pt x="896" y="747"/>
                  </a:lnTo>
                  <a:lnTo>
                    <a:pt x="902" y="751"/>
                  </a:lnTo>
                  <a:lnTo>
                    <a:pt x="909" y="755"/>
                  </a:lnTo>
                  <a:lnTo>
                    <a:pt x="916" y="756"/>
                  </a:lnTo>
                  <a:lnTo>
                    <a:pt x="922" y="757"/>
                  </a:lnTo>
                  <a:lnTo>
                    <a:pt x="929" y="756"/>
                  </a:lnTo>
                  <a:lnTo>
                    <a:pt x="935" y="754"/>
                  </a:lnTo>
                  <a:lnTo>
                    <a:pt x="940" y="750"/>
                  </a:lnTo>
                  <a:lnTo>
                    <a:pt x="944" y="747"/>
                  </a:lnTo>
                  <a:lnTo>
                    <a:pt x="948" y="741"/>
                  </a:lnTo>
                  <a:lnTo>
                    <a:pt x="950" y="735"/>
                  </a:lnTo>
                  <a:lnTo>
                    <a:pt x="952" y="729"/>
                  </a:lnTo>
                  <a:lnTo>
                    <a:pt x="950" y="722"/>
                  </a:lnTo>
                  <a:lnTo>
                    <a:pt x="948" y="714"/>
                  </a:lnTo>
                  <a:lnTo>
                    <a:pt x="944" y="706"/>
                  </a:lnTo>
                  <a:lnTo>
                    <a:pt x="937" y="699"/>
                  </a:lnTo>
                  <a:lnTo>
                    <a:pt x="929" y="691"/>
                  </a:lnTo>
                  <a:lnTo>
                    <a:pt x="823" y="611"/>
                  </a:lnTo>
                  <a:lnTo>
                    <a:pt x="823" y="611"/>
                  </a:lnTo>
                  <a:lnTo>
                    <a:pt x="818" y="607"/>
                  </a:lnTo>
                  <a:lnTo>
                    <a:pt x="816" y="603"/>
                  </a:lnTo>
                  <a:lnTo>
                    <a:pt x="814" y="598"/>
                  </a:lnTo>
                  <a:lnTo>
                    <a:pt x="813" y="592"/>
                  </a:lnTo>
                  <a:lnTo>
                    <a:pt x="813" y="587"/>
                  </a:lnTo>
                  <a:lnTo>
                    <a:pt x="813" y="581"/>
                  </a:lnTo>
                  <a:lnTo>
                    <a:pt x="815" y="577"/>
                  </a:lnTo>
                  <a:lnTo>
                    <a:pt x="817" y="572"/>
                  </a:lnTo>
                  <a:lnTo>
                    <a:pt x="817" y="572"/>
                  </a:lnTo>
                  <a:lnTo>
                    <a:pt x="822" y="567"/>
                  </a:lnTo>
                  <a:lnTo>
                    <a:pt x="826" y="564"/>
                  </a:lnTo>
                  <a:lnTo>
                    <a:pt x="832" y="561"/>
                  </a:lnTo>
                  <a:lnTo>
                    <a:pt x="836" y="560"/>
                  </a:lnTo>
                  <a:lnTo>
                    <a:pt x="842" y="560"/>
                  </a:lnTo>
                  <a:lnTo>
                    <a:pt x="847" y="561"/>
                  </a:lnTo>
                  <a:lnTo>
                    <a:pt x="853" y="562"/>
                  </a:lnTo>
                  <a:lnTo>
                    <a:pt x="858" y="566"/>
                  </a:lnTo>
                  <a:lnTo>
                    <a:pt x="962" y="644"/>
                  </a:lnTo>
                  <a:lnTo>
                    <a:pt x="962" y="644"/>
                  </a:lnTo>
                  <a:lnTo>
                    <a:pt x="967" y="647"/>
                  </a:lnTo>
                  <a:lnTo>
                    <a:pt x="971" y="647"/>
                  </a:lnTo>
                  <a:lnTo>
                    <a:pt x="975" y="647"/>
                  </a:lnTo>
                  <a:lnTo>
                    <a:pt x="979" y="646"/>
                  </a:lnTo>
                  <a:lnTo>
                    <a:pt x="984" y="643"/>
                  </a:lnTo>
                  <a:lnTo>
                    <a:pt x="987" y="641"/>
                  </a:lnTo>
                  <a:lnTo>
                    <a:pt x="994" y="634"/>
                  </a:lnTo>
                  <a:lnTo>
                    <a:pt x="994" y="634"/>
                  </a:lnTo>
                  <a:lnTo>
                    <a:pt x="998" y="628"/>
                  </a:lnTo>
                  <a:lnTo>
                    <a:pt x="1000" y="621"/>
                  </a:lnTo>
                  <a:lnTo>
                    <a:pt x="1002" y="615"/>
                  </a:lnTo>
                  <a:lnTo>
                    <a:pt x="1002" y="607"/>
                  </a:lnTo>
                  <a:lnTo>
                    <a:pt x="999" y="600"/>
                  </a:lnTo>
                  <a:lnTo>
                    <a:pt x="997" y="593"/>
                  </a:lnTo>
                  <a:lnTo>
                    <a:pt x="993" y="587"/>
                  </a:lnTo>
                  <a:lnTo>
                    <a:pt x="987" y="581"/>
                  </a:lnTo>
                  <a:lnTo>
                    <a:pt x="966" y="559"/>
                  </a:lnTo>
                  <a:lnTo>
                    <a:pt x="685" y="303"/>
                  </a:lnTo>
                  <a:lnTo>
                    <a:pt x="685" y="303"/>
                  </a:lnTo>
                  <a:lnTo>
                    <a:pt x="683" y="301"/>
                  </a:lnTo>
                  <a:lnTo>
                    <a:pt x="683" y="298"/>
                  </a:lnTo>
                  <a:lnTo>
                    <a:pt x="682" y="296"/>
                  </a:lnTo>
                  <a:lnTo>
                    <a:pt x="683" y="292"/>
                  </a:lnTo>
                  <a:lnTo>
                    <a:pt x="684" y="290"/>
                  </a:lnTo>
                  <a:lnTo>
                    <a:pt x="686" y="289"/>
                  </a:lnTo>
                  <a:lnTo>
                    <a:pt x="689" y="288"/>
                  </a:lnTo>
                  <a:lnTo>
                    <a:pt x="692" y="288"/>
                  </a:lnTo>
                  <a:lnTo>
                    <a:pt x="692" y="288"/>
                  </a:lnTo>
                  <a:lnTo>
                    <a:pt x="706" y="288"/>
                  </a:lnTo>
                  <a:lnTo>
                    <a:pt x="719" y="286"/>
                  </a:lnTo>
                  <a:lnTo>
                    <a:pt x="730" y="285"/>
                  </a:lnTo>
                  <a:lnTo>
                    <a:pt x="744" y="284"/>
                  </a:lnTo>
                  <a:lnTo>
                    <a:pt x="744" y="284"/>
                  </a:lnTo>
                  <a:lnTo>
                    <a:pt x="748" y="284"/>
                  </a:lnTo>
                  <a:lnTo>
                    <a:pt x="748" y="284"/>
                  </a:lnTo>
                  <a:close/>
                  <a:moveTo>
                    <a:pt x="129" y="522"/>
                  </a:moveTo>
                  <a:lnTo>
                    <a:pt x="129" y="522"/>
                  </a:lnTo>
                  <a:lnTo>
                    <a:pt x="119" y="506"/>
                  </a:lnTo>
                  <a:lnTo>
                    <a:pt x="112" y="491"/>
                  </a:lnTo>
                  <a:lnTo>
                    <a:pt x="106" y="474"/>
                  </a:lnTo>
                  <a:lnTo>
                    <a:pt x="102" y="457"/>
                  </a:lnTo>
                  <a:lnTo>
                    <a:pt x="97" y="439"/>
                  </a:lnTo>
                  <a:lnTo>
                    <a:pt x="94" y="421"/>
                  </a:lnTo>
                  <a:lnTo>
                    <a:pt x="90" y="383"/>
                  </a:lnTo>
                  <a:lnTo>
                    <a:pt x="54" y="350"/>
                  </a:lnTo>
                  <a:lnTo>
                    <a:pt x="54" y="350"/>
                  </a:lnTo>
                  <a:lnTo>
                    <a:pt x="34" y="328"/>
                  </a:lnTo>
                  <a:lnTo>
                    <a:pt x="24" y="317"/>
                  </a:lnTo>
                  <a:lnTo>
                    <a:pt x="17" y="307"/>
                  </a:lnTo>
                  <a:lnTo>
                    <a:pt x="10" y="296"/>
                  </a:lnTo>
                  <a:lnTo>
                    <a:pt x="5" y="283"/>
                  </a:lnTo>
                  <a:lnTo>
                    <a:pt x="2" y="270"/>
                  </a:lnTo>
                  <a:lnTo>
                    <a:pt x="0" y="254"/>
                  </a:lnTo>
                  <a:lnTo>
                    <a:pt x="0" y="254"/>
                  </a:lnTo>
                  <a:lnTo>
                    <a:pt x="2" y="246"/>
                  </a:lnTo>
                  <a:lnTo>
                    <a:pt x="3" y="238"/>
                  </a:lnTo>
                  <a:lnTo>
                    <a:pt x="4" y="229"/>
                  </a:lnTo>
                  <a:lnTo>
                    <a:pt x="8" y="222"/>
                  </a:lnTo>
                  <a:lnTo>
                    <a:pt x="11" y="214"/>
                  </a:lnTo>
                  <a:lnTo>
                    <a:pt x="15" y="207"/>
                  </a:lnTo>
                  <a:lnTo>
                    <a:pt x="19" y="200"/>
                  </a:lnTo>
                  <a:lnTo>
                    <a:pt x="25" y="193"/>
                  </a:lnTo>
                  <a:lnTo>
                    <a:pt x="174" y="32"/>
                  </a:lnTo>
                  <a:lnTo>
                    <a:pt x="174" y="32"/>
                  </a:lnTo>
                  <a:lnTo>
                    <a:pt x="180" y="25"/>
                  </a:lnTo>
                  <a:lnTo>
                    <a:pt x="187" y="20"/>
                  </a:lnTo>
                  <a:lnTo>
                    <a:pt x="194" y="15"/>
                  </a:lnTo>
                  <a:lnTo>
                    <a:pt x="203" y="11"/>
                  </a:lnTo>
                  <a:lnTo>
                    <a:pt x="210" y="7"/>
                  </a:lnTo>
                  <a:lnTo>
                    <a:pt x="218" y="5"/>
                  </a:lnTo>
                  <a:lnTo>
                    <a:pt x="226" y="2"/>
                  </a:lnTo>
                  <a:lnTo>
                    <a:pt x="235" y="1"/>
                  </a:lnTo>
                  <a:lnTo>
                    <a:pt x="243" y="1"/>
                  </a:lnTo>
                  <a:lnTo>
                    <a:pt x="251" y="1"/>
                  </a:lnTo>
                  <a:lnTo>
                    <a:pt x="260" y="2"/>
                  </a:lnTo>
                  <a:lnTo>
                    <a:pt x="268" y="5"/>
                  </a:lnTo>
                  <a:lnTo>
                    <a:pt x="276" y="7"/>
                  </a:lnTo>
                  <a:lnTo>
                    <a:pt x="285" y="11"/>
                  </a:lnTo>
                  <a:lnTo>
                    <a:pt x="292" y="15"/>
                  </a:lnTo>
                  <a:lnTo>
                    <a:pt x="299" y="20"/>
                  </a:lnTo>
                  <a:lnTo>
                    <a:pt x="299" y="20"/>
                  </a:lnTo>
                  <a:lnTo>
                    <a:pt x="314" y="32"/>
                  </a:lnTo>
                  <a:lnTo>
                    <a:pt x="329" y="42"/>
                  </a:lnTo>
                  <a:lnTo>
                    <a:pt x="343" y="51"/>
                  </a:lnTo>
                  <a:lnTo>
                    <a:pt x="362" y="59"/>
                  </a:lnTo>
                  <a:lnTo>
                    <a:pt x="362" y="59"/>
                  </a:lnTo>
                  <a:lnTo>
                    <a:pt x="375" y="64"/>
                  </a:lnTo>
                  <a:lnTo>
                    <a:pt x="382" y="65"/>
                  </a:lnTo>
                  <a:lnTo>
                    <a:pt x="382" y="65"/>
                  </a:lnTo>
                  <a:lnTo>
                    <a:pt x="399" y="62"/>
                  </a:lnTo>
                  <a:lnTo>
                    <a:pt x="415" y="58"/>
                  </a:lnTo>
                  <a:lnTo>
                    <a:pt x="451" y="50"/>
                  </a:lnTo>
                  <a:lnTo>
                    <a:pt x="469" y="46"/>
                  </a:lnTo>
                  <a:lnTo>
                    <a:pt x="488" y="43"/>
                  </a:lnTo>
                  <a:lnTo>
                    <a:pt x="506" y="40"/>
                  </a:lnTo>
                  <a:lnTo>
                    <a:pt x="525" y="40"/>
                  </a:lnTo>
                  <a:lnTo>
                    <a:pt x="525" y="40"/>
                  </a:lnTo>
                  <a:lnTo>
                    <a:pt x="501" y="57"/>
                  </a:lnTo>
                  <a:lnTo>
                    <a:pt x="469" y="82"/>
                  </a:lnTo>
                  <a:lnTo>
                    <a:pt x="426" y="114"/>
                  </a:lnTo>
                  <a:lnTo>
                    <a:pt x="426" y="114"/>
                  </a:lnTo>
                  <a:lnTo>
                    <a:pt x="407" y="119"/>
                  </a:lnTo>
                  <a:lnTo>
                    <a:pt x="389" y="121"/>
                  </a:lnTo>
                  <a:lnTo>
                    <a:pt x="389" y="121"/>
                  </a:lnTo>
                  <a:lnTo>
                    <a:pt x="379" y="121"/>
                  </a:lnTo>
                  <a:lnTo>
                    <a:pt x="365" y="120"/>
                  </a:lnTo>
                  <a:lnTo>
                    <a:pt x="352" y="116"/>
                  </a:lnTo>
                  <a:lnTo>
                    <a:pt x="338" y="112"/>
                  </a:lnTo>
                  <a:lnTo>
                    <a:pt x="325" y="106"/>
                  </a:lnTo>
                  <a:lnTo>
                    <a:pt x="313" y="100"/>
                  </a:lnTo>
                  <a:lnTo>
                    <a:pt x="302" y="93"/>
                  </a:lnTo>
                  <a:lnTo>
                    <a:pt x="293" y="88"/>
                  </a:lnTo>
                  <a:lnTo>
                    <a:pt x="264" y="65"/>
                  </a:lnTo>
                  <a:lnTo>
                    <a:pt x="264" y="65"/>
                  </a:lnTo>
                  <a:lnTo>
                    <a:pt x="258" y="62"/>
                  </a:lnTo>
                  <a:lnTo>
                    <a:pt x="253" y="59"/>
                  </a:lnTo>
                  <a:lnTo>
                    <a:pt x="247" y="58"/>
                  </a:lnTo>
                  <a:lnTo>
                    <a:pt x="239" y="58"/>
                  </a:lnTo>
                  <a:lnTo>
                    <a:pt x="233" y="59"/>
                  </a:lnTo>
                  <a:lnTo>
                    <a:pt x="228" y="62"/>
                  </a:lnTo>
                  <a:lnTo>
                    <a:pt x="222" y="65"/>
                  </a:lnTo>
                  <a:lnTo>
                    <a:pt x="216" y="70"/>
                  </a:lnTo>
                  <a:lnTo>
                    <a:pt x="67" y="231"/>
                  </a:lnTo>
                  <a:lnTo>
                    <a:pt x="67" y="231"/>
                  </a:lnTo>
                  <a:lnTo>
                    <a:pt x="63" y="237"/>
                  </a:lnTo>
                  <a:lnTo>
                    <a:pt x="60" y="243"/>
                  </a:lnTo>
                  <a:lnTo>
                    <a:pt x="59" y="248"/>
                  </a:lnTo>
                  <a:lnTo>
                    <a:pt x="58" y="256"/>
                  </a:lnTo>
                  <a:lnTo>
                    <a:pt x="59" y="262"/>
                  </a:lnTo>
                  <a:lnTo>
                    <a:pt x="60" y="267"/>
                  </a:lnTo>
                  <a:lnTo>
                    <a:pt x="63" y="273"/>
                  </a:lnTo>
                  <a:lnTo>
                    <a:pt x="67" y="279"/>
                  </a:lnTo>
                  <a:lnTo>
                    <a:pt x="67" y="279"/>
                  </a:lnTo>
                  <a:lnTo>
                    <a:pt x="85" y="300"/>
                  </a:lnTo>
                  <a:lnTo>
                    <a:pt x="105" y="320"/>
                  </a:lnTo>
                  <a:lnTo>
                    <a:pt x="105" y="320"/>
                  </a:lnTo>
                  <a:lnTo>
                    <a:pt x="117" y="332"/>
                  </a:lnTo>
                  <a:lnTo>
                    <a:pt x="130" y="346"/>
                  </a:lnTo>
                  <a:lnTo>
                    <a:pt x="136" y="353"/>
                  </a:lnTo>
                  <a:lnTo>
                    <a:pt x="140" y="360"/>
                  </a:lnTo>
                  <a:lnTo>
                    <a:pt x="143" y="367"/>
                  </a:lnTo>
                  <a:lnTo>
                    <a:pt x="146" y="374"/>
                  </a:lnTo>
                  <a:lnTo>
                    <a:pt x="146" y="374"/>
                  </a:lnTo>
                  <a:lnTo>
                    <a:pt x="149" y="403"/>
                  </a:lnTo>
                  <a:lnTo>
                    <a:pt x="154" y="433"/>
                  </a:lnTo>
                  <a:lnTo>
                    <a:pt x="157" y="448"/>
                  </a:lnTo>
                  <a:lnTo>
                    <a:pt x="161" y="461"/>
                  </a:lnTo>
                  <a:lnTo>
                    <a:pt x="167" y="474"/>
                  </a:lnTo>
                  <a:lnTo>
                    <a:pt x="173" y="485"/>
                  </a:lnTo>
                  <a:lnTo>
                    <a:pt x="173" y="485"/>
                  </a:lnTo>
                  <a:lnTo>
                    <a:pt x="160" y="492"/>
                  </a:lnTo>
                  <a:lnTo>
                    <a:pt x="149" y="500"/>
                  </a:lnTo>
                  <a:lnTo>
                    <a:pt x="140" y="510"/>
                  </a:lnTo>
                  <a:lnTo>
                    <a:pt x="129" y="522"/>
                  </a:lnTo>
                  <a:lnTo>
                    <a:pt x="129" y="522"/>
                  </a:lnTo>
                  <a:close/>
                  <a:moveTo>
                    <a:pt x="602" y="804"/>
                  </a:moveTo>
                  <a:lnTo>
                    <a:pt x="602" y="804"/>
                  </a:lnTo>
                  <a:lnTo>
                    <a:pt x="593" y="797"/>
                  </a:lnTo>
                  <a:lnTo>
                    <a:pt x="582" y="792"/>
                  </a:lnTo>
                  <a:lnTo>
                    <a:pt x="571" y="788"/>
                  </a:lnTo>
                  <a:lnTo>
                    <a:pt x="560" y="786"/>
                  </a:lnTo>
                  <a:lnTo>
                    <a:pt x="549" y="786"/>
                  </a:lnTo>
                  <a:lnTo>
                    <a:pt x="538" y="788"/>
                  </a:lnTo>
                  <a:lnTo>
                    <a:pt x="527" y="791"/>
                  </a:lnTo>
                  <a:lnTo>
                    <a:pt x="518" y="797"/>
                  </a:lnTo>
                  <a:lnTo>
                    <a:pt x="518" y="797"/>
                  </a:lnTo>
                  <a:lnTo>
                    <a:pt x="514" y="797"/>
                  </a:lnTo>
                  <a:lnTo>
                    <a:pt x="512" y="795"/>
                  </a:lnTo>
                  <a:lnTo>
                    <a:pt x="512" y="795"/>
                  </a:lnTo>
                  <a:lnTo>
                    <a:pt x="511" y="794"/>
                  </a:lnTo>
                  <a:lnTo>
                    <a:pt x="511" y="791"/>
                  </a:lnTo>
                  <a:lnTo>
                    <a:pt x="511" y="791"/>
                  </a:lnTo>
                  <a:lnTo>
                    <a:pt x="512" y="782"/>
                  </a:lnTo>
                  <a:lnTo>
                    <a:pt x="512" y="773"/>
                  </a:lnTo>
                  <a:lnTo>
                    <a:pt x="509" y="763"/>
                  </a:lnTo>
                  <a:lnTo>
                    <a:pt x="507" y="754"/>
                  </a:lnTo>
                  <a:lnTo>
                    <a:pt x="503" y="745"/>
                  </a:lnTo>
                  <a:lnTo>
                    <a:pt x="499" y="737"/>
                  </a:lnTo>
                  <a:lnTo>
                    <a:pt x="493" y="729"/>
                  </a:lnTo>
                  <a:lnTo>
                    <a:pt x="487" y="723"/>
                  </a:lnTo>
                  <a:lnTo>
                    <a:pt x="487" y="723"/>
                  </a:lnTo>
                  <a:lnTo>
                    <a:pt x="487" y="723"/>
                  </a:lnTo>
                  <a:lnTo>
                    <a:pt x="477" y="716"/>
                  </a:lnTo>
                  <a:lnTo>
                    <a:pt x="467" y="710"/>
                  </a:lnTo>
                  <a:lnTo>
                    <a:pt x="456" y="707"/>
                  </a:lnTo>
                  <a:lnTo>
                    <a:pt x="444" y="705"/>
                  </a:lnTo>
                  <a:lnTo>
                    <a:pt x="433" y="705"/>
                  </a:lnTo>
                  <a:lnTo>
                    <a:pt x="423" y="706"/>
                  </a:lnTo>
                  <a:lnTo>
                    <a:pt x="412" y="710"/>
                  </a:lnTo>
                  <a:lnTo>
                    <a:pt x="401" y="716"/>
                  </a:lnTo>
                  <a:lnTo>
                    <a:pt x="401" y="716"/>
                  </a:lnTo>
                  <a:lnTo>
                    <a:pt x="399" y="716"/>
                  </a:lnTo>
                  <a:lnTo>
                    <a:pt x="396" y="714"/>
                  </a:lnTo>
                  <a:lnTo>
                    <a:pt x="396" y="714"/>
                  </a:lnTo>
                  <a:lnTo>
                    <a:pt x="394" y="713"/>
                  </a:lnTo>
                  <a:lnTo>
                    <a:pt x="394" y="710"/>
                  </a:lnTo>
                  <a:lnTo>
                    <a:pt x="394" y="710"/>
                  </a:lnTo>
                  <a:lnTo>
                    <a:pt x="395" y="700"/>
                  </a:lnTo>
                  <a:lnTo>
                    <a:pt x="395" y="692"/>
                  </a:lnTo>
                  <a:lnTo>
                    <a:pt x="394" y="682"/>
                  </a:lnTo>
                  <a:lnTo>
                    <a:pt x="392" y="673"/>
                  </a:lnTo>
                  <a:lnTo>
                    <a:pt x="388" y="665"/>
                  </a:lnTo>
                  <a:lnTo>
                    <a:pt x="383" y="656"/>
                  </a:lnTo>
                  <a:lnTo>
                    <a:pt x="377" y="648"/>
                  </a:lnTo>
                  <a:lnTo>
                    <a:pt x="370" y="642"/>
                  </a:lnTo>
                  <a:lnTo>
                    <a:pt x="370" y="642"/>
                  </a:lnTo>
                  <a:lnTo>
                    <a:pt x="370" y="642"/>
                  </a:lnTo>
                  <a:lnTo>
                    <a:pt x="363" y="636"/>
                  </a:lnTo>
                  <a:lnTo>
                    <a:pt x="355" y="631"/>
                  </a:lnTo>
                  <a:lnTo>
                    <a:pt x="345" y="628"/>
                  </a:lnTo>
                  <a:lnTo>
                    <a:pt x="337" y="625"/>
                  </a:lnTo>
                  <a:lnTo>
                    <a:pt x="327" y="624"/>
                  </a:lnTo>
                  <a:lnTo>
                    <a:pt x="318" y="624"/>
                  </a:lnTo>
                  <a:lnTo>
                    <a:pt x="308" y="625"/>
                  </a:lnTo>
                  <a:lnTo>
                    <a:pt x="300" y="628"/>
                  </a:lnTo>
                  <a:lnTo>
                    <a:pt x="300" y="628"/>
                  </a:lnTo>
                  <a:lnTo>
                    <a:pt x="298" y="628"/>
                  </a:lnTo>
                  <a:lnTo>
                    <a:pt x="295" y="627"/>
                  </a:lnTo>
                  <a:lnTo>
                    <a:pt x="295" y="627"/>
                  </a:lnTo>
                  <a:lnTo>
                    <a:pt x="294" y="624"/>
                  </a:lnTo>
                  <a:lnTo>
                    <a:pt x="294" y="622"/>
                  </a:lnTo>
                  <a:lnTo>
                    <a:pt x="294" y="622"/>
                  </a:lnTo>
                  <a:lnTo>
                    <a:pt x="298" y="610"/>
                  </a:lnTo>
                  <a:lnTo>
                    <a:pt x="300" y="599"/>
                  </a:lnTo>
                  <a:lnTo>
                    <a:pt x="300" y="587"/>
                  </a:lnTo>
                  <a:lnTo>
                    <a:pt x="299" y="577"/>
                  </a:lnTo>
                  <a:lnTo>
                    <a:pt x="295" y="566"/>
                  </a:lnTo>
                  <a:lnTo>
                    <a:pt x="291" y="555"/>
                  </a:lnTo>
                  <a:lnTo>
                    <a:pt x="283" y="546"/>
                  </a:lnTo>
                  <a:lnTo>
                    <a:pt x="275" y="537"/>
                  </a:lnTo>
                  <a:lnTo>
                    <a:pt x="275" y="537"/>
                  </a:lnTo>
                  <a:lnTo>
                    <a:pt x="275" y="537"/>
                  </a:lnTo>
                  <a:lnTo>
                    <a:pt x="269" y="533"/>
                  </a:lnTo>
                  <a:lnTo>
                    <a:pt x="263" y="529"/>
                  </a:lnTo>
                  <a:lnTo>
                    <a:pt x="256" y="525"/>
                  </a:lnTo>
                  <a:lnTo>
                    <a:pt x="250" y="523"/>
                  </a:lnTo>
                  <a:lnTo>
                    <a:pt x="236" y="520"/>
                  </a:lnTo>
                  <a:lnTo>
                    <a:pt x="222" y="520"/>
                  </a:lnTo>
                  <a:lnTo>
                    <a:pt x="209" y="522"/>
                  </a:lnTo>
                  <a:lnTo>
                    <a:pt x="195" y="527"/>
                  </a:lnTo>
                  <a:lnTo>
                    <a:pt x="190" y="530"/>
                  </a:lnTo>
                  <a:lnTo>
                    <a:pt x="184" y="535"/>
                  </a:lnTo>
                  <a:lnTo>
                    <a:pt x="178" y="540"/>
                  </a:lnTo>
                  <a:lnTo>
                    <a:pt x="173" y="544"/>
                  </a:lnTo>
                  <a:lnTo>
                    <a:pt x="151" y="568"/>
                  </a:lnTo>
                  <a:lnTo>
                    <a:pt x="151" y="568"/>
                  </a:lnTo>
                  <a:lnTo>
                    <a:pt x="147" y="574"/>
                  </a:lnTo>
                  <a:lnTo>
                    <a:pt x="143" y="581"/>
                  </a:lnTo>
                  <a:lnTo>
                    <a:pt x="140" y="587"/>
                  </a:lnTo>
                  <a:lnTo>
                    <a:pt x="137" y="594"/>
                  </a:lnTo>
                  <a:lnTo>
                    <a:pt x="135" y="607"/>
                  </a:lnTo>
                  <a:lnTo>
                    <a:pt x="134" y="622"/>
                  </a:lnTo>
                  <a:lnTo>
                    <a:pt x="136" y="635"/>
                  </a:lnTo>
                  <a:lnTo>
                    <a:pt x="142" y="648"/>
                  </a:lnTo>
                  <a:lnTo>
                    <a:pt x="146" y="655"/>
                  </a:lnTo>
                  <a:lnTo>
                    <a:pt x="149" y="661"/>
                  </a:lnTo>
                  <a:lnTo>
                    <a:pt x="154" y="666"/>
                  </a:lnTo>
                  <a:lnTo>
                    <a:pt x="159" y="672"/>
                  </a:lnTo>
                  <a:lnTo>
                    <a:pt x="159" y="672"/>
                  </a:lnTo>
                  <a:lnTo>
                    <a:pt x="159" y="672"/>
                  </a:lnTo>
                  <a:lnTo>
                    <a:pt x="166" y="676"/>
                  </a:lnTo>
                  <a:lnTo>
                    <a:pt x="174" y="681"/>
                  </a:lnTo>
                  <a:lnTo>
                    <a:pt x="182" y="685"/>
                  </a:lnTo>
                  <a:lnTo>
                    <a:pt x="191" y="687"/>
                  </a:lnTo>
                  <a:lnTo>
                    <a:pt x="199" y="688"/>
                  </a:lnTo>
                  <a:lnTo>
                    <a:pt x="207" y="688"/>
                  </a:lnTo>
                  <a:lnTo>
                    <a:pt x="216" y="688"/>
                  </a:lnTo>
                  <a:lnTo>
                    <a:pt x="224" y="687"/>
                  </a:lnTo>
                  <a:lnTo>
                    <a:pt x="224" y="687"/>
                  </a:lnTo>
                  <a:lnTo>
                    <a:pt x="228" y="687"/>
                  </a:lnTo>
                  <a:lnTo>
                    <a:pt x="230" y="688"/>
                  </a:lnTo>
                  <a:lnTo>
                    <a:pt x="230" y="688"/>
                  </a:lnTo>
                  <a:lnTo>
                    <a:pt x="230" y="692"/>
                  </a:lnTo>
                  <a:lnTo>
                    <a:pt x="229" y="694"/>
                  </a:lnTo>
                  <a:lnTo>
                    <a:pt x="229" y="694"/>
                  </a:lnTo>
                  <a:lnTo>
                    <a:pt x="222" y="706"/>
                  </a:lnTo>
                  <a:lnTo>
                    <a:pt x="217" y="719"/>
                  </a:lnTo>
                  <a:lnTo>
                    <a:pt x="214" y="732"/>
                  </a:lnTo>
                  <a:lnTo>
                    <a:pt x="214" y="745"/>
                  </a:lnTo>
                  <a:lnTo>
                    <a:pt x="217" y="758"/>
                  </a:lnTo>
                  <a:lnTo>
                    <a:pt x="222" y="772"/>
                  </a:lnTo>
                  <a:lnTo>
                    <a:pt x="229" y="783"/>
                  </a:lnTo>
                  <a:lnTo>
                    <a:pt x="239" y="794"/>
                  </a:lnTo>
                  <a:lnTo>
                    <a:pt x="239" y="794"/>
                  </a:lnTo>
                  <a:lnTo>
                    <a:pt x="239" y="794"/>
                  </a:lnTo>
                  <a:lnTo>
                    <a:pt x="250" y="801"/>
                  </a:lnTo>
                  <a:lnTo>
                    <a:pt x="263" y="807"/>
                  </a:lnTo>
                  <a:lnTo>
                    <a:pt x="276" y="811"/>
                  </a:lnTo>
                  <a:lnTo>
                    <a:pt x="289" y="811"/>
                  </a:lnTo>
                  <a:lnTo>
                    <a:pt x="302" y="810"/>
                  </a:lnTo>
                  <a:lnTo>
                    <a:pt x="316" y="805"/>
                  </a:lnTo>
                  <a:lnTo>
                    <a:pt x="327" y="799"/>
                  </a:lnTo>
                  <a:lnTo>
                    <a:pt x="338" y="791"/>
                  </a:lnTo>
                  <a:lnTo>
                    <a:pt x="338" y="791"/>
                  </a:lnTo>
                  <a:lnTo>
                    <a:pt x="341" y="789"/>
                  </a:lnTo>
                  <a:lnTo>
                    <a:pt x="343" y="789"/>
                  </a:lnTo>
                  <a:lnTo>
                    <a:pt x="343" y="789"/>
                  </a:lnTo>
                  <a:lnTo>
                    <a:pt x="345" y="792"/>
                  </a:lnTo>
                  <a:lnTo>
                    <a:pt x="345" y="794"/>
                  </a:lnTo>
                  <a:lnTo>
                    <a:pt x="345" y="794"/>
                  </a:lnTo>
                  <a:lnTo>
                    <a:pt x="345" y="802"/>
                  </a:lnTo>
                  <a:lnTo>
                    <a:pt x="346" y="811"/>
                  </a:lnTo>
                  <a:lnTo>
                    <a:pt x="348" y="820"/>
                  </a:lnTo>
                  <a:lnTo>
                    <a:pt x="350" y="827"/>
                  </a:lnTo>
                  <a:lnTo>
                    <a:pt x="354" y="836"/>
                  </a:lnTo>
                  <a:lnTo>
                    <a:pt x="358" y="843"/>
                  </a:lnTo>
                  <a:lnTo>
                    <a:pt x="364" y="850"/>
                  </a:lnTo>
                  <a:lnTo>
                    <a:pt x="370" y="857"/>
                  </a:lnTo>
                  <a:lnTo>
                    <a:pt x="370" y="857"/>
                  </a:lnTo>
                  <a:lnTo>
                    <a:pt x="370" y="857"/>
                  </a:lnTo>
                  <a:lnTo>
                    <a:pt x="382" y="864"/>
                  </a:lnTo>
                  <a:lnTo>
                    <a:pt x="394" y="870"/>
                  </a:lnTo>
                  <a:lnTo>
                    <a:pt x="407" y="874"/>
                  </a:lnTo>
                  <a:lnTo>
                    <a:pt x="420" y="874"/>
                  </a:lnTo>
                  <a:lnTo>
                    <a:pt x="433" y="873"/>
                  </a:lnTo>
                  <a:lnTo>
                    <a:pt x="446" y="868"/>
                  </a:lnTo>
                  <a:lnTo>
                    <a:pt x="458" y="862"/>
                  </a:lnTo>
                  <a:lnTo>
                    <a:pt x="469" y="854"/>
                  </a:lnTo>
                  <a:lnTo>
                    <a:pt x="469" y="854"/>
                  </a:lnTo>
                  <a:lnTo>
                    <a:pt x="471" y="852"/>
                  </a:lnTo>
                  <a:lnTo>
                    <a:pt x="474" y="852"/>
                  </a:lnTo>
                  <a:lnTo>
                    <a:pt x="474" y="852"/>
                  </a:lnTo>
                  <a:lnTo>
                    <a:pt x="476" y="855"/>
                  </a:lnTo>
                  <a:lnTo>
                    <a:pt x="477" y="857"/>
                  </a:lnTo>
                  <a:lnTo>
                    <a:pt x="477" y="857"/>
                  </a:lnTo>
                  <a:lnTo>
                    <a:pt x="476" y="865"/>
                  </a:lnTo>
                  <a:lnTo>
                    <a:pt x="477" y="874"/>
                  </a:lnTo>
                  <a:lnTo>
                    <a:pt x="478" y="883"/>
                  </a:lnTo>
                  <a:lnTo>
                    <a:pt x="482" y="890"/>
                  </a:lnTo>
                  <a:lnTo>
                    <a:pt x="486" y="899"/>
                  </a:lnTo>
                  <a:lnTo>
                    <a:pt x="489" y="906"/>
                  </a:lnTo>
                  <a:lnTo>
                    <a:pt x="495" y="913"/>
                  </a:lnTo>
                  <a:lnTo>
                    <a:pt x="502" y="920"/>
                  </a:lnTo>
                  <a:lnTo>
                    <a:pt x="502" y="920"/>
                  </a:lnTo>
                  <a:lnTo>
                    <a:pt x="507" y="924"/>
                  </a:lnTo>
                  <a:lnTo>
                    <a:pt x="514" y="928"/>
                  </a:lnTo>
                  <a:lnTo>
                    <a:pt x="520" y="931"/>
                  </a:lnTo>
                  <a:lnTo>
                    <a:pt x="527" y="933"/>
                  </a:lnTo>
                  <a:lnTo>
                    <a:pt x="540" y="937"/>
                  </a:lnTo>
                  <a:lnTo>
                    <a:pt x="555" y="937"/>
                  </a:lnTo>
                  <a:lnTo>
                    <a:pt x="569" y="934"/>
                  </a:lnTo>
                  <a:lnTo>
                    <a:pt x="582" y="930"/>
                  </a:lnTo>
                  <a:lnTo>
                    <a:pt x="588" y="926"/>
                  </a:lnTo>
                  <a:lnTo>
                    <a:pt x="594" y="923"/>
                  </a:lnTo>
                  <a:lnTo>
                    <a:pt x="599" y="918"/>
                  </a:lnTo>
                  <a:lnTo>
                    <a:pt x="604" y="912"/>
                  </a:lnTo>
                  <a:lnTo>
                    <a:pt x="609" y="906"/>
                  </a:lnTo>
                  <a:lnTo>
                    <a:pt x="609" y="906"/>
                  </a:lnTo>
                  <a:lnTo>
                    <a:pt x="614" y="900"/>
                  </a:lnTo>
                  <a:lnTo>
                    <a:pt x="618" y="894"/>
                  </a:lnTo>
                  <a:lnTo>
                    <a:pt x="621" y="887"/>
                  </a:lnTo>
                  <a:lnTo>
                    <a:pt x="623" y="881"/>
                  </a:lnTo>
                  <a:lnTo>
                    <a:pt x="627" y="867"/>
                  </a:lnTo>
                  <a:lnTo>
                    <a:pt x="627" y="854"/>
                  </a:lnTo>
                  <a:lnTo>
                    <a:pt x="625" y="839"/>
                  </a:lnTo>
                  <a:lnTo>
                    <a:pt x="620" y="826"/>
                  </a:lnTo>
                  <a:lnTo>
                    <a:pt x="616" y="820"/>
                  </a:lnTo>
                  <a:lnTo>
                    <a:pt x="612" y="814"/>
                  </a:lnTo>
                  <a:lnTo>
                    <a:pt x="607" y="808"/>
                  </a:lnTo>
                  <a:lnTo>
                    <a:pt x="602" y="804"/>
                  </a:lnTo>
                  <a:lnTo>
                    <a:pt x="602" y="804"/>
                  </a:lnTo>
                  <a:close/>
                  <a:moveTo>
                    <a:pt x="797" y="256"/>
                  </a:moveTo>
                  <a:lnTo>
                    <a:pt x="797" y="256"/>
                  </a:lnTo>
                  <a:lnTo>
                    <a:pt x="987" y="439"/>
                  </a:lnTo>
                  <a:lnTo>
                    <a:pt x="987" y="439"/>
                  </a:lnTo>
                  <a:lnTo>
                    <a:pt x="994" y="443"/>
                  </a:lnTo>
                  <a:lnTo>
                    <a:pt x="1002" y="447"/>
                  </a:lnTo>
                  <a:lnTo>
                    <a:pt x="1010" y="449"/>
                  </a:lnTo>
                  <a:lnTo>
                    <a:pt x="1019" y="448"/>
                  </a:lnTo>
                  <a:lnTo>
                    <a:pt x="1019" y="448"/>
                  </a:lnTo>
                  <a:lnTo>
                    <a:pt x="1028" y="446"/>
                  </a:lnTo>
                  <a:lnTo>
                    <a:pt x="1035" y="442"/>
                  </a:lnTo>
                  <a:lnTo>
                    <a:pt x="1042" y="436"/>
                  </a:lnTo>
                  <a:lnTo>
                    <a:pt x="1047" y="429"/>
                  </a:lnTo>
                  <a:lnTo>
                    <a:pt x="1047" y="429"/>
                  </a:lnTo>
                  <a:lnTo>
                    <a:pt x="1057" y="409"/>
                  </a:lnTo>
                  <a:lnTo>
                    <a:pt x="1066" y="388"/>
                  </a:lnTo>
                  <a:lnTo>
                    <a:pt x="1072" y="365"/>
                  </a:lnTo>
                  <a:lnTo>
                    <a:pt x="1078" y="341"/>
                  </a:lnTo>
                  <a:lnTo>
                    <a:pt x="1078" y="341"/>
                  </a:lnTo>
                  <a:lnTo>
                    <a:pt x="1080" y="330"/>
                  </a:lnTo>
                  <a:lnTo>
                    <a:pt x="1084" y="321"/>
                  </a:lnTo>
                  <a:lnTo>
                    <a:pt x="1090" y="313"/>
                  </a:lnTo>
                  <a:lnTo>
                    <a:pt x="1095" y="304"/>
                  </a:lnTo>
                  <a:lnTo>
                    <a:pt x="1129" y="269"/>
                  </a:lnTo>
                  <a:lnTo>
                    <a:pt x="1129" y="269"/>
                  </a:lnTo>
                  <a:lnTo>
                    <a:pt x="1138" y="258"/>
                  </a:lnTo>
                  <a:lnTo>
                    <a:pt x="1144" y="246"/>
                  </a:lnTo>
                  <a:lnTo>
                    <a:pt x="1148" y="233"/>
                  </a:lnTo>
                  <a:lnTo>
                    <a:pt x="1149" y="220"/>
                  </a:lnTo>
                  <a:lnTo>
                    <a:pt x="1148" y="208"/>
                  </a:lnTo>
                  <a:lnTo>
                    <a:pt x="1144" y="195"/>
                  </a:lnTo>
                  <a:lnTo>
                    <a:pt x="1138" y="183"/>
                  </a:lnTo>
                  <a:lnTo>
                    <a:pt x="1130" y="172"/>
                  </a:lnTo>
                  <a:lnTo>
                    <a:pt x="993" y="23"/>
                  </a:lnTo>
                  <a:lnTo>
                    <a:pt x="993" y="23"/>
                  </a:lnTo>
                  <a:lnTo>
                    <a:pt x="983" y="13"/>
                  </a:lnTo>
                  <a:lnTo>
                    <a:pt x="972" y="7"/>
                  </a:lnTo>
                  <a:lnTo>
                    <a:pt x="959" y="2"/>
                  </a:lnTo>
                  <a:lnTo>
                    <a:pt x="946" y="0"/>
                  </a:lnTo>
                  <a:lnTo>
                    <a:pt x="933" y="0"/>
                  </a:lnTo>
                  <a:lnTo>
                    <a:pt x="920" y="2"/>
                  </a:lnTo>
                  <a:lnTo>
                    <a:pt x="908" y="7"/>
                  </a:lnTo>
                  <a:lnTo>
                    <a:pt x="896" y="15"/>
                  </a:lnTo>
                  <a:lnTo>
                    <a:pt x="864" y="42"/>
                  </a:lnTo>
                  <a:lnTo>
                    <a:pt x="864" y="42"/>
                  </a:lnTo>
                  <a:lnTo>
                    <a:pt x="852" y="49"/>
                  </a:lnTo>
                  <a:lnTo>
                    <a:pt x="845" y="52"/>
                  </a:lnTo>
                  <a:lnTo>
                    <a:pt x="839" y="55"/>
                  </a:lnTo>
                  <a:lnTo>
                    <a:pt x="832" y="56"/>
                  </a:lnTo>
                  <a:lnTo>
                    <a:pt x="824" y="57"/>
                  </a:lnTo>
                  <a:lnTo>
                    <a:pt x="810" y="57"/>
                  </a:lnTo>
                  <a:lnTo>
                    <a:pt x="810" y="57"/>
                  </a:lnTo>
                  <a:lnTo>
                    <a:pt x="708" y="44"/>
                  </a:lnTo>
                  <a:lnTo>
                    <a:pt x="708" y="44"/>
                  </a:lnTo>
                  <a:lnTo>
                    <a:pt x="685" y="43"/>
                  </a:lnTo>
                  <a:lnTo>
                    <a:pt x="662" y="43"/>
                  </a:lnTo>
                  <a:lnTo>
                    <a:pt x="639" y="45"/>
                  </a:lnTo>
                  <a:lnTo>
                    <a:pt x="618" y="50"/>
                  </a:lnTo>
                  <a:lnTo>
                    <a:pt x="596" y="57"/>
                  </a:lnTo>
                  <a:lnTo>
                    <a:pt x="575" y="67"/>
                  </a:lnTo>
                  <a:lnTo>
                    <a:pt x="555" y="77"/>
                  </a:lnTo>
                  <a:lnTo>
                    <a:pt x="535" y="92"/>
                  </a:lnTo>
                  <a:lnTo>
                    <a:pt x="535" y="92"/>
                  </a:lnTo>
                  <a:lnTo>
                    <a:pt x="434" y="169"/>
                  </a:lnTo>
                  <a:lnTo>
                    <a:pt x="333" y="247"/>
                  </a:lnTo>
                  <a:lnTo>
                    <a:pt x="333" y="247"/>
                  </a:lnTo>
                  <a:lnTo>
                    <a:pt x="323" y="257"/>
                  </a:lnTo>
                  <a:lnTo>
                    <a:pt x="316" y="267"/>
                  </a:lnTo>
                  <a:lnTo>
                    <a:pt x="311" y="278"/>
                  </a:lnTo>
                  <a:lnTo>
                    <a:pt x="310" y="288"/>
                  </a:lnTo>
                  <a:lnTo>
                    <a:pt x="311" y="298"/>
                  </a:lnTo>
                  <a:lnTo>
                    <a:pt x="314" y="308"/>
                  </a:lnTo>
                  <a:lnTo>
                    <a:pt x="320" y="316"/>
                  </a:lnTo>
                  <a:lnTo>
                    <a:pt x="327" y="323"/>
                  </a:lnTo>
                  <a:lnTo>
                    <a:pt x="336" y="329"/>
                  </a:lnTo>
                  <a:lnTo>
                    <a:pt x="346" y="335"/>
                  </a:lnTo>
                  <a:lnTo>
                    <a:pt x="358" y="338"/>
                  </a:lnTo>
                  <a:lnTo>
                    <a:pt x="371" y="340"/>
                  </a:lnTo>
                  <a:lnTo>
                    <a:pt x="386" y="339"/>
                  </a:lnTo>
                  <a:lnTo>
                    <a:pt x="400" y="336"/>
                  </a:lnTo>
                  <a:lnTo>
                    <a:pt x="414" y="332"/>
                  </a:lnTo>
                  <a:lnTo>
                    <a:pt x="430" y="323"/>
                  </a:lnTo>
                  <a:lnTo>
                    <a:pt x="576" y="233"/>
                  </a:lnTo>
                  <a:lnTo>
                    <a:pt x="576" y="233"/>
                  </a:lnTo>
                  <a:lnTo>
                    <a:pt x="584" y="228"/>
                  </a:lnTo>
                  <a:lnTo>
                    <a:pt x="593" y="225"/>
                  </a:lnTo>
                  <a:lnTo>
                    <a:pt x="601" y="223"/>
                  </a:lnTo>
                  <a:lnTo>
                    <a:pt x="609" y="222"/>
                  </a:lnTo>
                  <a:lnTo>
                    <a:pt x="618" y="222"/>
                  </a:lnTo>
                  <a:lnTo>
                    <a:pt x="626" y="222"/>
                  </a:lnTo>
                  <a:lnTo>
                    <a:pt x="634" y="225"/>
                  </a:lnTo>
                  <a:lnTo>
                    <a:pt x="643" y="228"/>
                  </a:lnTo>
                  <a:lnTo>
                    <a:pt x="643" y="228"/>
                  </a:lnTo>
                  <a:lnTo>
                    <a:pt x="653" y="232"/>
                  </a:lnTo>
                  <a:lnTo>
                    <a:pt x="665" y="235"/>
                  </a:lnTo>
                  <a:lnTo>
                    <a:pt x="677" y="238"/>
                  </a:lnTo>
                  <a:lnTo>
                    <a:pt x="689" y="239"/>
                  </a:lnTo>
                  <a:lnTo>
                    <a:pt x="701" y="240"/>
                  </a:lnTo>
                  <a:lnTo>
                    <a:pt x="713" y="240"/>
                  </a:lnTo>
                  <a:lnTo>
                    <a:pt x="725" y="239"/>
                  </a:lnTo>
                  <a:lnTo>
                    <a:pt x="735" y="238"/>
                  </a:lnTo>
                  <a:lnTo>
                    <a:pt x="735" y="238"/>
                  </a:lnTo>
                  <a:lnTo>
                    <a:pt x="744" y="237"/>
                  </a:lnTo>
                  <a:lnTo>
                    <a:pt x="752" y="237"/>
                  </a:lnTo>
                  <a:lnTo>
                    <a:pt x="760" y="237"/>
                  </a:lnTo>
                  <a:lnTo>
                    <a:pt x="769" y="239"/>
                  </a:lnTo>
                  <a:lnTo>
                    <a:pt x="776" y="241"/>
                  </a:lnTo>
                  <a:lnTo>
                    <a:pt x="783" y="246"/>
                  </a:lnTo>
                  <a:lnTo>
                    <a:pt x="790" y="251"/>
                  </a:lnTo>
                  <a:lnTo>
                    <a:pt x="797" y="256"/>
                  </a:lnTo>
                  <a:lnTo>
                    <a:pt x="797" y="256"/>
                  </a:lnTo>
                  <a:close/>
                </a:path>
              </a:pathLst>
            </a:custGeom>
            <a:solidFill>
              <a:sysClr val="window" lastClr="FFFFFF">
                <a:lumMod val="100000"/>
              </a:sys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iS1ide-Freeform: Shape 16"/>
            <p:cNvSpPr/>
            <p:nvPr/>
          </p:nvSpPr>
          <p:spPr bwMode="auto">
            <a:xfrm>
              <a:off x="5578659" y="3715591"/>
              <a:ext cx="508552" cy="676886"/>
            </a:xfrm>
            <a:custGeom>
              <a:avLst/>
              <a:gdLst>
                <a:gd name="T0" fmla="*/ 560 w 915"/>
                <a:gd name="T1" fmla="*/ 881 h 1218"/>
                <a:gd name="T2" fmla="*/ 900 w 915"/>
                <a:gd name="T3" fmla="*/ 652 h 1218"/>
                <a:gd name="T4" fmla="*/ 887 w 915"/>
                <a:gd name="T5" fmla="*/ 898 h 1218"/>
                <a:gd name="T6" fmla="*/ 379 w 915"/>
                <a:gd name="T7" fmla="*/ 67 h 1218"/>
                <a:gd name="T8" fmla="*/ 380 w 915"/>
                <a:gd name="T9" fmla="*/ 54 h 1218"/>
                <a:gd name="T10" fmla="*/ 391 w 915"/>
                <a:gd name="T11" fmla="*/ 30 h 1218"/>
                <a:gd name="T12" fmla="*/ 409 w 915"/>
                <a:gd name="T13" fmla="*/ 12 h 1218"/>
                <a:gd name="T14" fmla="*/ 433 w 915"/>
                <a:gd name="T15" fmla="*/ 1 h 1218"/>
                <a:gd name="T16" fmla="*/ 446 w 915"/>
                <a:gd name="T17" fmla="*/ 0 h 1218"/>
                <a:gd name="T18" fmla="*/ 472 w 915"/>
                <a:gd name="T19" fmla="*/ 5 h 1218"/>
                <a:gd name="T20" fmla="*/ 493 w 915"/>
                <a:gd name="T21" fmla="*/ 19 h 1218"/>
                <a:gd name="T22" fmla="*/ 508 w 915"/>
                <a:gd name="T23" fmla="*/ 41 h 1218"/>
                <a:gd name="T24" fmla="*/ 512 w 915"/>
                <a:gd name="T25" fmla="*/ 67 h 1218"/>
                <a:gd name="T26" fmla="*/ 379 w 915"/>
                <a:gd name="T27" fmla="*/ 161 h 1218"/>
                <a:gd name="T28" fmla="*/ 379 w 915"/>
                <a:gd name="T29" fmla="*/ 67 h 1218"/>
                <a:gd name="T30" fmla="*/ 512 w 915"/>
                <a:gd name="T31" fmla="*/ 1103 h 1218"/>
                <a:gd name="T32" fmla="*/ 514 w 915"/>
                <a:gd name="T33" fmla="*/ 1107 h 1218"/>
                <a:gd name="T34" fmla="*/ 518 w 915"/>
                <a:gd name="T35" fmla="*/ 1116 h 1218"/>
                <a:gd name="T36" fmla="*/ 528 w 915"/>
                <a:gd name="T37" fmla="*/ 1122 h 1218"/>
                <a:gd name="T38" fmla="*/ 568 w 915"/>
                <a:gd name="T39" fmla="*/ 1122 h 1218"/>
                <a:gd name="T40" fmla="*/ 579 w 915"/>
                <a:gd name="T41" fmla="*/ 1124 h 1218"/>
                <a:gd name="T42" fmla="*/ 598 w 915"/>
                <a:gd name="T43" fmla="*/ 1132 h 1218"/>
                <a:gd name="T44" fmla="*/ 613 w 915"/>
                <a:gd name="T45" fmla="*/ 1146 h 1218"/>
                <a:gd name="T46" fmla="*/ 621 w 915"/>
                <a:gd name="T47" fmla="*/ 1165 h 1218"/>
                <a:gd name="T48" fmla="*/ 622 w 915"/>
                <a:gd name="T49" fmla="*/ 1218 h 1218"/>
                <a:gd name="T50" fmla="*/ 270 w 915"/>
                <a:gd name="T51" fmla="*/ 1176 h 1218"/>
                <a:gd name="T52" fmla="*/ 271 w 915"/>
                <a:gd name="T53" fmla="*/ 1165 h 1218"/>
                <a:gd name="T54" fmla="*/ 279 w 915"/>
                <a:gd name="T55" fmla="*/ 1146 h 1218"/>
                <a:gd name="T56" fmla="*/ 294 w 915"/>
                <a:gd name="T57" fmla="*/ 1132 h 1218"/>
                <a:gd name="T58" fmla="*/ 313 w 915"/>
                <a:gd name="T59" fmla="*/ 1124 h 1218"/>
                <a:gd name="T60" fmla="*/ 360 w 915"/>
                <a:gd name="T61" fmla="*/ 1122 h 1218"/>
                <a:gd name="T62" fmla="*/ 364 w 915"/>
                <a:gd name="T63" fmla="*/ 1122 h 1218"/>
                <a:gd name="T64" fmla="*/ 375 w 915"/>
                <a:gd name="T65" fmla="*/ 1116 h 1218"/>
                <a:gd name="T66" fmla="*/ 379 w 915"/>
                <a:gd name="T67" fmla="*/ 1107 h 1218"/>
                <a:gd name="T68" fmla="*/ 379 w 915"/>
                <a:gd name="T69" fmla="*/ 504 h 1218"/>
                <a:gd name="T70" fmla="*/ 512 w 915"/>
                <a:gd name="T71" fmla="*/ 497 h 1218"/>
                <a:gd name="T72" fmla="*/ 89 w 915"/>
                <a:gd name="T73" fmla="*/ 856 h 1218"/>
                <a:gd name="T74" fmla="*/ 102 w 915"/>
                <a:gd name="T75" fmla="*/ 610 h 1218"/>
                <a:gd name="T76" fmla="*/ 332 w 915"/>
                <a:gd name="T77" fmla="*/ 869 h 1218"/>
                <a:gd name="T78" fmla="*/ 15 w 915"/>
                <a:gd name="T79" fmla="*/ 228 h 1218"/>
                <a:gd name="T80" fmla="*/ 814 w 915"/>
                <a:gd name="T81" fmla="*/ 186 h 1218"/>
                <a:gd name="T82" fmla="*/ 827 w 915"/>
                <a:gd name="T83" fmla="*/ 433 h 1218"/>
                <a:gd name="T84" fmla="*/ 29 w 915"/>
                <a:gd name="T85" fmla="*/ 476 h 1218"/>
                <a:gd name="T86" fmla="*/ 15 w 915"/>
                <a:gd name="T87" fmla="*/ 22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5" h="1218">
                  <a:moveTo>
                    <a:pt x="887" y="898"/>
                  </a:moveTo>
                  <a:lnTo>
                    <a:pt x="560" y="881"/>
                  </a:lnTo>
                  <a:lnTo>
                    <a:pt x="560" y="634"/>
                  </a:lnTo>
                  <a:lnTo>
                    <a:pt x="900" y="652"/>
                  </a:lnTo>
                  <a:lnTo>
                    <a:pt x="799" y="769"/>
                  </a:lnTo>
                  <a:lnTo>
                    <a:pt x="887" y="898"/>
                  </a:lnTo>
                  <a:lnTo>
                    <a:pt x="887" y="898"/>
                  </a:lnTo>
                  <a:close/>
                  <a:moveTo>
                    <a:pt x="379" y="67"/>
                  </a:moveTo>
                  <a:lnTo>
                    <a:pt x="379" y="67"/>
                  </a:lnTo>
                  <a:lnTo>
                    <a:pt x="380" y="54"/>
                  </a:lnTo>
                  <a:lnTo>
                    <a:pt x="385" y="41"/>
                  </a:lnTo>
                  <a:lnTo>
                    <a:pt x="391" y="30"/>
                  </a:lnTo>
                  <a:lnTo>
                    <a:pt x="399" y="19"/>
                  </a:lnTo>
                  <a:lnTo>
                    <a:pt x="409" y="12"/>
                  </a:lnTo>
                  <a:lnTo>
                    <a:pt x="420" y="5"/>
                  </a:lnTo>
                  <a:lnTo>
                    <a:pt x="433" y="1"/>
                  </a:lnTo>
                  <a:lnTo>
                    <a:pt x="446" y="0"/>
                  </a:lnTo>
                  <a:lnTo>
                    <a:pt x="446" y="0"/>
                  </a:lnTo>
                  <a:lnTo>
                    <a:pt x="460" y="1"/>
                  </a:lnTo>
                  <a:lnTo>
                    <a:pt x="472" y="5"/>
                  </a:lnTo>
                  <a:lnTo>
                    <a:pt x="484" y="12"/>
                  </a:lnTo>
                  <a:lnTo>
                    <a:pt x="493" y="19"/>
                  </a:lnTo>
                  <a:lnTo>
                    <a:pt x="502" y="30"/>
                  </a:lnTo>
                  <a:lnTo>
                    <a:pt x="508" y="41"/>
                  </a:lnTo>
                  <a:lnTo>
                    <a:pt x="511" y="54"/>
                  </a:lnTo>
                  <a:lnTo>
                    <a:pt x="512" y="67"/>
                  </a:lnTo>
                  <a:lnTo>
                    <a:pt x="512" y="155"/>
                  </a:lnTo>
                  <a:lnTo>
                    <a:pt x="379" y="161"/>
                  </a:lnTo>
                  <a:lnTo>
                    <a:pt x="379" y="67"/>
                  </a:lnTo>
                  <a:lnTo>
                    <a:pt x="379" y="67"/>
                  </a:lnTo>
                  <a:close/>
                  <a:moveTo>
                    <a:pt x="512" y="497"/>
                  </a:moveTo>
                  <a:lnTo>
                    <a:pt x="512" y="1103"/>
                  </a:lnTo>
                  <a:lnTo>
                    <a:pt x="512" y="1103"/>
                  </a:lnTo>
                  <a:lnTo>
                    <a:pt x="514" y="1107"/>
                  </a:lnTo>
                  <a:lnTo>
                    <a:pt x="515" y="1111"/>
                  </a:lnTo>
                  <a:lnTo>
                    <a:pt x="518" y="1116"/>
                  </a:lnTo>
                  <a:lnTo>
                    <a:pt x="524" y="1121"/>
                  </a:lnTo>
                  <a:lnTo>
                    <a:pt x="528" y="1122"/>
                  </a:lnTo>
                  <a:lnTo>
                    <a:pt x="531" y="1122"/>
                  </a:lnTo>
                  <a:lnTo>
                    <a:pt x="568" y="1122"/>
                  </a:lnTo>
                  <a:lnTo>
                    <a:pt x="568" y="1122"/>
                  </a:lnTo>
                  <a:lnTo>
                    <a:pt x="579" y="1124"/>
                  </a:lnTo>
                  <a:lnTo>
                    <a:pt x="590" y="1127"/>
                  </a:lnTo>
                  <a:lnTo>
                    <a:pt x="598" y="1132"/>
                  </a:lnTo>
                  <a:lnTo>
                    <a:pt x="606" y="1138"/>
                  </a:lnTo>
                  <a:lnTo>
                    <a:pt x="613" y="1146"/>
                  </a:lnTo>
                  <a:lnTo>
                    <a:pt x="618" y="1156"/>
                  </a:lnTo>
                  <a:lnTo>
                    <a:pt x="621" y="1165"/>
                  </a:lnTo>
                  <a:lnTo>
                    <a:pt x="622" y="1176"/>
                  </a:lnTo>
                  <a:lnTo>
                    <a:pt x="622" y="1218"/>
                  </a:lnTo>
                  <a:lnTo>
                    <a:pt x="270" y="1218"/>
                  </a:lnTo>
                  <a:lnTo>
                    <a:pt x="270" y="1176"/>
                  </a:lnTo>
                  <a:lnTo>
                    <a:pt x="270" y="1176"/>
                  </a:lnTo>
                  <a:lnTo>
                    <a:pt x="271" y="1165"/>
                  </a:lnTo>
                  <a:lnTo>
                    <a:pt x="275" y="1156"/>
                  </a:lnTo>
                  <a:lnTo>
                    <a:pt x="279" y="1146"/>
                  </a:lnTo>
                  <a:lnTo>
                    <a:pt x="285" y="1138"/>
                  </a:lnTo>
                  <a:lnTo>
                    <a:pt x="294" y="1132"/>
                  </a:lnTo>
                  <a:lnTo>
                    <a:pt x="303" y="1127"/>
                  </a:lnTo>
                  <a:lnTo>
                    <a:pt x="313" y="1124"/>
                  </a:lnTo>
                  <a:lnTo>
                    <a:pt x="323" y="1122"/>
                  </a:lnTo>
                  <a:lnTo>
                    <a:pt x="360" y="1122"/>
                  </a:lnTo>
                  <a:lnTo>
                    <a:pt x="360" y="1122"/>
                  </a:lnTo>
                  <a:lnTo>
                    <a:pt x="364" y="1122"/>
                  </a:lnTo>
                  <a:lnTo>
                    <a:pt x="367" y="1121"/>
                  </a:lnTo>
                  <a:lnTo>
                    <a:pt x="375" y="1116"/>
                  </a:lnTo>
                  <a:lnTo>
                    <a:pt x="378" y="1111"/>
                  </a:lnTo>
                  <a:lnTo>
                    <a:pt x="379" y="1107"/>
                  </a:lnTo>
                  <a:lnTo>
                    <a:pt x="379" y="1103"/>
                  </a:lnTo>
                  <a:lnTo>
                    <a:pt x="379" y="504"/>
                  </a:lnTo>
                  <a:lnTo>
                    <a:pt x="512" y="497"/>
                  </a:lnTo>
                  <a:lnTo>
                    <a:pt x="512" y="497"/>
                  </a:lnTo>
                  <a:close/>
                  <a:moveTo>
                    <a:pt x="332" y="869"/>
                  </a:moveTo>
                  <a:lnTo>
                    <a:pt x="89" y="856"/>
                  </a:lnTo>
                  <a:lnTo>
                    <a:pt x="0" y="728"/>
                  </a:lnTo>
                  <a:lnTo>
                    <a:pt x="102" y="610"/>
                  </a:lnTo>
                  <a:lnTo>
                    <a:pt x="332" y="622"/>
                  </a:lnTo>
                  <a:lnTo>
                    <a:pt x="332" y="869"/>
                  </a:lnTo>
                  <a:lnTo>
                    <a:pt x="332" y="869"/>
                  </a:lnTo>
                  <a:close/>
                  <a:moveTo>
                    <a:pt x="15" y="228"/>
                  </a:moveTo>
                  <a:lnTo>
                    <a:pt x="415" y="207"/>
                  </a:lnTo>
                  <a:lnTo>
                    <a:pt x="814" y="186"/>
                  </a:lnTo>
                  <a:lnTo>
                    <a:pt x="915" y="304"/>
                  </a:lnTo>
                  <a:lnTo>
                    <a:pt x="827" y="433"/>
                  </a:lnTo>
                  <a:lnTo>
                    <a:pt x="428" y="454"/>
                  </a:lnTo>
                  <a:lnTo>
                    <a:pt x="29" y="476"/>
                  </a:lnTo>
                  <a:lnTo>
                    <a:pt x="118" y="346"/>
                  </a:lnTo>
                  <a:lnTo>
                    <a:pt x="15" y="228"/>
                  </a:lnTo>
                  <a:lnTo>
                    <a:pt x="15" y="228"/>
                  </a:lnTo>
                  <a:close/>
                </a:path>
              </a:pathLst>
            </a:custGeom>
            <a:solidFill>
              <a:sysClr val="window" lastClr="FFFFFF">
                <a:lumMod val="100000"/>
              </a:sys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72707" name="Rectangle 4"/>
          <p:cNvSpPr>
            <a:spLocks noChangeArrowheads="1"/>
          </p:cNvSpPr>
          <p:nvPr/>
        </p:nvSpPr>
        <p:spPr bwMode="auto">
          <a:xfrm>
            <a:off x="3709829" y="3294063"/>
            <a:ext cx="160528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两种解决</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0" marR="0" lvl="0" indent="0" algn="ctr" defTabSz="914400" rtl="0" eaLnBrk="1" fontAlgn="base" latinLnBrk="0" hangingPunct="1">
              <a:lnSpc>
                <a:spcPct val="100000"/>
              </a:lnSpc>
              <a:spcBef>
                <a:spcPts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方法</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9" name="Rectangle 5"/>
          <p:cNvSpPr>
            <a:spLocks noChangeArrowheads="1"/>
          </p:cNvSpPr>
          <p:nvPr/>
        </p:nvSpPr>
        <p:spPr bwMode="auto">
          <a:xfrm>
            <a:off x="347663" y="3400425"/>
            <a:ext cx="20116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增加两个域：</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fwd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bwd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 name="Rectangle 6"/>
          <p:cNvSpPr>
            <a:spLocks noChangeArrowheads="1"/>
          </p:cNvSpPr>
          <p:nvPr/>
        </p:nvSpPr>
        <p:spPr bwMode="auto">
          <a:xfrm>
            <a:off x="6675438" y="3400425"/>
            <a:ext cx="248856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利用空链域</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a:p>
            <a:pPr marL="0" marR="0" lvl="0" indent="0" algn="l" defTabSz="914400" rtl="0" eaLnBrk="1" fontAlgn="base" latinLnBrk="0" hangingPunct="1">
              <a:lnSpc>
                <a:spcPct val="10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n+1</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个空链域）</a:t>
            </a:r>
            <a:endPar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60168"/>
                                        </p:tgtEl>
                                        <p:attrNameLst>
                                          <p:attrName>style.visibility</p:attrName>
                                        </p:attrNameLst>
                                      </p:cBhvr>
                                      <p:to>
                                        <p:strVal val="visible"/>
                                      </p:to>
                                    </p:set>
                                    <p:anim calcmode="lin" valueType="num">
                                      <p:cBhvr>
                                        <p:cTn id="7" dur="500" fill="hold"/>
                                        <p:tgtEl>
                                          <p:spTgt spid="860168"/>
                                        </p:tgtEl>
                                        <p:attrNameLst>
                                          <p:attrName>ppt_w</p:attrName>
                                        </p:attrNameLst>
                                      </p:cBhvr>
                                      <p:tavLst>
                                        <p:tav tm="0">
                                          <p:val>
                                            <p:fltVal val="0"/>
                                          </p:val>
                                        </p:tav>
                                        <p:tav tm="100000">
                                          <p:val>
                                            <p:strVal val="#ppt_w"/>
                                          </p:val>
                                        </p:tav>
                                      </p:tavLst>
                                    </p:anim>
                                    <p:anim calcmode="lin" valueType="num">
                                      <p:cBhvr>
                                        <p:cTn id="8" dur="500" fill="hold"/>
                                        <p:tgtEl>
                                          <p:spTgt spid="86016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8" grpId="0"/>
      <p:bldP spid="39" grpId="0"/>
      <p:bldP spid="4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75" name="Rectangle 27"/>
          <p:cNvSpPr>
            <a:spLocks noChangeArrowheads="1"/>
          </p:cNvSpPr>
          <p:nvPr/>
        </p:nvSpPr>
        <p:spPr bwMode="auto">
          <a:xfrm>
            <a:off x="395288" y="4378325"/>
            <a:ext cx="5545138"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为了避免混淆，增加两个标志域</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770076" name="Group 28"/>
          <p:cNvGraphicFramePr>
            <a:graphicFrameLocks noGrp="1"/>
          </p:cNvGraphicFramePr>
          <p:nvPr/>
        </p:nvGraphicFramePr>
        <p:xfrm>
          <a:off x="395288" y="5249863"/>
          <a:ext cx="8256589" cy="519112"/>
        </p:xfrm>
        <a:graphic>
          <a:graphicData uri="http://schemas.openxmlformats.org/drawingml/2006/table">
            <a:tbl>
              <a:tblPr/>
              <a:tblGrid>
                <a:gridCol w="1650332"/>
                <a:gridCol w="1652797"/>
                <a:gridCol w="1650332"/>
                <a:gridCol w="1652796"/>
                <a:gridCol w="1650332"/>
              </a:tblGrid>
              <a:tr h="519112">
                <a:tc>
                  <a:txBody>
                    <a:bodyPr/>
                    <a:lstStyle/>
                    <a:p>
                      <a:pPr marL="0" marR="0" lvl="0" indent="0" algn="ctr" defTabSz="914400" rtl="0" eaLnBrk="0" fontAlgn="base" latinLnBrk="0" hangingPunct="0">
                        <a:lnSpc>
                          <a:spcPct val="100000"/>
                        </a:lnSpc>
                        <a:spcBef>
                          <a:spcPct val="20000"/>
                        </a:spcBef>
                        <a:spcAft>
                          <a:spcPts val="0"/>
                        </a:spcAft>
                        <a:buClrTx/>
                        <a:buSzTx/>
                        <a:buFontTx/>
                        <a:buNone/>
                      </a:pPr>
                      <a:r>
                        <a:rPr kumimoji="1" lang="en-US" altLang="zh-CN" sz="2800" b="0" i="0" u="none" strike="noStrike" cap="none" normalizeH="0" baseline="0" dirty="0" err="1">
                          <a:ln>
                            <a:noFill/>
                          </a:ln>
                          <a:solidFill>
                            <a:schemeClr val="tx1"/>
                          </a:solidFill>
                          <a:effectLst/>
                          <a:latin typeface="+mn-lt"/>
                          <a:ea typeface="+mn-ea"/>
                          <a:cs typeface="+mn-ea"/>
                          <a:sym typeface="+mn-lt"/>
                        </a:rPr>
                        <a:t>lchild</a:t>
                      </a:r>
                      <a:endParaRPr kumimoji="1" lang="en-US" altLang="zh-CN" sz="2800" b="0" i="0" u="none" strike="noStrike" cap="none" normalizeH="0" baseline="0" dirty="0">
                        <a:ln>
                          <a:noFill/>
                        </a:ln>
                        <a:solidFill>
                          <a:schemeClr val="tx1"/>
                        </a:solidFill>
                        <a:effectLst/>
                        <a:latin typeface="+mn-lt"/>
                        <a:ea typeface="+mn-ea"/>
                        <a:cs typeface="+mn-ea"/>
                        <a:sym typeface="+mn-lt"/>
                      </a:endParaRP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err="1">
                          <a:ln>
                            <a:noFill/>
                          </a:ln>
                          <a:solidFill>
                            <a:srgbClr val="FF3300"/>
                          </a:solidFill>
                          <a:effectLst/>
                          <a:latin typeface="+mn-lt"/>
                          <a:ea typeface="+mn-ea"/>
                          <a:cs typeface="+mn-ea"/>
                          <a:sym typeface="+mn-lt"/>
                        </a:rPr>
                        <a:t>LTag</a:t>
                      </a:r>
                      <a:endParaRPr kumimoji="1" lang="en-US" altLang="zh-CN" sz="2800" b="0" i="0" u="none" strike="noStrike" cap="none" normalizeH="0" baseline="0" dirty="0">
                        <a:ln>
                          <a:noFill/>
                        </a:ln>
                        <a:solidFill>
                          <a:srgbClr val="FF3300"/>
                        </a:solidFill>
                        <a:effectLst/>
                        <a:latin typeface="+mn-lt"/>
                        <a:ea typeface="+mn-ea"/>
                        <a:cs typeface="+mn-ea"/>
                        <a:sym typeface="+mn-lt"/>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mn-lt"/>
                          <a:ea typeface="+mn-ea"/>
                          <a:cs typeface="+mn-ea"/>
                          <a:sym typeface="+mn-lt"/>
                        </a:rPr>
                        <a:t>data</a:t>
                      </a:r>
                      <a:endParaRPr kumimoji="1" lang="en-US" altLang="zh-CN" sz="2800" b="0" i="0" u="none" strike="noStrike" cap="none" normalizeH="0" baseline="0" dirty="0">
                        <a:ln>
                          <a:noFill/>
                        </a:ln>
                        <a:solidFill>
                          <a:schemeClr val="tx1"/>
                        </a:solidFill>
                        <a:effectLst/>
                        <a:latin typeface="+mn-lt"/>
                        <a:ea typeface="+mn-ea"/>
                        <a:cs typeface="+mn-ea"/>
                        <a:sym typeface="+mn-lt"/>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a:ln>
                            <a:noFill/>
                          </a:ln>
                          <a:solidFill>
                            <a:srgbClr val="FF3300"/>
                          </a:solidFill>
                          <a:effectLst/>
                          <a:latin typeface="+mn-lt"/>
                          <a:ea typeface="+mn-ea"/>
                          <a:cs typeface="+mn-ea"/>
                          <a:sym typeface="+mn-lt"/>
                        </a:rPr>
                        <a:t>RTag</a:t>
                      </a:r>
                      <a:endParaRPr kumimoji="1" lang="en-US" altLang="zh-CN" sz="2800" b="0" i="0" u="none" strike="noStrike" cap="none" normalizeH="0" baseline="0">
                        <a:ln>
                          <a:noFill/>
                        </a:ln>
                        <a:solidFill>
                          <a:srgbClr val="FF3300"/>
                        </a:solidFill>
                        <a:effectLst/>
                        <a:latin typeface="+mn-lt"/>
                        <a:ea typeface="+mn-ea"/>
                        <a:cs typeface="+mn-ea"/>
                        <a:sym typeface="+mn-lt"/>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err="1">
                          <a:ln>
                            <a:noFill/>
                          </a:ln>
                          <a:solidFill>
                            <a:schemeClr val="tx1"/>
                          </a:solidFill>
                          <a:effectLst/>
                          <a:latin typeface="+mn-lt"/>
                          <a:ea typeface="+mn-ea"/>
                          <a:cs typeface="+mn-ea"/>
                          <a:sym typeface="+mn-lt"/>
                        </a:rPr>
                        <a:t>rchild</a:t>
                      </a:r>
                      <a:endParaRPr kumimoji="1" lang="en-US" altLang="zh-CN" sz="2800" b="0" i="0" u="none" strike="noStrike" cap="none" normalizeH="0" baseline="0" dirty="0">
                        <a:ln>
                          <a:noFill/>
                        </a:ln>
                        <a:solidFill>
                          <a:schemeClr val="tx1"/>
                        </a:solidFill>
                        <a:effectLst/>
                        <a:latin typeface="+mn-lt"/>
                        <a:ea typeface="+mn-ea"/>
                        <a:cs typeface="+mn-ea"/>
                        <a:sym typeface="+mn-lt"/>
                      </a:endParaRP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747" name="Rectangle 47"/>
          <p:cNvSpPr>
            <a:spLocks noChangeArrowheads="1"/>
          </p:cNvSpPr>
          <p:nvPr/>
        </p:nvSpPr>
        <p:spPr bwMode="auto">
          <a:xfrm>
            <a:off x="787400" y="220663"/>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线索化二叉树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2" name="组合 1"/>
          <p:cNvGrpSpPr/>
          <p:nvPr/>
        </p:nvGrpSpPr>
        <p:grpSpPr>
          <a:xfrm>
            <a:off x="443706" y="1185778"/>
            <a:ext cx="8256587" cy="1370013"/>
            <a:chOff x="395288" y="1263650"/>
            <a:chExt cx="8256587" cy="1370013"/>
          </a:xfrm>
        </p:grpSpPr>
        <p:sp>
          <p:nvSpPr>
            <p:cNvPr id="15" name="矩形 14"/>
            <p:cNvSpPr/>
            <p:nvPr/>
          </p:nvSpPr>
          <p:spPr>
            <a:xfrm>
              <a:off x="2347913" y="1263650"/>
              <a:ext cx="6303962" cy="1370013"/>
            </a:xfrm>
            <a:prstGeom prst="rect">
              <a:avLst/>
            </a:prstGeom>
            <a:solidFill>
              <a:schemeClr val="bg2">
                <a:lumMod val="20000"/>
                <a:lumOff val="80000"/>
              </a:schemeClr>
            </a:solidFill>
            <a:ln w="25400" cap="flat" cmpd="sng" algn="ctr">
              <a:noFill/>
              <a:prstDash val="solid"/>
            </a:ln>
            <a:effectLst/>
          </p:spPr>
          <p:txBody>
            <a:bodyPr lIns="121917" tIns="60958" rIns="121917" bIns="60958"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6" name="等腰三角形 5"/>
            <p:cNvSpPr/>
            <p:nvPr/>
          </p:nvSpPr>
          <p:spPr>
            <a:xfrm rot="5400000">
              <a:off x="577850" y="1081088"/>
              <a:ext cx="1370013" cy="1735137"/>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bg2">
                <a:lumMod val="20000"/>
                <a:lumOff val="80000"/>
              </a:schemeClr>
            </a:solidFill>
            <a:ln w="25400" cap="flat" cmpd="sng" algn="ctr">
              <a:noFill/>
              <a:prstDash val="solid"/>
            </a:ln>
            <a:effectLst/>
          </p:spPr>
          <p:txBody>
            <a:bodyPr lIns="121917" tIns="60958" rIns="121917" bIns="60958"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TextBox 4"/>
            <p:cNvSpPr txBox="1"/>
            <p:nvPr/>
          </p:nvSpPr>
          <p:spPr>
            <a:xfrm>
              <a:off x="787400" y="1703388"/>
              <a:ext cx="1166813" cy="492125"/>
            </a:xfrm>
            <a:prstGeom prst="rect">
              <a:avLst/>
            </a:prstGeom>
            <a:noFill/>
          </p:spPr>
          <p:txBody>
            <a:bodyPr lIns="0" tIns="0" rIns="0" bIns="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4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0073" name="Rectangle 25"/>
            <p:cNvSpPr>
              <a:spLocks noChangeArrowheads="1"/>
            </p:cNvSpPr>
            <p:nvPr/>
          </p:nvSpPr>
          <p:spPr bwMode="auto">
            <a:xfrm>
              <a:off x="2530475" y="1454150"/>
              <a:ext cx="5808000" cy="9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just"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若结点有左子树，则</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指向其左孩子；</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否则，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指向其直接前驱</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即线索</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5" name="组合 16"/>
          <p:cNvGrpSpPr/>
          <p:nvPr/>
        </p:nvGrpSpPr>
        <p:grpSpPr>
          <a:xfrm>
            <a:off x="854028" y="1594756"/>
            <a:ext cx="577850" cy="627062"/>
            <a:chOff x="6242320" y="1105727"/>
            <a:chExt cx="579005" cy="626656"/>
          </a:xfrm>
        </p:grpSpPr>
        <p:sp>
          <p:nvSpPr>
            <p:cNvPr id="6"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FF9900"/>
                  </a:solidFill>
                  <a:latin typeface="Impact" panose="020B0806030902050204" pitchFamily="34" charset="0"/>
                </a:rPr>
                <a:t>01</a:t>
              </a:r>
              <a:endParaRPr lang="zh-CN" altLang="en-US" sz="3200" b="1" dirty="0">
                <a:solidFill>
                  <a:srgbClr val="FF9900"/>
                </a:solidFill>
                <a:latin typeface="微软雅黑" panose="020B0503020204020204" pitchFamily="34" charset="-122"/>
              </a:endParaRPr>
            </a:p>
          </p:txBody>
        </p:sp>
        <p:sp>
          <p:nvSpPr>
            <p:cNvPr id="7"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anose="02010609030101010101" pitchFamily="49" charset="-122"/>
                </a:rPr>
                <a:t>OPTION</a:t>
              </a:r>
              <a:endParaRPr lang="zh-CN" altLang="en-US" sz="800" b="1" dirty="0">
                <a:solidFill>
                  <a:srgbClr val="818181"/>
                </a:solidFill>
                <a:latin typeface="Leelawadee" panose="020B0502040204020203" pitchFamily="34" charset="-34"/>
                <a:ea typeface="楷体_GB2312" panose="02010609030101010101" pitchFamily="49" charset="-122"/>
              </a:endParaRPr>
            </a:p>
          </p:txBody>
        </p:sp>
      </p:grpSp>
      <p:grpSp>
        <p:nvGrpSpPr>
          <p:cNvPr id="11" name="组合 10"/>
          <p:cNvGrpSpPr/>
          <p:nvPr/>
        </p:nvGrpSpPr>
        <p:grpSpPr>
          <a:xfrm>
            <a:off x="395288" y="2872641"/>
            <a:ext cx="8256587" cy="1370013"/>
            <a:chOff x="395288" y="1263650"/>
            <a:chExt cx="8256587" cy="1370013"/>
          </a:xfrm>
        </p:grpSpPr>
        <p:sp>
          <p:nvSpPr>
            <p:cNvPr id="12" name="矩形 11"/>
            <p:cNvSpPr/>
            <p:nvPr/>
          </p:nvSpPr>
          <p:spPr>
            <a:xfrm>
              <a:off x="2347913" y="1263650"/>
              <a:ext cx="6303962" cy="1370013"/>
            </a:xfrm>
            <a:prstGeom prst="rect">
              <a:avLst/>
            </a:prstGeom>
            <a:solidFill>
              <a:schemeClr val="bg2">
                <a:lumMod val="20000"/>
                <a:lumOff val="80000"/>
              </a:schemeClr>
            </a:solidFill>
            <a:ln w="25400" cap="flat" cmpd="sng" algn="ctr">
              <a:noFill/>
              <a:prstDash val="solid"/>
            </a:ln>
            <a:effectLst/>
          </p:spPr>
          <p:txBody>
            <a:bodyPr lIns="121917" tIns="60958" rIns="121917" bIns="60958"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3" name="等腰三角形 5"/>
            <p:cNvSpPr/>
            <p:nvPr/>
          </p:nvSpPr>
          <p:spPr>
            <a:xfrm rot="5400000">
              <a:off x="577850" y="1081088"/>
              <a:ext cx="1370013" cy="1735137"/>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bg2">
                <a:lumMod val="20000"/>
                <a:lumOff val="80000"/>
              </a:schemeClr>
            </a:solidFill>
            <a:ln w="25400" cap="flat" cmpd="sng" algn="ctr">
              <a:noFill/>
              <a:prstDash val="solid"/>
            </a:ln>
            <a:effectLst/>
          </p:spPr>
          <p:txBody>
            <a:bodyPr lIns="121917" tIns="60958" rIns="121917" bIns="60958"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TextBox 4"/>
            <p:cNvSpPr txBox="1"/>
            <p:nvPr/>
          </p:nvSpPr>
          <p:spPr>
            <a:xfrm>
              <a:off x="787400" y="1703388"/>
              <a:ext cx="1166813" cy="492125"/>
            </a:xfrm>
            <a:prstGeom prst="rect">
              <a:avLst/>
            </a:prstGeom>
            <a:noFill/>
          </p:spPr>
          <p:txBody>
            <a:bodyPr lIns="0" tIns="0" rIns="0" bIns="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4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Rectangle 25"/>
            <p:cNvSpPr>
              <a:spLocks noChangeArrowheads="1"/>
            </p:cNvSpPr>
            <p:nvPr/>
          </p:nvSpPr>
          <p:spPr bwMode="auto">
            <a:xfrm>
              <a:off x="2530475" y="1454150"/>
              <a:ext cx="5808000" cy="9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若结点有右子树，则</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指向其右孩子；</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否则，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指向其直接后继</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即线索</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8" name="组合 19"/>
          <p:cNvGrpSpPr/>
          <p:nvPr/>
        </p:nvGrpSpPr>
        <p:grpSpPr>
          <a:xfrm>
            <a:off x="827584" y="3291167"/>
            <a:ext cx="577850" cy="756329"/>
            <a:chOff x="6129195" y="2248741"/>
            <a:chExt cx="579005" cy="756254"/>
          </a:xfrm>
        </p:grpSpPr>
        <p:sp>
          <p:nvSpPr>
            <p:cNvPr id="9" name="TextBox 6"/>
            <p:cNvSpPr txBox="1"/>
            <p:nvPr/>
          </p:nvSpPr>
          <p:spPr>
            <a:xfrm>
              <a:off x="6188810" y="2248741"/>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01ACBE"/>
                  </a:solidFill>
                  <a:latin typeface="Impact" panose="020B0806030902050204" pitchFamily="34" charset="0"/>
                </a:rPr>
                <a:t>02</a:t>
              </a:r>
              <a:endParaRPr lang="zh-CN" altLang="en-US" sz="3200" b="1" dirty="0">
                <a:solidFill>
                  <a:srgbClr val="01ACBE"/>
                </a:solidFill>
                <a:latin typeface="微软雅黑" panose="020B0503020204020204" pitchFamily="34" charset="-122"/>
              </a:endParaRPr>
            </a:p>
          </p:txBody>
        </p:sp>
        <p:sp>
          <p:nvSpPr>
            <p:cNvPr id="10" name="文本框 23"/>
            <p:cNvSpPr txBox="1"/>
            <p:nvPr/>
          </p:nvSpPr>
          <p:spPr>
            <a:xfrm>
              <a:off x="6129195" y="2789551"/>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anose="02010609030101010101" pitchFamily="49" charset="-122"/>
                </a:rPr>
                <a:t>OPTION</a:t>
              </a:r>
              <a:endParaRPr lang="zh-CN" altLang="en-US" sz="800" b="1" dirty="0">
                <a:solidFill>
                  <a:srgbClr val="818181"/>
                </a:solidFill>
                <a:latin typeface="Leelawadee" panose="020B0502040204020203" pitchFamily="34" charset="-34"/>
                <a:ea typeface="楷体_GB2312" panose="02010609030101010101" pitchFamily="49" charset="-122"/>
              </a:endParaRPr>
            </a:p>
          </p:txBody>
        </p:sp>
      </p:gr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770075"/>
                                        </p:tgtEl>
                                        <p:attrNameLst>
                                          <p:attrName>style.visibility</p:attrName>
                                        </p:attrNameLst>
                                      </p:cBhvr>
                                      <p:to>
                                        <p:strVal val="visible"/>
                                      </p:to>
                                    </p:set>
                                    <p:anim calcmode="lin" valueType="num">
                                      <p:cBhvr>
                                        <p:cTn id="14" dur="500" fill="hold"/>
                                        <p:tgtEl>
                                          <p:spTgt spid="770075"/>
                                        </p:tgtEl>
                                        <p:attrNameLst>
                                          <p:attrName>ppt_w</p:attrName>
                                        </p:attrNameLst>
                                      </p:cBhvr>
                                      <p:tavLst>
                                        <p:tav tm="0">
                                          <p:val>
                                            <p:fltVal val="0"/>
                                          </p:val>
                                        </p:tav>
                                        <p:tav tm="100000">
                                          <p:val>
                                            <p:strVal val="#ppt_w"/>
                                          </p:val>
                                        </p:tav>
                                      </p:tavLst>
                                    </p:anim>
                                    <p:anim calcmode="lin" valueType="num">
                                      <p:cBhvr>
                                        <p:cTn id="15" dur="500" fill="hold"/>
                                        <p:tgtEl>
                                          <p:spTgt spid="770075"/>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700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7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圆角矩形 1"/>
          <p:cNvSpPr/>
          <p:nvPr/>
        </p:nvSpPr>
        <p:spPr>
          <a:xfrm>
            <a:off x="755650" y="2133600"/>
            <a:ext cx="7632700" cy="3167063"/>
          </a:xfrm>
          <a:prstGeom prst="roundRect">
            <a:avLst>
              <a:gd name="adj" fmla="val 4241"/>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74754" name="Rectangle 4"/>
          <p:cNvSpPr>
            <a:spLocks noChangeArrowheads="1"/>
          </p:cNvSpPr>
          <p:nvPr/>
        </p:nvSpPr>
        <p:spPr bwMode="auto">
          <a:xfrm>
            <a:off x="1295400" y="2427288"/>
            <a:ext cx="6553200" cy="24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30000"/>
              </a:lnSpc>
              <a:spcBef>
                <a:spcPct val="2000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若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域指向左孩子；</a:t>
            </a:r>
            <a:b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若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域指向其前驱。</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ts val="2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若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=0,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域指向右孩子；</a:t>
            </a:r>
            <a:b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b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若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域指向其后继。</a:t>
            </a:r>
            <a:r>
              <a:rPr kumimoji="0" lang="zh-CN" altLang="en-US" sz="36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36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935955" name="Group 19"/>
          <p:cNvGraphicFramePr>
            <a:graphicFrameLocks noGrp="1"/>
          </p:cNvGraphicFramePr>
          <p:nvPr/>
        </p:nvGraphicFramePr>
        <p:xfrm>
          <a:off x="755650" y="1535113"/>
          <a:ext cx="7632699" cy="519112"/>
        </p:xfrm>
        <a:graphic>
          <a:graphicData uri="http://schemas.openxmlformats.org/drawingml/2006/table">
            <a:tbl>
              <a:tblPr/>
              <a:tblGrid>
                <a:gridCol w="1525629"/>
                <a:gridCol w="1527907"/>
                <a:gridCol w="1525629"/>
                <a:gridCol w="1527905"/>
                <a:gridCol w="1525629"/>
              </a:tblGrid>
              <a:tr h="519112">
                <a:tc>
                  <a:txBody>
                    <a:bodyPr/>
                    <a:lstStyle/>
                    <a:p>
                      <a:pPr marL="0" marR="0" lvl="0" indent="0" algn="ctr" defTabSz="914400" rtl="0" eaLnBrk="0" fontAlgn="base" latinLnBrk="0" hangingPunct="0">
                        <a:lnSpc>
                          <a:spcPct val="100000"/>
                        </a:lnSpc>
                        <a:spcBef>
                          <a:spcPct val="20000"/>
                        </a:spcBef>
                        <a:spcAft>
                          <a:spcPts val="0"/>
                        </a:spcAft>
                        <a:buClrTx/>
                        <a:buSzTx/>
                        <a:buFontTx/>
                        <a:buNone/>
                      </a:pPr>
                      <a:r>
                        <a:rPr kumimoji="1" lang="en-US" altLang="zh-CN" sz="2800" b="0" i="0" u="none" strike="noStrike" cap="none" normalizeH="0" baseline="0" dirty="0" err="1">
                          <a:ln>
                            <a:noFill/>
                          </a:ln>
                          <a:solidFill>
                            <a:schemeClr val="bg1"/>
                          </a:solidFill>
                          <a:effectLst/>
                          <a:latin typeface="+mn-lt"/>
                          <a:ea typeface="+mn-ea"/>
                          <a:cs typeface="+mn-ea"/>
                          <a:sym typeface="+mn-lt"/>
                        </a:rPr>
                        <a:t>lchild</a:t>
                      </a:r>
                      <a:endParaRPr kumimoji="1" lang="en-US" altLang="zh-CN" sz="2800" b="0" i="0" u="none" strike="noStrike" cap="none" normalizeH="0" baseline="0" dirty="0">
                        <a:ln>
                          <a:noFill/>
                        </a:ln>
                        <a:solidFill>
                          <a:schemeClr val="bg1"/>
                        </a:solidFill>
                        <a:effectLst/>
                        <a:latin typeface="+mn-lt"/>
                        <a:ea typeface="+mn-ea"/>
                        <a:cs typeface="+mn-ea"/>
                        <a:sym typeface="+mn-lt"/>
                      </a:endParaRPr>
                    </a:p>
                  </a:txBody>
                  <a:tcPr marL="91438" marR="914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err="1">
                          <a:ln>
                            <a:noFill/>
                          </a:ln>
                          <a:solidFill>
                            <a:srgbClr val="FF0000"/>
                          </a:solidFill>
                          <a:effectLst/>
                          <a:latin typeface="+mn-lt"/>
                          <a:ea typeface="+mn-ea"/>
                          <a:cs typeface="+mn-ea"/>
                          <a:sym typeface="+mn-lt"/>
                        </a:rPr>
                        <a:t>LTag</a:t>
                      </a:r>
                      <a:endParaRPr kumimoji="1" lang="en-US" altLang="zh-CN" sz="2800" b="0" i="0" u="none" strike="noStrike" cap="none" normalizeH="0" baseline="0" dirty="0">
                        <a:ln>
                          <a:noFill/>
                        </a:ln>
                        <a:solidFill>
                          <a:srgbClr val="FF0000"/>
                        </a:solidFill>
                        <a:effectLst/>
                        <a:latin typeface="+mn-lt"/>
                        <a:ea typeface="+mn-ea"/>
                        <a:cs typeface="+mn-ea"/>
                        <a:sym typeface="+mn-lt"/>
                      </a:endParaRPr>
                    </a:p>
                  </a:txBody>
                  <a:tcPr marL="91438" marR="914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bg1"/>
                          </a:solidFill>
                          <a:effectLst/>
                          <a:latin typeface="+mn-lt"/>
                          <a:ea typeface="+mn-ea"/>
                          <a:cs typeface="+mn-ea"/>
                          <a:sym typeface="+mn-lt"/>
                        </a:rPr>
                        <a:t>data</a:t>
                      </a:r>
                      <a:endParaRPr kumimoji="1" lang="en-US" altLang="zh-CN" sz="2800" b="0" i="0" u="none" strike="noStrike" cap="none" normalizeH="0" baseline="0" dirty="0">
                        <a:ln>
                          <a:noFill/>
                        </a:ln>
                        <a:solidFill>
                          <a:schemeClr val="bg1"/>
                        </a:solidFill>
                        <a:effectLst/>
                        <a:latin typeface="+mn-lt"/>
                        <a:ea typeface="+mn-ea"/>
                        <a:cs typeface="+mn-ea"/>
                        <a:sym typeface="+mn-lt"/>
                      </a:endParaRPr>
                    </a:p>
                  </a:txBody>
                  <a:tcPr marL="91438" marR="914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err="1">
                          <a:ln>
                            <a:noFill/>
                          </a:ln>
                          <a:solidFill>
                            <a:srgbClr val="FF0000"/>
                          </a:solidFill>
                          <a:effectLst/>
                          <a:latin typeface="+mn-lt"/>
                          <a:ea typeface="+mn-ea"/>
                          <a:cs typeface="+mn-ea"/>
                          <a:sym typeface="+mn-lt"/>
                        </a:rPr>
                        <a:t>RTag</a:t>
                      </a:r>
                      <a:endParaRPr kumimoji="1" lang="en-US" altLang="zh-CN" sz="2800" b="0" i="0" u="none" strike="noStrike" cap="none" normalizeH="0" baseline="0" dirty="0">
                        <a:ln>
                          <a:noFill/>
                        </a:ln>
                        <a:solidFill>
                          <a:srgbClr val="FF0000"/>
                        </a:solidFill>
                        <a:effectLst/>
                        <a:latin typeface="+mn-lt"/>
                        <a:ea typeface="+mn-ea"/>
                        <a:cs typeface="+mn-ea"/>
                        <a:sym typeface="+mn-lt"/>
                      </a:endParaRPr>
                    </a:p>
                  </a:txBody>
                  <a:tcPr marL="91438" marR="914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1" lang="en-US" altLang="zh-CN" sz="2800" b="0" i="0" u="none" strike="noStrike" cap="none" normalizeH="0" baseline="0" dirty="0" err="1">
                          <a:ln>
                            <a:noFill/>
                          </a:ln>
                          <a:solidFill>
                            <a:schemeClr val="bg1"/>
                          </a:solidFill>
                          <a:effectLst/>
                          <a:latin typeface="+mn-lt"/>
                          <a:ea typeface="+mn-ea"/>
                          <a:cs typeface="+mn-ea"/>
                          <a:sym typeface="+mn-lt"/>
                        </a:rPr>
                        <a:t>rchild</a:t>
                      </a:r>
                      <a:endParaRPr kumimoji="1" lang="en-US" altLang="zh-CN" sz="2800" b="0" i="0" u="none" strike="noStrike" cap="none" normalizeH="0" baseline="0" dirty="0">
                        <a:ln>
                          <a:noFill/>
                        </a:ln>
                        <a:solidFill>
                          <a:schemeClr val="bg1"/>
                        </a:solidFill>
                        <a:effectLst/>
                        <a:latin typeface="+mn-lt"/>
                        <a:ea typeface="+mn-ea"/>
                        <a:cs typeface="+mn-ea"/>
                        <a:sym typeface="+mn-lt"/>
                      </a:endParaRPr>
                    </a:p>
                  </a:txBody>
                  <a:tcPr marL="91438" marR="914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40000"/>
                        <a:lumOff val="60000"/>
                      </a:schemeClr>
                    </a:solidFill>
                  </a:tcPr>
                </a:tc>
              </a:tr>
            </a:tbl>
          </a:graphicData>
        </a:graphic>
      </p:graphicFrame>
      <p:sp>
        <p:nvSpPr>
          <p:cNvPr id="74769" name="Rectangle 20"/>
          <p:cNvSpPr>
            <a:spLocks noChangeArrowheads="1"/>
          </p:cNvSpPr>
          <p:nvPr/>
        </p:nvSpPr>
        <p:spPr bwMode="auto">
          <a:xfrm>
            <a:off x="900113" y="220663"/>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线索化二叉树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35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矩形 3"/>
          <p:cNvSpPr/>
          <p:nvPr/>
        </p:nvSpPr>
        <p:spPr>
          <a:xfrm>
            <a:off x="0" y="1412875"/>
            <a:ext cx="4049713" cy="4824413"/>
          </a:xfrm>
          <a:prstGeom prst="rect">
            <a:avLst/>
          </a:prstGeom>
          <a:solidFill>
            <a:srgbClr val="E2D9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sp>
        <p:nvSpPr>
          <p:cNvPr id="83971" name="矩形 73"/>
          <p:cNvSpPr/>
          <p:nvPr/>
        </p:nvSpPr>
        <p:spPr>
          <a:xfrm>
            <a:off x="4175125" y="1412875"/>
            <a:ext cx="4968875" cy="4824413"/>
          </a:xfrm>
          <a:prstGeom prst="rect">
            <a:avLst/>
          </a:prstGeom>
          <a:solidFill>
            <a:srgbClr val="EBEBEB"/>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anose="02010609030101010101" pitchFamily="49" charset="-122"/>
            </a:endParaRPr>
          </a:p>
        </p:txBody>
      </p:sp>
      <p:grpSp>
        <p:nvGrpSpPr>
          <p:cNvPr id="2" name="Group 4"/>
          <p:cNvGrpSpPr/>
          <p:nvPr/>
        </p:nvGrpSpPr>
        <p:grpSpPr>
          <a:xfrm>
            <a:off x="919163" y="4027488"/>
            <a:ext cx="1852612" cy="1668462"/>
            <a:chOff x="1632" y="768"/>
            <a:chExt cx="1167" cy="1051"/>
          </a:xfrm>
        </p:grpSpPr>
        <p:sp>
          <p:nvSpPr>
            <p:cNvPr id="75779" name="Oval 5"/>
            <p:cNvSpPr>
              <a:spLocks noChangeArrowheads="1"/>
            </p:cNvSpPr>
            <p:nvPr/>
          </p:nvSpPr>
          <p:spPr bwMode="auto">
            <a:xfrm>
              <a:off x="2112" y="768"/>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780" name="Oval 6"/>
            <p:cNvSpPr>
              <a:spLocks noChangeArrowheads="1"/>
            </p:cNvSpPr>
            <p:nvPr/>
          </p:nvSpPr>
          <p:spPr bwMode="auto">
            <a:xfrm>
              <a:off x="1632"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1" name="Oval 7"/>
            <p:cNvSpPr>
              <a:spLocks noChangeArrowheads="1"/>
            </p:cNvSpPr>
            <p:nvPr/>
          </p:nvSpPr>
          <p:spPr bwMode="auto">
            <a:xfrm>
              <a:off x="1920" y="1584"/>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2" name="Oval 8"/>
            <p:cNvSpPr>
              <a:spLocks noChangeArrowheads="1"/>
            </p:cNvSpPr>
            <p:nvPr/>
          </p:nvSpPr>
          <p:spPr bwMode="auto">
            <a:xfrm>
              <a:off x="2544"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783" name="Oval 9"/>
            <p:cNvSpPr>
              <a:spLocks noChangeArrowheads="1"/>
            </p:cNvSpPr>
            <p:nvPr/>
          </p:nvSpPr>
          <p:spPr bwMode="auto">
            <a:xfrm>
              <a:off x="2256" y="1584"/>
              <a:ext cx="255" cy="235"/>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4" name="Line 10"/>
            <p:cNvSpPr>
              <a:spLocks noChangeShapeType="1"/>
            </p:cNvSpPr>
            <p:nvPr/>
          </p:nvSpPr>
          <p:spPr bwMode="auto">
            <a:xfrm flipH="1">
              <a:off x="1872"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5" name="Line 11"/>
            <p:cNvSpPr>
              <a:spLocks noChangeShapeType="1"/>
            </p:cNvSpPr>
            <p:nvPr/>
          </p:nvSpPr>
          <p:spPr bwMode="auto">
            <a:xfrm>
              <a:off x="2304"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6" name="Line 12"/>
            <p:cNvSpPr>
              <a:spLocks noChangeShapeType="1"/>
            </p:cNvSpPr>
            <p:nvPr/>
          </p:nvSpPr>
          <p:spPr bwMode="auto">
            <a:xfrm>
              <a:off x="1824"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787" name="Line 13"/>
            <p:cNvSpPr>
              <a:spLocks noChangeShapeType="1"/>
            </p:cNvSpPr>
            <p:nvPr/>
          </p:nvSpPr>
          <p:spPr bwMode="auto">
            <a:xfrm flipH="1">
              <a:off x="2496"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36974" name="Line 14"/>
          <p:cNvSpPr>
            <a:spLocks noChangeShapeType="1"/>
          </p:cNvSpPr>
          <p:nvPr/>
        </p:nvSpPr>
        <p:spPr bwMode="auto">
          <a:xfrm flipH="1">
            <a:off x="5373688" y="3422650"/>
            <a:ext cx="6096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75" name="Line 15"/>
          <p:cNvSpPr>
            <a:spLocks noChangeShapeType="1"/>
          </p:cNvSpPr>
          <p:nvPr/>
        </p:nvSpPr>
        <p:spPr bwMode="auto">
          <a:xfrm flipV="1">
            <a:off x="4687888" y="3270250"/>
            <a:ext cx="1219200" cy="8382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76" name="Line 16"/>
          <p:cNvSpPr>
            <a:spLocks noChangeShapeType="1"/>
          </p:cNvSpPr>
          <p:nvPr/>
        </p:nvSpPr>
        <p:spPr bwMode="auto">
          <a:xfrm>
            <a:off x="7202488" y="3422650"/>
            <a:ext cx="8382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77" name="Line 17"/>
          <p:cNvSpPr>
            <a:spLocks noChangeShapeType="1"/>
          </p:cNvSpPr>
          <p:nvPr/>
        </p:nvSpPr>
        <p:spPr bwMode="auto">
          <a:xfrm>
            <a:off x="5830888" y="4337050"/>
            <a:ext cx="3810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78" name="Line 18"/>
          <p:cNvSpPr>
            <a:spLocks noChangeShapeType="1"/>
          </p:cNvSpPr>
          <p:nvPr/>
        </p:nvSpPr>
        <p:spPr bwMode="auto">
          <a:xfrm flipH="1" flipV="1">
            <a:off x="4687888" y="4413250"/>
            <a:ext cx="533400" cy="6858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79" name="Line 19"/>
          <p:cNvSpPr>
            <a:spLocks noChangeShapeType="1"/>
          </p:cNvSpPr>
          <p:nvPr/>
        </p:nvSpPr>
        <p:spPr bwMode="auto">
          <a:xfrm flipH="1">
            <a:off x="7050088" y="4337050"/>
            <a:ext cx="4572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80" name="Line 20"/>
          <p:cNvSpPr>
            <a:spLocks noChangeShapeType="1"/>
          </p:cNvSpPr>
          <p:nvPr/>
        </p:nvSpPr>
        <p:spPr bwMode="auto">
          <a:xfrm flipV="1">
            <a:off x="6364288" y="4260850"/>
            <a:ext cx="914400" cy="7620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81" name="Line 21"/>
          <p:cNvSpPr>
            <a:spLocks noChangeShapeType="1"/>
          </p:cNvSpPr>
          <p:nvPr/>
        </p:nvSpPr>
        <p:spPr bwMode="auto">
          <a:xfrm flipH="1">
            <a:off x="7964488" y="4413250"/>
            <a:ext cx="533400" cy="6096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6982" name="Line 22"/>
          <p:cNvSpPr>
            <a:spLocks noChangeShapeType="1"/>
          </p:cNvSpPr>
          <p:nvPr/>
        </p:nvSpPr>
        <p:spPr bwMode="auto">
          <a:xfrm flipV="1">
            <a:off x="6821488" y="4413250"/>
            <a:ext cx="533400" cy="6858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23"/>
          <p:cNvGrpSpPr/>
          <p:nvPr/>
        </p:nvGrpSpPr>
        <p:grpSpPr>
          <a:xfrm>
            <a:off x="4535488" y="2508250"/>
            <a:ext cx="4191000" cy="3527425"/>
            <a:chOff x="2928" y="144"/>
            <a:chExt cx="2640" cy="2222"/>
          </a:xfrm>
        </p:grpSpPr>
        <p:grpSp>
          <p:nvGrpSpPr>
            <p:cNvPr id="78882" name="Group 24"/>
            <p:cNvGrpSpPr/>
            <p:nvPr/>
          </p:nvGrpSpPr>
          <p:grpSpPr>
            <a:xfrm>
              <a:off x="3792" y="528"/>
              <a:ext cx="912" cy="256"/>
              <a:chOff x="3216" y="3312"/>
              <a:chExt cx="1680" cy="256"/>
            </a:xfrm>
          </p:grpSpPr>
          <p:sp>
            <p:nvSpPr>
              <p:cNvPr id="75799" name="Rectangle 25"/>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0" name="Line 26"/>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1" name="Line 27"/>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2" name="Line 28"/>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3" name="Line 29"/>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5804" name="Rectangle 30"/>
            <p:cNvSpPr>
              <a:spLocks noChangeArrowheads="1"/>
            </p:cNvSpPr>
            <p:nvPr/>
          </p:nvSpPr>
          <p:spPr bwMode="auto">
            <a:xfrm>
              <a:off x="2928" y="1104"/>
              <a:ext cx="912"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5" name="Line 31"/>
            <p:cNvSpPr>
              <a:spLocks noChangeShapeType="1"/>
            </p:cNvSpPr>
            <p:nvPr/>
          </p:nvSpPr>
          <p:spPr bwMode="auto">
            <a:xfrm>
              <a:off x="3110" y="1104"/>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6" name="Line 32"/>
            <p:cNvSpPr>
              <a:spLocks noChangeShapeType="1"/>
            </p:cNvSpPr>
            <p:nvPr/>
          </p:nvSpPr>
          <p:spPr bwMode="auto">
            <a:xfrm>
              <a:off x="3293"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7" name="Line 33"/>
            <p:cNvSpPr>
              <a:spLocks noChangeShapeType="1"/>
            </p:cNvSpPr>
            <p:nvPr/>
          </p:nvSpPr>
          <p:spPr bwMode="auto">
            <a:xfrm>
              <a:off x="3475"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08" name="Line 34"/>
            <p:cNvSpPr>
              <a:spLocks noChangeShapeType="1"/>
            </p:cNvSpPr>
            <p:nvPr/>
          </p:nvSpPr>
          <p:spPr bwMode="auto">
            <a:xfrm>
              <a:off x="3658" y="1104"/>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78888" name="Group 35"/>
            <p:cNvGrpSpPr/>
            <p:nvPr/>
          </p:nvGrpSpPr>
          <p:grpSpPr>
            <a:xfrm>
              <a:off x="4656" y="1104"/>
              <a:ext cx="912" cy="256"/>
              <a:chOff x="3216" y="3312"/>
              <a:chExt cx="1680" cy="256"/>
            </a:xfrm>
          </p:grpSpPr>
          <p:sp>
            <p:nvSpPr>
              <p:cNvPr id="75810" name="Rectangle 36"/>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1" name="Line 37"/>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2" name="Line 38"/>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3" name="Line 39"/>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4" name="Line 40"/>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8889" name="Group 41"/>
            <p:cNvGrpSpPr/>
            <p:nvPr/>
          </p:nvGrpSpPr>
          <p:grpSpPr>
            <a:xfrm>
              <a:off x="3264" y="1728"/>
              <a:ext cx="912" cy="256"/>
              <a:chOff x="3216" y="3312"/>
              <a:chExt cx="1680" cy="256"/>
            </a:xfrm>
          </p:grpSpPr>
          <p:sp>
            <p:nvSpPr>
              <p:cNvPr id="75816" name="Rectangle 42"/>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7" name="Line 43"/>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8" name="Line 44"/>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19" name="Line 45"/>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0" name="Line 46"/>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8890" name="Group 47"/>
            <p:cNvGrpSpPr/>
            <p:nvPr/>
          </p:nvGrpSpPr>
          <p:grpSpPr>
            <a:xfrm>
              <a:off x="4272" y="1728"/>
              <a:ext cx="912" cy="256"/>
              <a:chOff x="3216" y="3312"/>
              <a:chExt cx="1680" cy="256"/>
            </a:xfrm>
          </p:grpSpPr>
          <p:sp>
            <p:nvSpPr>
              <p:cNvPr id="75822" name="Rectangle 48"/>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3" name="Line 49"/>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4" name="Line 50"/>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5" name="Line 51"/>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6" name="Line 52"/>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5827" name="Line 53"/>
            <p:cNvSpPr>
              <a:spLocks noChangeShapeType="1"/>
            </p:cNvSpPr>
            <p:nvPr/>
          </p:nvSpPr>
          <p:spPr bwMode="auto">
            <a:xfrm flipH="1">
              <a:off x="4272" y="288"/>
              <a:ext cx="96" cy="24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8" name="Text Box 54"/>
            <p:cNvSpPr txBox="1">
              <a:spLocks noChangeArrowheads="1"/>
            </p:cNvSpPr>
            <p:nvPr/>
          </p:nvSpPr>
          <p:spPr bwMode="auto">
            <a:xfrm>
              <a:off x="4368" y="14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29" name="Text Box 55"/>
            <p:cNvSpPr txBox="1">
              <a:spLocks noChangeArrowheads="1"/>
            </p:cNvSpPr>
            <p:nvPr/>
          </p:nvSpPr>
          <p:spPr bwMode="auto">
            <a:xfrm>
              <a:off x="3369" y="2078"/>
              <a:ext cx="17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先序序列：</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ABCDE</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937016" name="Text Box 56"/>
          <p:cNvSpPr txBox="1">
            <a:spLocks noChangeArrowheads="1"/>
          </p:cNvSpPr>
          <p:nvPr/>
        </p:nvSpPr>
        <p:spPr bwMode="auto">
          <a:xfrm>
            <a:off x="6190298" y="31311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17" name="Text Box 57"/>
          <p:cNvSpPr txBox="1">
            <a:spLocks noChangeArrowheads="1"/>
          </p:cNvSpPr>
          <p:nvPr/>
        </p:nvSpPr>
        <p:spPr bwMode="auto">
          <a:xfrm>
            <a:off x="6763385" y="3134361"/>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18" name="Text Box 58"/>
          <p:cNvSpPr txBox="1">
            <a:spLocks noChangeArrowheads="1"/>
          </p:cNvSpPr>
          <p:nvPr/>
        </p:nvSpPr>
        <p:spPr bwMode="auto">
          <a:xfrm>
            <a:off x="5390198" y="403923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19" name="Text Box 59"/>
          <p:cNvSpPr txBox="1">
            <a:spLocks noChangeArrowheads="1"/>
          </p:cNvSpPr>
          <p:nvPr/>
        </p:nvSpPr>
        <p:spPr bwMode="auto">
          <a:xfrm>
            <a:off x="7542848" y="403764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0" name="Text Box 60"/>
          <p:cNvSpPr txBox="1">
            <a:spLocks noChangeArrowheads="1"/>
          </p:cNvSpPr>
          <p:nvPr/>
        </p:nvSpPr>
        <p:spPr bwMode="auto">
          <a:xfrm>
            <a:off x="4809173" y="402494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1" name="Text Box 61"/>
          <p:cNvSpPr txBox="1">
            <a:spLocks noChangeArrowheads="1"/>
          </p:cNvSpPr>
          <p:nvPr/>
        </p:nvSpPr>
        <p:spPr bwMode="auto">
          <a:xfrm>
            <a:off x="8123238" y="4037648"/>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2" name="Text Box 62"/>
          <p:cNvSpPr txBox="1">
            <a:spLocks noChangeArrowheads="1"/>
          </p:cNvSpPr>
          <p:nvPr/>
        </p:nvSpPr>
        <p:spPr bwMode="auto">
          <a:xfrm>
            <a:off x="5947410" y="504094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3" name="Text Box 63"/>
          <p:cNvSpPr txBox="1">
            <a:spLocks noChangeArrowheads="1"/>
          </p:cNvSpPr>
          <p:nvPr/>
        </p:nvSpPr>
        <p:spPr bwMode="auto">
          <a:xfrm>
            <a:off x="7530148" y="501554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4" name="Text Box 64"/>
          <p:cNvSpPr txBox="1">
            <a:spLocks noChangeArrowheads="1"/>
          </p:cNvSpPr>
          <p:nvPr/>
        </p:nvSpPr>
        <p:spPr bwMode="auto">
          <a:xfrm>
            <a:off x="7790816" y="4984751"/>
            <a:ext cx="360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5" name="Text Box 65"/>
          <p:cNvSpPr txBox="1">
            <a:spLocks noChangeArrowheads="1"/>
          </p:cNvSpPr>
          <p:nvPr/>
        </p:nvSpPr>
        <p:spPr bwMode="auto">
          <a:xfrm>
            <a:off x="5328285" y="5039361"/>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026" name="Text Box 66"/>
          <p:cNvSpPr txBox="1">
            <a:spLocks noChangeArrowheads="1"/>
          </p:cNvSpPr>
          <p:nvPr/>
        </p:nvSpPr>
        <p:spPr bwMode="auto">
          <a:xfrm>
            <a:off x="6948488" y="5039361"/>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 name="Group 67"/>
          <p:cNvGrpSpPr/>
          <p:nvPr/>
        </p:nvGrpSpPr>
        <p:grpSpPr>
          <a:xfrm>
            <a:off x="4264025" y="1673225"/>
            <a:ext cx="4700588" cy="430213"/>
            <a:chOff x="3349" y="3305"/>
            <a:chExt cx="1547" cy="271"/>
          </a:xfrm>
        </p:grpSpPr>
        <p:sp>
          <p:nvSpPr>
            <p:cNvPr id="75842" name="Rectangle 68"/>
            <p:cNvSpPr>
              <a:spLocks noChangeArrowheads="1"/>
            </p:cNvSpPr>
            <p:nvPr/>
          </p:nvSpPr>
          <p:spPr bwMode="auto">
            <a:xfrm>
              <a:off x="3349" y="3305"/>
              <a:ext cx="1547" cy="27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data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tx1"/>
                  </a:solidFill>
                  <a:effectLst/>
                  <a:uLnTx/>
                  <a:uFillTx/>
                  <a:latin typeface="+mn-lt"/>
                  <a:ea typeface="+mn-ea"/>
                  <a:cs typeface="+mn-ea"/>
                  <a:sym typeface="+mn-lt"/>
                </a:rPr>
                <a:t>rchild</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5843" name="Line 69"/>
            <p:cNvSpPr>
              <a:spLocks noChangeShapeType="1"/>
            </p:cNvSpPr>
            <p:nvPr/>
          </p:nvSpPr>
          <p:spPr bwMode="auto">
            <a:xfrm>
              <a:off x="3650"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44" name="Line 70"/>
            <p:cNvSpPr>
              <a:spLocks noChangeShapeType="1"/>
            </p:cNvSpPr>
            <p:nvPr/>
          </p:nvSpPr>
          <p:spPr bwMode="auto">
            <a:xfrm>
              <a:off x="393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45" name="Line 71"/>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846" name="Line 72"/>
            <p:cNvSpPr>
              <a:spLocks noChangeShapeType="1"/>
            </p:cNvSpPr>
            <p:nvPr/>
          </p:nvSpPr>
          <p:spPr bwMode="auto">
            <a:xfrm>
              <a:off x="4560"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5847" name="Rectangle 74"/>
          <p:cNvSpPr>
            <a:spLocks noChangeArrowheads="1"/>
          </p:cNvSpPr>
          <p:nvPr/>
        </p:nvSpPr>
        <p:spPr bwMode="auto">
          <a:xfrm>
            <a:off x="800100" y="203200"/>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先序线索二叉树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75848" name="Rectangle 75"/>
          <p:cNvSpPr>
            <a:spLocks noChangeArrowheads="1"/>
          </p:cNvSpPr>
          <p:nvPr/>
        </p:nvSpPr>
        <p:spPr bwMode="auto">
          <a:xfrm>
            <a:off x="182563" y="1535113"/>
            <a:ext cx="3863975" cy="19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25000"/>
              </a:lnSpc>
              <a:spcBef>
                <a:spcPct val="20000"/>
              </a:spcBef>
              <a:spcAft>
                <a:spcPts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域指向左孩子</a:t>
            </a:r>
            <a:b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LTag</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lchild</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域指向其前驱</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2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域指向右孩子</a:t>
            </a:r>
            <a:b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RTag</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rchild</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域指向其后继</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3971"/>
                                        </p:tgtEl>
                                        <p:attrNameLst>
                                          <p:attrName>style.visibility</p:attrName>
                                        </p:attrNameLst>
                                      </p:cBhvr>
                                      <p:to>
                                        <p:strVal val="visible"/>
                                      </p:to>
                                    </p:set>
                                    <p:anim calcmode="lin" valueType="num">
                                      <p:cBhvr additive="base">
                                        <p:cTn id="12" dur="500" fill="hold"/>
                                        <p:tgtEl>
                                          <p:spTgt spid="83971"/>
                                        </p:tgtEl>
                                        <p:attrNameLst>
                                          <p:attrName>ppt_x</p:attrName>
                                        </p:attrNameLst>
                                      </p:cBhvr>
                                      <p:tavLst>
                                        <p:tav tm="0">
                                          <p:val>
                                            <p:strVal val="#ppt_x"/>
                                          </p:val>
                                        </p:tav>
                                        <p:tav tm="100000">
                                          <p:val>
                                            <p:strVal val="#ppt_x"/>
                                          </p:val>
                                        </p:tav>
                                      </p:tavLst>
                                    </p:anim>
                                    <p:anim calcmode="lin" valueType="num">
                                      <p:cBhvr additive="base">
                                        <p:cTn id="13" dur="500" fill="hold"/>
                                        <p:tgtEl>
                                          <p:spTgt spid="839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ox(i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ox(ou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937016">
                                            <p:txEl>
                                              <p:pRg st="0" end="0"/>
                                            </p:txEl>
                                          </p:spTgt>
                                        </p:tgtEl>
                                        <p:attrNameLst>
                                          <p:attrName>style.visibility</p:attrName>
                                        </p:attrNameLst>
                                      </p:cBhvr>
                                      <p:to>
                                        <p:strVal val="visible"/>
                                      </p:to>
                                    </p:set>
                                    <p:animEffect transition="in" filter="box(out)">
                                      <p:cBhvr>
                                        <p:cTn id="28" dur="500"/>
                                        <p:tgtEl>
                                          <p:spTgt spid="93701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936974"/>
                                        </p:tgtEl>
                                        <p:attrNameLst>
                                          <p:attrName>style.visibility</p:attrName>
                                        </p:attrNameLst>
                                      </p:cBhvr>
                                      <p:to>
                                        <p:strVal val="visible"/>
                                      </p:to>
                                    </p:set>
                                    <p:animEffect transition="in" filter="box(out)">
                                      <p:cBhvr>
                                        <p:cTn id="33" dur="500"/>
                                        <p:tgtEl>
                                          <p:spTgt spid="936974"/>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937017">
                                            <p:txEl>
                                              <p:pRg st="0" end="0"/>
                                            </p:txEl>
                                          </p:spTgt>
                                        </p:tgtEl>
                                        <p:attrNameLst>
                                          <p:attrName>style.visibility</p:attrName>
                                        </p:attrNameLst>
                                      </p:cBhvr>
                                      <p:to>
                                        <p:strVal val="visible"/>
                                      </p:to>
                                    </p:set>
                                    <p:animEffect transition="in" filter="box(out)">
                                      <p:cBhvr>
                                        <p:cTn id="38" dur="500"/>
                                        <p:tgtEl>
                                          <p:spTgt spid="93701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936976"/>
                                        </p:tgtEl>
                                        <p:attrNameLst>
                                          <p:attrName>style.visibility</p:attrName>
                                        </p:attrNameLst>
                                      </p:cBhvr>
                                      <p:to>
                                        <p:strVal val="visible"/>
                                      </p:to>
                                    </p:set>
                                    <p:animEffect transition="in" filter="box(out)">
                                      <p:cBhvr>
                                        <p:cTn id="43" dur="500"/>
                                        <p:tgtEl>
                                          <p:spTgt spid="936976"/>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937020">
                                            <p:txEl>
                                              <p:pRg st="0" end="0"/>
                                            </p:txEl>
                                          </p:spTgt>
                                        </p:tgtEl>
                                        <p:attrNameLst>
                                          <p:attrName>style.visibility</p:attrName>
                                        </p:attrNameLst>
                                      </p:cBhvr>
                                      <p:to>
                                        <p:strVal val="visible"/>
                                      </p:to>
                                    </p:set>
                                    <p:animEffect transition="in" filter="box(out)">
                                      <p:cBhvr>
                                        <p:cTn id="48" dur="500"/>
                                        <p:tgtEl>
                                          <p:spTgt spid="937020">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936975"/>
                                        </p:tgtEl>
                                        <p:attrNameLst>
                                          <p:attrName>style.visibility</p:attrName>
                                        </p:attrNameLst>
                                      </p:cBhvr>
                                      <p:to>
                                        <p:strVal val="visible"/>
                                      </p:to>
                                    </p:set>
                                    <p:animEffect transition="in" filter="box(out)">
                                      <p:cBhvr>
                                        <p:cTn id="53" dur="500"/>
                                        <p:tgtEl>
                                          <p:spTgt spid="936975"/>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937018">
                                            <p:txEl>
                                              <p:pRg st="0" end="0"/>
                                            </p:txEl>
                                          </p:spTgt>
                                        </p:tgtEl>
                                        <p:attrNameLst>
                                          <p:attrName>style.visibility</p:attrName>
                                        </p:attrNameLst>
                                      </p:cBhvr>
                                      <p:to>
                                        <p:strVal val="visible"/>
                                      </p:to>
                                    </p:set>
                                    <p:animEffect transition="in" filter="box(out)">
                                      <p:cBhvr>
                                        <p:cTn id="58" dur="500"/>
                                        <p:tgtEl>
                                          <p:spTgt spid="937018">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32" fill="hold" nodeType="clickEffect">
                                  <p:stCondLst>
                                    <p:cond delay="0"/>
                                  </p:stCondLst>
                                  <p:childTnLst>
                                    <p:set>
                                      <p:cBhvr>
                                        <p:cTn id="62" dur="1" fill="hold">
                                          <p:stCondLst>
                                            <p:cond delay="0"/>
                                          </p:stCondLst>
                                        </p:cTn>
                                        <p:tgtEl>
                                          <p:spTgt spid="936977"/>
                                        </p:tgtEl>
                                        <p:attrNameLst>
                                          <p:attrName>style.visibility</p:attrName>
                                        </p:attrNameLst>
                                      </p:cBhvr>
                                      <p:to>
                                        <p:strVal val="visible"/>
                                      </p:to>
                                    </p:set>
                                    <p:animEffect transition="in" filter="box(out)">
                                      <p:cBhvr>
                                        <p:cTn id="63" dur="500"/>
                                        <p:tgtEl>
                                          <p:spTgt spid="936977"/>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937019">
                                            <p:txEl>
                                              <p:pRg st="0" end="0"/>
                                            </p:txEl>
                                          </p:spTgt>
                                        </p:tgtEl>
                                        <p:attrNameLst>
                                          <p:attrName>style.visibility</p:attrName>
                                        </p:attrNameLst>
                                      </p:cBhvr>
                                      <p:to>
                                        <p:strVal val="visible"/>
                                      </p:to>
                                    </p:set>
                                    <p:animEffect transition="in" filter="box(out)">
                                      <p:cBhvr>
                                        <p:cTn id="68" dur="500"/>
                                        <p:tgtEl>
                                          <p:spTgt spid="937019">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32" fill="hold" nodeType="clickEffect">
                                  <p:stCondLst>
                                    <p:cond delay="0"/>
                                  </p:stCondLst>
                                  <p:childTnLst>
                                    <p:set>
                                      <p:cBhvr>
                                        <p:cTn id="72" dur="1" fill="hold">
                                          <p:stCondLst>
                                            <p:cond delay="0"/>
                                          </p:stCondLst>
                                        </p:cTn>
                                        <p:tgtEl>
                                          <p:spTgt spid="936979"/>
                                        </p:tgtEl>
                                        <p:attrNameLst>
                                          <p:attrName>style.visibility</p:attrName>
                                        </p:attrNameLst>
                                      </p:cBhvr>
                                      <p:to>
                                        <p:strVal val="visible"/>
                                      </p:to>
                                    </p:set>
                                    <p:animEffect transition="in" filter="box(out)">
                                      <p:cBhvr>
                                        <p:cTn id="73" dur="500"/>
                                        <p:tgtEl>
                                          <p:spTgt spid="936979"/>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32" fill="hold" grpId="0" nodeType="clickEffect">
                                  <p:stCondLst>
                                    <p:cond delay="0"/>
                                  </p:stCondLst>
                                  <p:childTnLst>
                                    <p:set>
                                      <p:cBhvr>
                                        <p:cTn id="77" dur="1" fill="hold">
                                          <p:stCondLst>
                                            <p:cond delay="0"/>
                                          </p:stCondLst>
                                        </p:cTn>
                                        <p:tgtEl>
                                          <p:spTgt spid="937021">
                                            <p:txEl>
                                              <p:pRg st="0" end="0"/>
                                            </p:txEl>
                                          </p:spTgt>
                                        </p:tgtEl>
                                        <p:attrNameLst>
                                          <p:attrName>style.visibility</p:attrName>
                                        </p:attrNameLst>
                                      </p:cBhvr>
                                      <p:to>
                                        <p:strVal val="visible"/>
                                      </p:to>
                                    </p:set>
                                    <p:animEffect transition="in" filter="box(out)">
                                      <p:cBhvr>
                                        <p:cTn id="78" dur="500"/>
                                        <p:tgtEl>
                                          <p:spTgt spid="937021">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32" fill="hold" nodeType="clickEffect">
                                  <p:stCondLst>
                                    <p:cond delay="0"/>
                                  </p:stCondLst>
                                  <p:childTnLst>
                                    <p:set>
                                      <p:cBhvr>
                                        <p:cTn id="82" dur="1" fill="hold">
                                          <p:stCondLst>
                                            <p:cond delay="0"/>
                                          </p:stCondLst>
                                        </p:cTn>
                                        <p:tgtEl>
                                          <p:spTgt spid="936981"/>
                                        </p:tgtEl>
                                        <p:attrNameLst>
                                          <p:attrName>style.visibility</p:attrName>
                                        </p:attrNameLst>
                                      </p:cBhvr>
                                      <p:to>
                                        <p:strVal val="visible"/>
                                      </p:to>
                                    </p:set>
                                    <p:animEffect transition="in" filter="box(out)">
                                      <p:cBhvr>
                                        <p:cTn id="83" dur="500"/>
                                        <p:tgtEl>
                                          <p:spTgt spid="936981"/>
                                        </p:tgtEl>
                                      </p:cBhvr>
                                    </p:animEffect>
                                  </p:childTnLst>
                                </p:cTn>
                              </p:par>
                            </p:childTnLst>
                          </p:cTn>
                        </p:par>
                      </p:childTnLst>
                    </p:cTn>
                  </p:par>
                  <p:par>
                    <p:cTn id="84" fill="hold">
                      <p:stCondLst>
                        <p:cond delay="indefinite"/>
                      </p:stCondLst>
                      <p:childTnLst>
                        <p:par>
                          <p:cTn id="85" fill="hold">
                            <p:stCondLst>
                              <p:cond delay="0"/>
                            </p:stCondLst>
                            <p:childTnLst>
                              <p:par>
                                <p:cTn id="86" presetID="4" presetClass="entr" presetSubtype="32" fill="hold" grpId="0" nodeType="clickEffect">
                                  <p:stCondLst>
                                    <p:cond delay="0"/>
                                  </p:stCondLst>
                                  <p:childTnLst>
                                    <p:set>
                                      <p:cBhvr>
                                        <p:cTn id="87" dur="1" fill="hold">
                                          <p:stCondLst>
                                            <p:cond delay="0"/>
                                          </p:stCondLst>
                                        </p:cTn>
                                        <p:tgtEl>
                                          <p:spTgt spid="937025">
                                            <p:txEl>
                                              <p:pRg st="0" end="0"/>
                                            </p:txEl>
                                          </p:spTgt>
                                        </p:tgtEl>
                                        <p:attrNameLst>
                                          <p:attrName>style.visibility</p:attrName>
                                        </p:attrNameLst>
                                      </p:cBhvr>
                                      <p:to>
                                        <p:strVal val="visible"/>
                                      </p:to>
                                    </p:set>
                                    <p:animEffect transition="in" filter="box(out)">
                                      <p:cBhvr>
                                        <p:cTn id="88" dur="500"/>
                                        <p:tgtEl>
                                          <p:spTgt spid="937025">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4" presetClass="entr" presetSubtype="32" fill="hold" nodeType="clickEffect">
                                  <p:stCondLst>
                                    <p:cond delay="0"/>
                                  </p:stCondLst>
                                  <p:childTnLst>
                                    <p:set>
                                      <p:cBhvr>
                                        <p:cTn id="92" dur="1" fill="hold">
                                          <p:stCondLst>
                                            <p:cond delay="0"/>
                                          </p:stCondLst>
                                        </p:cTn>
                                        <p:tgtEl>
                                          <p:spTgt spid="936978"/>
                                        </p:tgtEl>
                                        <p:attrNameLst>
                                          <p:attrName>style.visibility</p:attrName>
                                        </p:attrNameLst>
                                      </p:cBhvr>
                                      <p:to>
                                        <p:strVal val="visible"/>
                                      </p:to>
                                    </p:set>
                                    <p:animEffect transition="in" filter="box(out)">
                                      <p:cBhvr>
                                        <p:cTn id="93" dur="500"/>
                                        <p:tgtEl>
                                          <p:spTgt spid="936978"/>
                                        </p:tgtEl>
                                      </p:cBhvr>
                                    </p:animEffect>
                                  </p:childTnLst>
                                </p:cTn>
                              </p:par>
                            </p:childTnLst>
                          </p:cTn>
                        </p:par>
                      </p:childTnLst>
                    </p:cTn>
                  </p:par>
                  <p:par>
                    <p:cTn id="94" fill="hold">
                      <p:stCondLst>
                        <p:cond delay="indefinite"/>
                      </p:stCondLst>
                      <p:childTnLst>
                        <p:par>
                          <p:cTn id="95" fill="hold">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937022">
                                            <p:txEl>
                                              <p:pRg st="0" end="0"/>
                                            </p:txEl>
                                          </p:spTgt>
                                        </p:tgtEl>
                                        <p:attrNameLst>
                                          <p:attrName>style.visibility</p:attrName>
                                        </p:attrNameLst>
                                      </p:cBhvr>
                                      <p:to>
                                        <p:strVal val="visible"/>
                                      </p:to>
                                    </p:set>
                                    <p:animEffect transition="in" filter="box(out)">
                                      <p:cBhvr>
                                        <p:cTn id="98" dur="500"/>
                                        <p:tgtEl>
                                          <p:spTgt spid="937022">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32" fill="hold" nodeType="clickEffect">
                                  <p:stCondLst>
                                    <p:cond delay="0"/>
                                  </p:stCondLst>
                                  <p:childTnLst>
                                    <p:set>
                                      <p:cBhvr>
                                        <p:cTn id="102" dur="1" fill="hold">
                                          <p:stCondLst>
                                            <p:cond delay="0"/>
                                          </p:stCondLst>
                                        </p:cTn>
                                        <p:tgtEl>
                                          <p:spTgt spid="936980"/>
                                        </p:tgtEl>
                                        <p:attrNameLst>
                                          <p:attrName>style.visibility</p:attrName>
                                        </p:attrNameLst>
                                      </p:cBhvr>
                                      <p:to>
                                        <p:strVal val="visible"/>
                                      </p:to>
                                    </p:set>
                                    <p:animEffect transition="in" filter="box(out)">
                                      <p:cBhvr>
                                        <p:cTn id="103" dur="500"/>
                                        <p:tgtEl>
                                          <p:spTgt spid="936980"/>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32" fill="hold" grpId="0" nodeType="clickEffect">
                                  <p:stCondLst>
                                    <p:cond delay="0"/>
                                  </p:stCondLst>
                                  <p:childTnLst>
                                    <p:set>
                                      <p:cBhvr>
                                        <p:cTn id="107" dur="1" fill="hold">
                                          <p:stCondLst>
                                            <p:cond delay="0"/>
                                          </p:stCondLst>
                                        </p:cTn>
                                        <p:tgtEl>
                                          <p:spTgt spid="937026">
                                            <p:txEl>
                                              <p:pRg st="0" end="0"/>
                                            </p:txEl>
                                          </p:spTgt>
                                        </p:tgtEl>
                                        <p:attrNameLst>
                                          <p:attrName>style.visibility</p:attrName>
                                        </p:attrNameLst>
                                      </p:cBhvr>
                                      <p:to>
                                        <p:strVal val="visible"/>
                                      </p:to>
                                    </p:set>
                                    <p:animEffect transition="in" filter="box(out)">
                                      <p:cBhvr>
                                        <p:cTn id="108" dur="500"/>
                                        <p:tgtEl>
                                          <p:spTgt spid="937026">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nodeType="clickEffect">
                                  <p:stCondLst>
                                    <p:cond delay="0"/>
                                  </p:stCondLst>
                                  <p:childTnLst>
                                    <p:set>
                                      <p:cBhvr>
                                        <p:cTn id="112" dur="1" fill="hold">
                                          <p:stCondLst>
                                            <p:cond delay="0"/>
                                          </p:stCondLst>
                                        </p:cTn>
                                        <p:tgtEl>
                                          <p:spTgt spid="936982"/>
                                        </p:tgtEl>
                                        <p:attrNameLst>
                                          <p:attrName>style.visibility</p:attrName>
                                        </p:attrNameLst>
                                      </p:cBhvr>
                                      <p:to>
                                        <p:strVal val="visible"/>
                                      </p:to>
                                    </p:set>
                                    <p:animEffect transition="in" filter="box(out)">
                                      <p:cBhvr>
                                        <p:cTn id="113" dur="500"/>
                                        <p:tgtEl>
                                          <p:spTgt spid="936982"/>
                                        </p:tgtEl>
                                      </p:cBhvr>
                                    </p:animEffect>
                                  </p:childTnLst>
                                </p:cTn>
                              </p:par>
                            </p:childTnLst>
                          </p:cTn>
                        </p:par>
                      </p:childTnLst>
                    </p:cTn>
                  </p:par>
                  <p:par>
                    <p:cTn id="114" fill="hold">
                      <p:stCondLst>
                        <p:cond delay="indefinite"/>
                      </p:stCondLst>
                      <p:childTnLst>
                        <p:par>
                          <p:cTn id="115" fill="hold">
                            <p:stCondLst>
                              <p:cond delay="0"/>
                            </p:stCondLst>
                            <p:childTnLst>
                              <p:par>
                                <p:cTn id="116" presetID="4" presetClass="entr" presetSubtype="32" fill="hold" grpId="0" nodeType="clickEffect">
                                  <p:stCondLst>
                                    <p:cond delay="0"/>
                                  </p:stCondLst>
                                  <p:childTnLst>
                                    <p:set>
                                      <p:cBhvr>
                                        <p:cTn id="117" dur="1" fill="hold">
                                          <p:stCondLst>
                                            <p:cond delay="0"/>
                                          </p:stCondLst>
                                        </p:cTn>
                                        <p:tgtEl>
                                          <p:spTgt spid="937023">
                                            <p:txEl>
                                              <p:pRg st="0" end="0"/>
                                            </p:txEl>
                                          </p:spTgt>
                                        </p:tgtEl>
                                        <p:attrNameLst>
                                          <p:attrName>style.visibility</p:attrName>
                                        </p:attrNameLst>
                                      </p:cBhvr>
                                      <p:to>
                                        <p:strVal val="visible"/>
                                      </p:to>
                                    </p:set>
                                    <p:animEffect transition="in" filter="box(out)">
                                      <p:cBhvr>
                                        <p:cTn id="118" dur="500"/>
                                        <p:tgtEl>
                                          <p:spTgt spid="937023">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4" presetClass="entr" presetSubtype="32" fill="hold" grpId="0" nodeType="clickEffect">
                                  <p:stCondLst>
                                    <p:cond delay="0"/>
                                  </p:stCondLst>
                                  <p:childTnLst>
                                    <p:set>
                                      <p:cBhvr>
                                        <p:cTn id="122" dur="1" fill="hold">
                                          <p:stCondLst>
                                            <p:cond delay="0"/>
                                          </p:stCondLst>
                                        </p:cTn>
                                        <p:tgtEl>
                                          <p:spTgt spid="937024">
                                            <p:txEl>
                                              <p:pRg st="0" end="0"/>
                                            </p:txEl>
                                          </p:spTgt>
                                        </p:tgtEl>
                                        <p:attrNameLst>
                                          <p:attrName>style.visibility</p:attrName>
                                        </p:attrNameLst>
                                      </p:cBhvr>
                                      <p:to>
                                        <p:strVal val="visible"/>
                                      </p:to>
                                    </p:set>
                                    <p:animEffect transition="in" filter="box(out)">
                                      <p:cBhvr>
                                        <p:cTn id="123" dur="500"/>
                                        <p:tgtEl>
                                          <p:spTgt spid="9370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937016" grpId="0" build="p"/>
      <p:bldP spid="937017" grpId="0" build="p"/>
      <p:bldP spid="937018" grpId="0" build="p"/>
      <p:bldP spid="937019" grpId="0" build="p"/>
      <p:bldP spid="937020" grpId="0" build="p"/>
      <p:bldP spid="937021" grpId="0" build="p"/>
      <p:bldP spid="937022" grpId="0" build="p"/>
      <p:bldP spid="937023" grpId="0" build="p"/>
      <p:bldP spid="937024" grpId="0" build="p"/>
      <p:bldP spid="937025" grpId="0" build="p"/>
      <p:bldP spid="937026"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278063"/>
            <a:ext cx="9144000" cy="3743325"/>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grpSp>
        <p:nvGrpSpPr>
          <p:cNvPr id="2" name="Group 4"/>
          <p:cNvGrpSpPr/>
          <p:nvPr/>
        </p:nvGrpSpPr>
        <p:grpSpPr>
          <a:xfrm>
            <a:off x="1447800" y="3414713"/>
            <a:ext cx="1852613" cy="1668462"/>
            <a:chOff x="1632" y="768"/>
            <a:chExt cx="1167" cy="1051"/>
          </a:xfrm>
        </p:grpSpPr>
        <p:sp>
          <p:nvSpPr>
            <p:cNvPr id="76803" name="Oval 5"/>
            <p:cNvSpPr>
              <a:spLocks noChangeArrowheads="1"/>
            </p:cNvSpPr>
            <p:nvPr/>
          </p:nvSpPr>
          <p:spPr bwMode="auto">
            <a:xfrm>
              <a:off x="2112" y="768"/>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4" name="Oval 6"/>
            <p:cNvSpPr>
              <a:spLocks noChangeArrowheads="1"/>
            </p:cNvSpPr>
            <p:nvPr/>
          </p:nvSpPr>
          <p:spPr bwMode="auto">
            <a:xfrm>
              <a:off x="1632"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5" name="Oval 7"/>
            <p:cNvSpPr>
              <a:spLocks noChangeArrowheads="1"/>
            </p:cNvSpPr>
            <p:nvPr/>
          </p:nvSpPr>
          <p:spPr bwMode="auto">
            <a:xfrm>
              <a:off x="1920" y="1584"/>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6" name="Oval 8"/>
            <p:cNvSpPr>
              <a:spLocks noChangeArrowheads="1"/>
            </p:cNvSpPr>
            <p:nvPr/>
          </p:nvSpPr>
          <p:spPr bwMode="auto">
            <a:xfrm>
              <a:off x="2544"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7" name="Oval 9"/>
            <p:cNvSpPr>
              <a:spLocks noChangeArrowheads="1"/>
            </p:cNvSpPr>
            <p:nvPr/>
          </p:nvSpPr>
          <p:spPr bwMode="auto">
            <a:xfrm>
              <a:off x="2256" y="1584"/>
              <a:ext cx="255" cy="235"/>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8" name="Line 10"/>
            <p:cNvSpPr>
              <a:spLocks noChangeShapeType="1"/>
            </p:cNvSpPr>
            <p:nvPr/>
          </p:nvSpPr>
          <p:spPr bwMode="auto">
            <a:xfrm flipH="1">
              <a:off x="1872"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09" name="Line 11"/>
            <p:cNvSpPr>
              <a:spLocks noChangeShapeType="1"/>
            </p:cNvSpPr>
            <p:nvPr/>
          </p:nvSpPr>
          <p:spPr bwMode="auto">
            <a:xfrm>
              <a:off x="2304"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10" name="Line 12"/>
            <p:cNvSpPr>
              <a:spLocks noChangeShapeType="1"/>
            </p:cNvSpPr>
            <p:nvPr/>
          </p:nvSpPr>
          <p:spPr bwMode="auto">
            <a:xfrm>
              <a:off x="1824"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11" name="Line 13"/>
            <p:cNvSpPr>
              <a:spLocks noChangeShapeType="1"/>
            </p:cNvSpPr>
            <p:nvPr/>
          </p:nvSpPr>
          <p:spPr bwMode="auto">
            <a:xfrm flipH="1">
              <a:off x="2496"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37998" name="Line 14"/>
          <p:cNvSpPr>
            <a:spLocks noChangeShapeType="1"/>
          </p:cNvSpPr>
          <p:nvPr/>
        </p:nvSpPr>
        <p:spPr bwMode="auto">
          <a:xfrm flipH="1">
            <a:off x="5437188" y="3190875"/>
            <a:ext cx="6096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7999" name="Line 15"/>
          <p:cNvSpPr>
            <a:spLocks noChangeShapeType="1"/>
          </p:cNvSpPr>
          <p:nvPr/>
        </p:nvSpPr>
        <p:spPr bwMode="auto">
          <a:xfrm>
            <a:off x="7265988" y="3190875"/>
            <a:ext cx="8382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00" name="Line 16"/>
          <p:cNvSpPr>
            <a:spLocks noChangeShapeType="1"/>
          </p:cNvSpPr>
          <p:nvPr/>
        </p:nvSpPr>
        <p:spPr bwMode="auto">
          <a:xfrm>
            <a:off x="5894388" y="4105275"/>
            <a:ext cx="3810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01" name="Line 17"/>
          <p:cNvSpPr>
            <a:spLocks noChangeShapeType="1"/>
          </p:cNvSpPr>
          <p:nvPr/>
        </p:nvSpPr>
        <p:spPr bwMode="auto">
          <a:xfrm flipH="1">
            <a:off x="7113588" y="4105275"/>
            <a:ext cx="4572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18"/>
          <p:cNvGrpSpPr/>
          <p:nvPr/>
        </p:nvGrpSpPr>
        <p:grpSpPr>
          <a:xfrm>
            <a:off x="4598988" y="2276475"/>
            <a:ext cx="4191000" cy="3554413"/>
            <a:chOff x="2928" y="144"/>
            <a:chExt cx="2640" cy="2239"/>
          </a:xfrm>
        </p:grpSpPr>
        <p:grpSp>
          <p:nvGrpSpPr>
            <p:cNvPr id="79904" name="Group 19"/>
            <p:cNvGrpSpPr/>
            <p:nvPr/>
          </p:nvGrpSpPr>
          <p:grpSpPr>
            <a:xfrm>
              <a:off x="3792" y="528"/>
              <a:ext cx="912" cy="256"/>
              <a:chOff x="3216" y="3312"/>
              <a:chExt cx="1680" cy="256"/>
            </a:xfrm>
          </p:grpSpPr>
          <p:sp>
            <p:nvSpPr>
              <p:cNvPr id="76818" name="Rectangle 20"/>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19" name="Line 21"/>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0" name="Line 22"/>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1" name="Line 23"/>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2" name="Line 24"/>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823" name="Rectangle 25"/>
            <p:cNvSpPr>
              <a:spLocks noChangeArrowheads="1"/>
            </p:cNvSpPr>
            <p:nvPr/>
          </p:nvSpPr>
          <p:spPr bwMode="auto">
            <a:xfrm>
              <a:off x="2928" y="1104"/>
              <a:ext cx="912"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4" name="Line 26"/>
            <p:cNvSpPr>
              <a:spLocks noChangeShapeType="1"/>
            </p:cNvSpPr>
            <p:nvPr/>
          </p:nvSpPr>
          <p:spPr bwMode="auto">
            <a:xfrm>
              <a:off x="3110" y="1104"/>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5" name="Line 27"/>
            <p:cNvSpPr>
              <a:spLocks noChangeShapeType="1"/>
            </p:cNvSpPr>
            <p:nvPr/>
          </p:nvSpPr>
          <p:spPr bwMode="auto">
            <a:xfrm>
              <a:off x="3293"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6" name="Line 28"/>
            <p:cNvSpPr>
              <a:spLocks noChangeShapeType="1"/>
            </p:cNvSpPr>
            <p:nvPr/>
          </p:nvSpPr>
          <p:spPr bwMode="auto">
            <a:xfrm>
              <a:off x="3475"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27" name="Line 29"/>
            <p:cNvSpPr>
              <a:spLocks noChangeShapeType="1"/>
            </p:cNvSpPr>
            <p:nvPr/>
          </p:nvSpPr>
          <p:spPr bwMode="auto">
            <a:xfrm>
              <a:off x="3658" y="1104"/>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79910" name="Group 30"/>
            <p:cNvGrpSpPr/>
            <p:nvPr/>
          </p:nvGrpSpPr>
          <p:grpSpPr>
            <a:xfrm>
              <a:off x="4656" y="1104"/>
              <a:ext cx="912" cy="256"/>
              <a:chOff x="3216" y="3312"/>
              <a:chExt cx="1680" cy="256"/>
            </a:xfrm>
          </p:grpSpPr>
          <p:sp>
            <p:nvSpPr>
              <p:cNvPr id="76829" name="Rectangle 31"/>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0" name="Line 32"/>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1" name="Line 33"/>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2" name="Line 34"/>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3" name="Line 35"/>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9911" name="Group 36"/>
            <p:cNvGrpSpPr/>
            <p:nvPr/>
          </p:nvGrpSpPr>
          <p:grpSpPr>
            <a:xfrm>
              <a:off x="3264" y="1728"/>
              <a:ext cx="912" cy="256"/>
              <a:chOff x="3216" y="3312"/>
              <a:chExt cx="1680" cy="256"/>
            </a:xfrm>
          </p:grpSpPr>
          <p:sp>
            <p:nvSpPr>
              <p:cNvPr id="76835" name="Rectangle 37"/>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6" name="Line 38"/>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7" name="Line 39"/>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8" name="Line 40"/>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39" name="Line 41"/>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9912" name="Group 42"/>
            <p:cNvGrpSpPr/>
            <p:nvPr/>
          </p:nvGrpSpPr>
          <p:grpSpPr>
            <a:xfrm>
              <a:off x="4272" y="1728"/>
              <a:ext cx="912" cy="256"/>
              <a:chOff x="3216" y="3312"/>
              <a:chExt cx="1680" cy="256"/>
            </a:xfrm>
          </p:grpSpPr>
          <p:sp>
            <p:nvSpPr>
              <p:cNvPr id="76841" name="Rectangle 43"/>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2" name="Line 44"/>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3" name="Line 45"/>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4" name="Line 46"/>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5" name="Line 47"/>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846" name="Line 48"/>
            <p:cNvSpPr>
              <a:spLocks noChangeShapeType="1"/>
            </p:cNvSpPr>
            <p:nvPr/>
          </p:nvSpPr>
          <p:spPr bwMode="auto">
            <a:xfrm flipH="1">
              <a:off x="4272" y="288"/>
              <a:ext cx="96" cy="24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7" name="Text Box 49"/>
            <p:cNvSpPr txBox="1">
              <a:spLocks noChangeArrowheads="1"/>
            </p:cNvSpPr>
            <p:nvPr/>
          </p:nvSpPr>
          <p:spPr bwMode="auto">
            <a:xfrm>
              <a:off x="4368" y="14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48" name="Text Box 50"/>
            <p:cNvSpPr txBox="1">
              <a:spLocks noChangeArrowheads="1"/>
            </p:cNvSpPr>
            <p:nvPr/>
          </p:nvSpPr>
          <p:spPr bwMode="auto">
            <a:xfrm>
              <a:off x="3368" y="2092"/>
              <a:ext cx="17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中序序列：</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BCAED</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938035" name="Text Box 51"/>
          <p:cNvSpPr txBox="1">
            <a:spLocks noChangeArrowheads="1"/>
          </p:cNvSpPr>
          <p:nvPr/>
        </p:nvSpPr>
        <p:spPr bwMode="auto">
          <a:xfrm>
            <a:off x="6253798" y="2899411"/>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36" name="Text Box 52"/>
          <p:cNvSpPr txBox="1">
            <a:spLocks noChangeArrowheads="1"/>
          </p:cNvSpPr>
          <p:nvPr/>
        </p:nvSpPr>
        <p:spPr bwMode="auto">
          <a:xfrm>
            <a:off x="6826885" y="29025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37" name="Text Box 53"/>
          <p:cNvSpPr txBox="1">
            <a:spLocks noChangeArrowheads="1"/>
          </p:cNvSpPr>
          <p:nvPr/>
        </p:nvSpPr>
        <p:spPr bwMode="auto">
          <a:xfrm>
            <a:off x="5453698" y="3807461"/>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38" name="Text Box 54"/>
          <p:cNvSpPr txBox="1">
            <a:spLocks noChangeArrowheads="1"/>
          </p:cNvSpPr>
          <p:nvPr/>
        </p:nvSpPr>
        <p:spPr bwMode="auto">
          <a:xfrm>
            <a:off x="7606348" y="380587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39" name="Text Box 55"/>
          <p:cNvSpPr txBox="1">
            <a:spLocks noChangeArrowheads="1"/>
          </p:cNvSpPr>
          <p:nvPr/>
        </p:nvSpPr>
        <p:spPr bwMode="auto">
          <a:xfrm>
            <a:off x="4872673" y="379317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0" name="Text Box 56"/>
          <p:cNvSpPr txBox="1">
            <a:spLocks noChangeArrowheads="1"/>
          </p:cNvSpPr>
          <p:nvPr/>
        </p:nvSpPr>
        <p:spPr bwMode="auto">
          <a:xfrm>
            <a:off x="8186738" y="3805873"/>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1" name="Text Box 57"/>
          <p:cNvSpPr txBox="1">
            <a:spLocks noChangeArrowheads="1"/>
          </p:cNvSpPr>
          <p:nvPr/>
        </p:nvSpPr>
        <p:spPr bwMode="auto">
          <a:xfrm>
            <a:off x="6010910" y="480917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2" name="Text Box 58"/>
          <p:cNvSpPr txBox="1">
            <a:spLocks noChangeArrowheads="1"/>
          </p:cNvSpPr>
          <p:nvPr/>
        </p:nvSpPr>
        <p:spPr bwMode="auto">
          <a:xfrm>
            <a:off x="7593648" y="478377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3" name="Text Box 59"/>
          <p:cNvSpPr txBox="1">
            <a:spLocks noChangeArrowheads="1"/>
          </p:cNvSpPr>
          <p:nvPr/>
        </p:nvSpPr>
        <p:spPr bwMode="auto">
          <a:xfrm>
            <a:off x="8459153" y="3789363"/>
            <a:ext cx="360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4" name="Text Box 60"/>
          <p:cNvSpPr txBox="1">
            <a:spLocks noChangeArrowheads="1"/>
          </p:cNvSpPr>
          <p:nvPr/>
        </p:nvSpPr>
        <p:spPr bwMode="auto">
          <a:xfrm>
            <a:off x="5391785" y="48075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38045" name="Text Box 61"/>
          <p:cNvSpPr txBox="1">
            <a:spLocks noChangeArrowheads="1"/>
          </p:cNvSpPr>
          <p:nvPr/>
        </p:nvSpPr>
        <p:spPr bwMode="auto">
          <a:xfrm>
            <a:off x="7011988" y="4807586"/>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6" name="Line 62"/>
          <p:cNvSpPr>
            <a:spLocks noChangeShapeType="1"/>
          </p:cNvSpPr>
          <p:nvPr/>
        </p:nvSpPr>
        <p:spPr bwMode="auto">
          <a:xfrm flipH="1" flipV="1">
            <a:off x="4916488" y="4195763"/>
            <a:ext cx="381000" cy="7620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7" name="Line 63"/>
          <p:cNvSpPr>
            <a:spLocks noChangeShapeType="1"/>
          </p:cNvSpPr>
          <p:nvPr/>
        </p:nvSpPr>
        <p:spPr bwMode="auto">
          <a:xfrm flipV="1">
            <a:off x="6440488" y="3281363"/>
            <a:ext cx="0" cy="16002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8" name="Line 64"/>
          <p:cNvSpPr>
            <a:spLocks noChangeShapeType="1"/>
          </p:cNvSpPr>
          <p:nvPr/>
        </p:nvSpPr>
        <p:spPr bwMode="auto">
          <a:xfrm flipV="1">
            <a:off x="6897688" y="3281363"/>
            <a:ext cx="0" cy="16002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49" name="Line 65"/>
          <p:cNvSpPr>
            <a:spLocks noChangeShapeType="1"/>
          </p:cNvSpPr>
          <p:nvPr/>
        </p:nvSpPr>
        <p:spPr bwMode="auto">
          <a:xfrm flipV="1">
            <a:off x="8040688" y="4195763"/>
            <a:ext cx="533400" cy="6858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8050" name="Text Box 66"/>
          <p:cNvSpPr txBox="1">
            <a:spLocks noChangeArrowheads="1"/>
          </p:cNvSpPr>
          <p:nvPr/>
        </p:nvSpPr>
        <p:spPr bwMode="auto">
          <a:xfrm>
            <a:off x="4568191" y="3779838"/>
            <a:ext cx="360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 name="Group 67"/>
          <p:cNvGrpSpPr/>
          <p:nvPr/>
        </p:nvGrpSpPr>
        <p:grpSpPr>
          <a:xfrm>
            <a:off x="4038600" y="1549400"/>
            <a:ext cx="5105400" cy="436563"/>
            <a:chOff x="3216" y="3303"/>
            <a:chExt cx="1680" cy="275"/>
          </a:xfrm>
        </p:grpSpPr>
        <p:sp>
          <p:nvSpPr>
            <p:cNvPr id="76866" name="Rectangle 68"/>
            <p:cNvSpPr>
              <a:spLocks noChangeArrowheads="1"/>
            </p:cNvSpPr>
            <p:nvPr/>
          </p:nvSpPr>
          <p:spPr bwMode="auto">
            <a:xfrm>
              <a:off x="3216" y="3303"/>
              <a:ext cx="1680" cy="275"/>
            </a:xfrm>
            <a:prstGeom prst="rect">
              <a:avLst/>
            </a:prstGeom>
            <a:solidFill>
              <a:schemeClr val="accent1">
                <a:lumMod val="60000"/>
                <a:lumOff val="40000"/>
              </a:schemeClr>
            </a:solidFill>
            <a:ln w="9525">
              <a:solidFill>
                <a:schemeClr val="tx1"/>
              </a:solidFill>
              <a:miter lim="800000"/>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bg1"/>
                  </a:solidFill>
                  <a:effectLst/>
                  <a:uLnTx/>
                  <a:uFillTx/>
                  <a:latin typeface="+mn-lt"/>
                  <a:ea typeface="+mn-ea"/>
                  <a:cs typeface="+mn-ea"/>
                  <a:sym typeface="+mn-lt"/>
                </a:rPr>
                <a:t>lchild</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bg1"/>
                  </a:solidFill>
                  <a:effectLst/>
                  <a:uLnTx/>
                  <a:uFillTx/>
                  <a:latin typeface="+mn-lt"/>
                  <a:ea typeface="+mn-ea"/>
                  <a:cs typeface="+mn-ea"/>
                  <a:sym typeface="+mn-lt"/>
                </a:rPr>
                <a:t>LTag</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       data       </a:t>
              </a:r>
              <a:r>
                <a:rPr kumimoji="0" lang="en-US" altLang="zh-CN" sz="2200" b="0" i="0" u="none" strike="noStrike" kern="1200" cap="none" spc="0" normalizeH="0" baseline="0" noProof="0" dirty="0" err="1">
                  <a:ln>
                    <a:noFill/>
                  </a:ln>
                  <a:solidFill>
                    <a:schemeClr val="bg1"/>
                  </a:solidFill>
                  <a:effectLst/>
                  <a:uLnTx/>
                  <a:uFillTx/>
                  <a:latin typeface="+mn-lt"/>
                  <a:ea typeface="+mn-ea"/>
                  <a:cs typeface="+mn-ea"/>
                  <a:sym typeface="+mn-lt"/>
                </a:rPr>
                <a:t>RTag</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200" b="0" i="0" u="none" strike="noStrike" kern="1200" cap="none" spc="0" normalizeH="0" baseline="0" noProof="0" dirty="0" err="1">
                  <a:ln>
                    <a:noFill/>
                  </a:ln>
                  <a:solidFill>
                    <a:schemeClr val="bg1"/>
                  </a:solidFill>
                  <a:effectLst/>
                  <a:uLnTx/>
                  <a:uFillTx/>
                  <a:latin typeface="+mn-lt"/>
                  <a:ea typeface="+mn-ea"/>
                  <a:cs typeface="+mn-ea"/>
                  <a:sym typeface="+mn-lt"/>
                </a:rPr>
                <a:t>rchild</a:t>
              </a:r>
              <a:endPar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6867" name="Line 69"/>
            <p:cNvSpPr>
              <a:spLocks noChangeShapeType="1"/>
            </p:cNvSpPr>
            <p:nvPr/>
          </p:nvSpPr>
          <p:spPr bwMode="auto">
            <a:xfrm>
              <a:off x="3552"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68" name="Line 70"/>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69" name="Line 71"/>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870" name="Line 72"/>
            <p:cNvSpPr>
              <a:spLocks noChangeShapeType="1"/>
            </p:cNvSpPr>
            <p:nvPr/>
          </p:nvSpPr>
          <p:spPr bwMode="auto">
            <a:xfrm>
              <a:off x="4560"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871" name="Rectangle 73"/>
          <p:cNvSpPr>
            <a:spLocks noChangeArrowheads="1"/>
          </p:cNvSpPr>
          <p:nvPr/>
        </p:nvSpPr>
        <p:spPr bwMode="auto">
          <a:xfrm>
            <a:off x="787400" y="214313"/>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中序线索二叉树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38035">
                                            <p:txEl>
                                              <p:pRg st="0" end="0"/>
                                            </p:txEl>
                                          </p:spTgt>
                                        </p:tgtEl>
                                        <p:attrNameLst>
                                          <p:attrName>style.visibility</p:attrName>
                                        </p:attrNameLst>
                                      </p:cBhvr>
                                      <p:to>
                                        <p:strVal val="visible"/>
                                      </p:to>
                                    </p:set>
                                    <p:animEffect transition="in" filter="box(out)">
                                      <p:cBhvr>
                                        <p:cTn id="17" dur="500"/>
                                        <p:tgtEl>
                                          <p:spTgt spid="9380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937998"/>
                                        </p:tgtEl>
                                        <p:attrNameLst>
                                          <p:attrName>style.visibility</p:attrName>
                                        </p:attrNameLst>
                                      </p:cBhvr>
                                      <p:to>
                                        <p:strVal val="visible"/>
                                      </p:to>
                                    </p:set>
                                    <p:animEffect transition="in" filter="box(out)">
                                      <p:cBhvr>
                                        <p:cTn id="22" dur="500"/>
                                        <p:tgtEl>
                                          <p:spTgt spid="93799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38036">
                                            <p:txEl>
                                              <p:pRg st="0" end="0"/>
                                            </p:txEl>
                                          </p:spTgt>
                                        </p:tgtEl>
                                        <p:attrNameLst>
                                          <p:attrName>style.visibility</p:attrName>
                                        </p:attrNameLst>
                                      </p:cBhvr>
                                      <p:to>
                                        <p:strVal val="visible"/>
                                      </p:to>
                                    </p:set>
                                    <p:animEffect transition="in" filter="box(out)">
                                      <p:cBhvr>
                                        <p:cTn id="27" dur="500"/>
                                        <p:tgtEl>
                                          <p:spTgt spid="93803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937999"/>
                                        </p:tgtEl>
                                        <p:attrNameLst>
                                          <p:attrName>style.visibility</p:attrName>
                                        </p:attrNameLst>
                                      </p:cBhvr>
                                      <p:to>
                                        <p:strVal val="visible"/>
                                      </p:to>
                                    </p:set>
                                    <p:animEffect transition="in" filter="box(out)">
                                      <p:cBhvr>
                                        <p:cTn id="32" dur="500"/>
                                        <p:tgtEl>
                                          <p:spTgt spid="93799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38039">
                                            <p:txEl>
                                              <p:pRg st="0" end="0"/>
                                            </p:txEl>
                                          </p:spTgt>
                                        </p:tgtEl>
                                        <p:attrNameLst>
                                          <p:attrName>style.visibility</p:attrName>
                                        </p:attrNameLst>
                                      </p:cBhvr>
                                      <p:to>
                                        <p:strVal val="visible"/>
                                      </p:to>
                                    </p:set>
                                    <p:animEffect transition="in" filter="box(out)">
                                      <p:cBhvr>
                                        <p:cTn id="37" dur="500"/>
                                        <p:tgtEl>
                                          <p:spTgt spid="93803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38050">
                                            <p:txEl>
                                              <p:pRg st="0" end="0"/>
                                            </p:txEl>
                                          </p:spTgt>
                                        </p:tgtEl>
                                        <p:attrNameLst>
                                          <p:attrName>style.visibility</p:attrName>
                                        </p:attrNameLst>
                                      </p:cBhvr>
                                      <p:to>
                                        <p:strVal val="visible"/>
                                      </p:to>
                                    </p:set>
                                    <p:animEffect transition="in" filter="box(out)">
                                      <p:cBhvr>
                                        <p:cTn id="42" dur="500"/>
                                        <p:tgtEl>
                                          <p:spTgt spid="93805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938037">
                                            <p:txEl>
                                              <p:pRg st="0" end="0"/>
                                            </p:txEl>
                                          </p:spTgt>
                                        </p:tgtEl>
                                        <p:attrNameLst>
                                          <p:attrName>style.visibility</p:attrName>
                                        </p:attrNameLst>
                                      </p:cBhvr>
                                      <p:to>
                                        <p:strVal val="visible"/>
                                      </p:to>
                                    </p:set>
                                    <p:animEffect transition="in" filter="box(out)">
                                      <p:cBhvr>
                                        <p:cTn id="47" dur="500"/>
                                        <p:tgtEl>
                                          <p:spTgt spid="93803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938000"/>
                                        </p:tgtEl>
                                        <p:attrNameLst>
                                          <p:attrName>style.visibility</p:attrName>
                                        </p:attrNameLst>
                                      </p:cBhvr>
                                      <p:to>
                                        <p:strVal val="visible"/>
                                      </p:to>
                                    </p:set>
                                    <p:animEffect transition="in" filter="box(out)">
                                      <p:cBhvr>
                                        <p:cTn id="52" dur="500"/>
                                        <p:tgtEl>
                                          <p:spTgt spid="938000"/>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938038">
                                            <p:txEl>
                                              <p:pRg st="0" end="0"/>
                                            </p:txEl>
                                          </p:spTgt>
                                        </p:tgtEl>
                                        <p:attrNameLst>
                                          <p:attrName>style.visibility</p:attrName>
                                        </p:attrNameLst>
                                      </p:cBhvr>
                                      <p:to>
                                        <p:strVal val="visible"/>
                                      </p:to>
                                    </p:set>
                                    <p:animEffect transition="in" filter="box(out)">
                                      <p:cBhvr>
                                        <p:cTn id="57" dur="500"/>
                                        <p:tgtEl>
                                          <p:spTgt spid="93803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938001"/>
                                        </p:tgtEl>
                                        <p:attrNameLst>
                                          <p:attrName>style.visibility</p:attrName>
                                        </p:attrNameLst>
                                      </p:cBhvr>
                                      <p:to>
                                        <p:strVal val="visible"/>
                                      </p:to>
                                    </p:set>
                                    <p:animEffect transition="in" filter="box(out)">
                                      <p:cBhvr>
                                        <p:cTn id="62" dur="500"/>
                                        <p:tgtEl>
                                          <p:spTgt spid="938001"/>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938040">
                                            <p:txEl>
                                              <p:pRg st="0" end="0"/>
                                            </p:txEl>
                                          </p:spTgt>
                                        </p:tgtEl>
                                        <p:attrNameLst>
                                          <p:attrName>style.visibility</p:attrName>
                                        </p:attrNameLst>
                                      </p:cBhvr>
                                      <p:to>
                                        <p:strVal val="visible"/>
                                      </p:to>
                                    </p:set>
                                    <p:animEffect transition="in" filter="box(out)">
                                      <p:cBhvr>
                                        <p:cTn id="67" dur="500"/>
                                        <p:tgtEl>
                                          <p:spTgt spid="93804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938043">
                                            <p:txEl>
                                              <p:pRg st="0" end="0"/>
                                            </p:txEl>
                                          </p:spTgt>
                                        </p:tgtEl>
                                        <p:attrNameLst>
                                          <p:attrName>style.visibility</p:attrName>
                                        </p:attrNameLst>
                                      </p:cBhvr>
                                      <p:to>
                                        <p:strVal val="visible"/>
                                      </p:to>
                                    </p:set>
                                    <p:animEffect transition="in" filter="box(out)">
                                      <p:cBhvr>
                                        <p:cTn id="72" dur="500"/>
                                        <p:tgtEl>
                                          <p:spTgt spid="9380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938044">
                                            <p:txEl>
                                              <p:pRg st="0" end="0"/>
                                            </p:txEl>
                                          </p:spTgt>
                                        </p:tgtEl>
                                        <p:attrNameLst>
                                          <p:attrName>style.visibility</p:attrName>
                                        </p:attrNameLst>
                                      </p:cBhvr>
                                      <p:to>
                                        <p:strVal val="visible"/>
                                      </p:to>
                                    </p:set>
                                    <p:animEffect transition="in" filter="box(out)">
                                      <p:cBhvr>
                                        <p:cTn id="77" dur="500"/>
                                        <p:tgtEl>
                                          <p:spTgt spid="938044">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nodeType="clickEffect">
                                  <p:stCondLst>
                                    <p:cond delay="0"/>
                                  </p:stCondLst>
                                  <p:childTnLst>
                                    <p:set>
                                      <p:cBhvr>
                                        <p:cTn id="81" dur="1" fill="hold">
                                          <p:stCondLst>
                                            <p:cond delay="0"/>
                                          </p:stCondLst>
                                        </p:cTn>
                                        <p:tgtEl>
                                          <p:spTgt spid="938046"/>
                                        </p:tgtEl>
                                        <p:attrNameLst>
                                          <p:attrName>style.visibility</p:attrName>
                                        </p:attrNameLst>
                                      </p:cBhvr>
                                      <p:to>
                                        <p:strVal val="visible"/>
                                      </p:to>
                                    </p:set>
                                    <p:animEffect transition="in" filter="box(out)">
                                      <p:cBhvr>
                                        <p:cTn id="82" dur="500"/>
                                        <p:tgtEl>
                                          <p:spTgt spid="938046"/>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938041">
                                            <p:txEl>
                                              <p:pRg st="0" end="0"/>
                                            </p:txEl>
                                          </p:spTgt>
                                        </p:tgtEl>
                                        <p:attrNameLst>
                                          <p:attrName>style.visibility</p:attrName>
                                        </p:attrNameLst>
                                      </p:cBhvr>
                                      <p:to>
                                        <p:strVal val="visible"/>
                                      </p:to>
                                    </p:set>
                                    <p:animEffect transition="in" filter="box(out)">
                                      <p:cBhvr>
                                        <p:cTn id="87" dur="500"/>
                                        <p:tgtEl>
                                          <p:spTgt spid="938041">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nodeType="clickEffect">
                                  <p:stCondLst>
                                    <p:cond delay="0"/>
                                  </p:stCondLst>
                                  <p:childTnLst>
                                    <p:set>
                                      <p:cBhvr>
                                        <p:cTn id="91" dur="1" fill="hold">
                                          <p:stCondLst>
                                            <p:cond delay="0"/>
                                          </p:stCondLst>
                                        </p:cTn>
                                        <p:tgtEl>
                                          <p:spTgt spid="938047"/>
                                        </p:tgtEl>
                                        <p:attrNameLst>
                                          <p:attrName>style.visibility</p:attrName>
                                        </p:attrNameLst>
                                      </p:cBhvr>
                                      <p:to>
                                        <p:strVal val="visible"/>
                                      </p:to>
                                    </p:set>
                                    <p:animEffect transition="in" filter="box(out)">
                                      <p:cBhvr>
                                        <p:cTn id="92" dur="500"/>
                                        <p:tgtEl>
                                          <p:spTgt spid="938047"/>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938045">
                                            <p:txEl>
                                              <p:pRg st="0" end="0"/>
                                            </p:txEl>
                                          </p:spTgt>
                                        </p:tgtEl>
                                        <p:attrNameLst>
                                          <p:attrName>style.visibility</p:attrName>
                                        </p:attrNameLst>
                                      </p:cBhvr>
                                      <p:to>
                                        <p:strVal val="visible"/>
                                      </p:to>
                                    </p:set>
                                    <p:animEffect transition="in" filter="box(out)">
                                      <p:cBhvr>
                                        <p:cTn id="97" dur="500"/>
                                        <p:tgtEl>
                                          <p:spTgt spid="93804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32" fill="hold" nodeType="clickEffect">
                                  <p:stCondLst>
                                    <p:cond delay="0"/>
                                  </p:stCondLst>
                                  <p:childTnLst>
                                    <p:set>
                                      <p:cBhvr>
                                        <p:cTn id="101" dur="1" fill="hold">
                                          <p:stCondLst>
                                            <p:cond delay="0"/>
                                          </p:stCondLst>
                                        </p:cTn>
                                        <p:tgtEl>
                                          <p:spTgt spid="938048"/>
                                        </p:tgtEl>
                                        <p:attrNameLst>
                                          <p:attrName>style.visibility</p:attrName>
                                        </p:attrNameLst>
                                      </p:cBhvr>
                                      <p:to>
                                        <p:strVal val="visible"/>
                                      </p:to>
                                    </p:set>
                                    <p:animEffect transition="in" filter="box(out)">
                                      <p:cBhvr>
                                        <p:cTn id="102" dur="500"/>
                                        <p:tgtEl>
                                          <p:spTgt spid="938048"/>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938042">
                                            <p:txEl>
                                              <p:pRg st="0" end="0"/>
                                            </p:txEl>
                                          </p:spTgt>
                                        </p:tgtEl>
                                        <p:attrNameLst>
                                          <p:attrName>style.visibility</p:attrName>
                                        </p:attrNameLst>
                                      </p:cBhvr>
                                      <p:to>
                                        <p:strVal val="visible"/>
                                      </p:to>
                                    </p:set>
                                    <p:animEffect transition="in" filter="box(out)">
                                      <p:cBhvr>
                                        <p:cTn id="107" dur="500"/>
                                        <p:tgtEl>
                                          <p:spTgt spid="938042">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4" presetClass="entr" presetSubtype="32" fill="hold" nodeType="clickEffect">
                                  <p:stCondLst>
                                    <p:cond delay="0"/>
                                  </p:stCondLst>
                                  <p:childTnLst>
                                    <p:set>
                                      <p:cBhvr>
                                        <p:cTn id="111" dur="1" fill="hold">
                                          <p:stCondLst>
                                            <p:cond delay="0"/>
                                          </p:stCondLst>
                                        </p:cTn>
                                        <p:tgtEl>
                                          <p:spTgt spid="938049"/>
                                        </p:tgtEl>
                                        <p:attrNameLst>
                                          <p:attrName>style.visibility</p:attrName>
                                        </p:attrNameLst>
                                      </p:cBhvr>
                                      <p:to>
                                        <p:strVal val="visible"/>
                                      </p:to>
                                    </p:set>
                                    <p:animEffect transition="in" filter="box(out)">
                                      <p:cBhvr>
                                        <p:cTn id="112" dur="500"/>
                                        <p:tgtEl>
                                          <p:spTgt spid="938049"/>
                                        </p:tgtEl>
                                      </p:cBhvr>
                                    </p:animEffect>
                                  </p:childTnLst>
                                </p:cTn>
                              </p:par>
                            </p:childTnLst>
                          </p:cTn>
                        </p:par>
                      </p:childTnLst>
                    </p:cTn>
                  </p:par>
                  <p:par>
                    <p:cTn id="113" fill="hold">
                      <p:stCondLst>
                        <p:cond delay="indefinite"/>
                      </p:stCondLst>
                      <p:childTnLst>
                        <p:par>
                          <p:cTn id="114" fill="hold">
                            <p:stCondLst>
                              <p:cond delay="0"/>
                            </p:stCondLst>
                            <p:childTnLst>
                              <p:par>
                                <p:cTn id="115" presetID="4" presetClass="entr" presetSubtype="16" fill="hold" nodeType="click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box(in)">
                                      <p:cBhvr>
                                        <p:cTn id="1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8035" grpId="0" build="p"/>
      <p:bldP spid="938036" grpId="0" build="p"/>
      <p:bldP spid="938037" grpId="0" build="p"/>
      <p:bldP spid="938038" grpId="0" build="p"/>
      <p:bldP spid="938039" grpId="0" build="p"/>
      <p:bldP spid="938040" grpId="0" build="p"/>
      <p:bldP spid="938041" grpId="0" build="p"/>
      <p:bldP spid="938042" grpId="0" build="p"/>
      <p:bldP spid="938043" grpId="0" build="p"/>
      <p:bldP spid="938044" grpId="0" build="p"/>
      <p:bldP spid="938045" grpId="0" build="p"/>
      <p:bldP spid="938050"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bwMode="auto">
          <a:xfrm>
            <a:off x="0" y="2205038"/>
            <a:ext cx="9144000" cy="3816350"/>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anose="02010609030101010101" pitchFamily="49" charset="-122"/>
              <a:cs typeface="+mn-cs"/>
            </a:endParaRPr>
          </a:p>
        </p:txBody>
      </p:sp>
      <p:grpSp>
        <p:nvGrpSpPr>
          <p:cNvPr id="2" name="Group 4"/>
          <p:cNvGrpSpPr/>
          <p:nvPr/>
        </p:nvGrpSpPr>
        <p:grpSpPr>
          <a:xfrm>
            <a:off x="3995738" y="1436688"/>
            <a:ext cx="5105400" cy="436562"/>
            <a:chOff x="3216" y="3303"/>
            <a:chExt cx="1680" cy="275"/>
          </a:xfrm>
        </p:grpSpPr>
        <p:sp>
          <p:nvSpPr>
            <p:cNvPr id="77827" name="Rectangle 5"/>
            <p:cNvSpPr>
              <a:spLocks noChangeArrowheads="1"/>
            </p:cNvSpPr>
            <p:nvPr/>
          </p:nvSpPr>
          <p:spPr bwMode="auto">
            <a:xfrm>
              <a:off x="3216" y="3303"/>
              <a:ext cx="1680" cy="275"/>
            </a:xfrm>
            <a:prstGeom prst="rect">
              <a:avLst/>
            </a:prstGeom>
            <a:solidFill>
              <a:schemeClr val="accent1">
                <a:lumMod val="60000"/>
                <a:lumOff val="40000"/>
              </a:schemeClr>
            </a:solidFill>
            <a:ln w="9525">
              <a:solidFill>
                <a:schemeClr val="tx1"/>
              </a:solidFill>
              <a:miter lim="800000"/>
            </a:ln>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1" i="0" u="none" strike="noStrike" kern="1200" cap="none" spc="0" normalizeH="0" baseline="0" noProof="0" dirty="0" err="1">
                  <a:ln>
                    <a:noFill/>
                  </a:ln>
                  <a:solidFill>
                    <a:schemeClr val="bg1"/>
                  </a:solidFill>
                  <a:effectLst/>
                  <a:uLnTx/>
                  <a:uFillTx/>
                  <a:latin typeface="+mn-lt"/>
                  <a:ea typeface="+mn-ea"/>
                  <a:cs typeface="+mn-ea"/>
                  <a:sym typeface="+mn-lt"/>
                </a:rPr>
                <a:t>lchild</a:t>
              </a:r>
              <a:r>
                <a:rPr kumimoji="0" lang="en-US" altLang="zh-CN" sz="2200" b="1"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200" b="1" i="0" u="none" strike="noStrike" kern="1200" cap="none" spc="0" normalizeH="0" baseline="0" noProof="0" dirty="0" err="1">
                  <a:ln>
                    <a:noFill/>
                  </a:ln>
                  <a:solidFill>
                    <a:schemeClr val="bg1"/>
                  </a:solidFill>
                  <a:effectLst/>
                  <a:uLnTx/>
                  <a:uFillTx/>
                  <a:latin typeface="+mn-lt"/>
                  <a:ea typeface="+mn-ea"/>
                  <a:cs typeface="+mn-ea"/>
                  <a:sym typeface="+mn-lt"/>
                </a:rPr>
                <a:t>LTag</a:t>
              </a:r>
              <a:r>
                <a:rPr kumimoji="0" lang="en-US" altLang="zh-CN" sz="2200" b="1" i="0" u="none" strike="noStrike" kern="1200" cap="none" spc="0" normalizeH="0" baseline="0" noProof="0" dirty="0">
                  <a:ln>
                    <a:noFill/>
                  </a:ln>
                  <a:solidFill>
                    <a:schemeClr val="bg1"/>
                  </a:solidFill>
                  <a:effectLst/>
                  <a:uLnTx/>
                  <a:uFillTx/>
                  <a:latin typeface="+mn-lt"/>
                  <a:ea typeface="+mn-ea"/>
                  <a:cs typeface="+mn-ea"/>
                  <a:sym typeface="+mn-lt"/>
                </a:rPr>
                <a:t>       data      </a:t>
              </a:r>
              <a:r>
                <a:rPr kumimoji="0" lang="en-US" altLang="zh-CN" sz="2200" b="1" i="0" u="none" strike="noStrike" kern="1200" cap="none" spc="0" normalizeH="0" baseline="0" noProof="0" dirty="0" err="1">
                  <a:ln>
                    <a:noFill/>
                  </a:ln>
                  <a:solidFill>
                    <a:schemeClr val="bg1"/>
                  </a:solidFill>
                  <a:effectLst/>
                  <a:uLnTx/>
                  <a:uFillTx/>
                  <a:latin typeface="+mn-lt"/>
                  <a:ea typeface="+mn-ea"/>
                  <a:cs typeface="+mn-ea"/>
                  <a:sym typeface="+mn-lt"/>
                </a:rPr>
                <a:t>RTag</a:t>
              </a:r>
              <a:r>
                <a:rPr kumimoji="0" lang="en-US" altLang="zh-CN" sz="2200" b="1" i="0" u="none" strike="noStrike" kern="1200" cap="none" spc="0" normalizeH="0" baseline="0" noProof="0" dirty="0">
                  <a:ln>
                    <a:noFill/>
                  </a:ln>
                  <a:solidFill>
                    <a:schemeClr val="bg1"/>
                  </a:solidFill>
                  <a:effectLst/>
                  <a:uLnTx/>
                  <a:uFillTx/>
                  <a:latin typeface="+mn-lt"/>
                  <a:ea typeface="+mn-ea"/>
                  <a:cs typeface="+mn-ea"/>
                  <a:sym typeface="+mn-lt"/>
                </a:rPr>
                <a:t>     </a:t>
              </a:r>
              <a:r>
                <a:rPr kumimoji="0" lang="en-US" altLang="zh-CN" sz="2200" b="1" i="0" u="none" strike="noStrike" kern="1200" cap="none" spc="0" normalizeH="0" baseline="0" noProof="0" dirty="0" err="1">
                  <a:ln>
                    <a:noFill/>
                  </a:ln>
                  <a:solidFill>
                    <a:schemeClr val="bg1"/>
                  </a:solidFill>
                  <a:effectLst/>
                  <a:uLnTx/>
                  <a:uFillTx/>
                  <a:latin typeface="+mn-lt"/>
                  <a:ea typeface="+mn-ea"/>
                  <a:cs typeface="+mn-ea"/>
                  <a:sym typeface="+mn-lt"/>
                </a:rPr>
                <a:t>rchild</a:t>
              </a:r>
              <a:endParaRPr kumimoji="0" lang="en-US" altLang="zh-CN" sz="22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7828" name="Line 6"/>
            <p:cNvSpPr>
              <a:spLocks noChangeShapeType="1"/>
            </p:cNvSpPr>
            <p:nvPr/>
          </p:nvSpPr>
          <p:spPr bwMode="auto">
            <a:xfrm>
              <a:off x="3552"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29" name="Line 7"/>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0" name="Line 8"/>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1" name="Line 9"/>
            <p:cNvSpPr>
              <a:spLocks noChangeShapeType="1"/>
            </p:cNvSpPr>
            <p:nvPr/>
          </p:nvSpPr>
          <p:spPr bwMode="auto">
            <a:xfrm>
              <a:off x="4560"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10"/>
          <p:cNvGrpSpPr/>
          <p:nvPr/>
        </p:nvGrpSpPr>
        <p:grpSpPr>
          <a:xfrm>
            <a:off x="1466850" y="3519488"/>
            <a:ext cx="1852613" cy="1668462"/>
            <a:chOff x="1632" y="768"/>
            <a:chExt cx="1167" cy="1051"/>
          </a:xfrm>
        </p:grpSpPr>
        <p:sp>
          <p:nvSpPr>
            <p:cNvPr id="77833" name="Oval 11"/>
            <p:cNvSpPr>
              <a:spLocks noChangeArrowheads="1"/>
            </p:cNvSpPr>
            <p:nvPr/>
          </p:nvSpPr>
          <p:spPr bwMode="auto">
            <a:xfrm>
              <a:off x="2112" y="768"/>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4" name="Oval 12"/>
            <p:cNvSpPr>
              <a:spLocks noChangeArrowheads="1"/>
            </p:cNvSpPr>
            <p:nvPr/>
          </p:nvSpPr>
          <p:spPr bwMode="auto">
            <a:xfrm>
              <a:off x="1632"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5" name="Oval 13"/>
            <p:cNvSpPr>
              <a:spLocks noChangeArrowheads="1"/>
            </p:cNvSpPr>
            <p:nvPr/>
          </p:nvSpPr>
          <p:spPr bwMode="auto">
            <a:xfrm>
              <a:off x="1920" y="1584"/>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6" name="Oval 14"/>
            <p:cNvSpPr>
              <a:spLocks noChangeArrowheads="1"/>
            </p:cNvSpPr>
            <p:nvPr/>
          </p:nvSpPr>
          <p:spPr bwMode="auto">
            <a:xfrm>
              <a:off x="2544" y="1152"/>
              <a:ext cx="255" cy="224"/>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7" name="Oval 15"/>
            <p:cNvSpPr>
              <a:spLocks noChangeArrowheads="1"/>
            </p:cNvSpPr>
            <p:nvPr/>
          </p:nvSpPr>
          <p:spPr bwMode="auto">
            <a:xfrm>
              <a:off x="2256" y="1584"/>
              <a:ext cx="255" cy="235"/>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8" name="Line 16"/>
            <p:cNvSpPr>
              <a:spLocks noChangeShapeType="1"/>
            </p:cNvSpPr>
            <p:nvPr/>
          </p:nvSpPr>
          <p:spPr bwMode="auto">
            <a:xfrm flipH="1">
              <a:off x="1872"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39" name="Line 17"/>
            <p:cNvSpPr>
              <a:spLocks noChangeShapeType="1"/>
            </p:cNvSpPr>
            <p:nvPr/>
          </p:nvSpPr>
          <p:spPr bwMode="auto">
            <a:xfrm>
              <a:off x="2304" y="960"/>
              <a:ext cx="24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0" name="Line 18"/>
            <p:cNvSpPr>
              <a:spLocks noChangeShapeType="1"/>
            </p:cNvSpPr>
            <p:nvPr/>
          </p:nvSpPr>
          <p:spPr bwMode="auto">
            <a:xfrm>
              <a:off x="1824"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1" name="Line 19"/>
            <p:cNvSpPr>
              <a:spLocks noChangeShapeType="1"/>
            </p:cNvSpPr>
            <p:nvPr/>
          </p:nvSpPr>
          <p:spPr bwMode="auto">
            <a:xfrm flipH="1">
              <a:off x="2496" y="1392"/>
              <a:ext cx="144"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39028" name="Line 20"/>
          <p:cNvSpPr>
            <a:spLocks noChangeShapeType="1"/>
          </p:cNvSpPr>
          <p:nvPr/>
        </p:nvSpPr>
        <p:spPr bwMode="auto">
          <a:xfrm flipH="1">
            <a:off x="4978400" y="3252788"/>
            <a:ext cx="6096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29" name="Line 21"/>
          <p:cNvSpPr>
            <a:spLocks noChangeShapeType="1"/>
          </p:cNvSpPr>
          <p:nvPr/>
        </p:nvSpPr>
        <p:spPr bwMode="auto">
          <a:xfrm>
            <a:off x="6807200" y="3252788"/>
            <a:ext cx="838200" cy="6096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30" name="Line 22"/>
          <p:cNvSpPr>
            <a:spLocks noChangeShapeType="1"/>
          </p:cNvSpPr>
          <p:nvPr/>
        </p:nvSpPr>
        <p:spPr bwMode="auto">
          <a:xfrm>
            <a:off x="5435600" y="4167188"/>
            <a:ext cx="3810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31" name="Line 23"/>
          <p:cNvSpPr>
            <a:spLocks noChangeShapeType="1"/>
          </p:cNvSpPr>
          <p:nvPr/>
        </p:nvSpPr>
        <p:spPr bwMode="auto">
          <a:xfrm flipH="1">
            <a:off x="6654800" y="4167188"/>
            <a:ext cx="457200" cy="68580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 name="Group 24"/>
          <p:cNvGrpSpPr/>
          <p:nvPr/>
        </p:nvGrpSpPr>
        <p:grpSpPr>
          <a:xfrm>
            <a:off x="4140200" y="2338388"/>
            <a:ext cx="4191000" cy="3536950"/>
            <a:chOff x="2928" y="144"/>
            <a:chExt cx="2640" cy="2228"/>
          </a:xfrm>
        </p:grpSpPr>
        <p:grpSp>
          <p:nvGrpSpPr>
            <p:cNvPr id="80923" name="Group 25"/>
            <p:cNvGrpSpPr/>
            <p:nvPr/>
          </p:nvGrpSpPr>
          <p:grpSpPr>
            <a:xfrm>
              <a:off x="3792" y="528"/>
              <a:ext cx="912" cy="256"/>
              <a:chOff x="3216" y="3312"/>
              <a:chExt cx="1680" cy="256"/>
            </a:xfrm>
          </p:grpSpPr>
          <p:sp>
            <p:nvSpPr>
              <p:cNvPr id="77848" name="Rectangle 26"/>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49" name="Line 27"/>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0" name="Line 28"/>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1" name="Line 29"/>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2" name="Line 30"/>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853" name="Rectangle 31"/>
            <p:cNvSpPr>
              <a:spLocks noChangeArrowheads="1"/>
            </p:cNvSpPr>
            <p:nvPr/>
          </p:nvSpPr>
          <p:spPr bwMode="auto">
            <a:xfrm>
              <a:off x="2928" y="1104"/>
              <a:ext cx="912"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4" name="Line 32"/>
            <p:cNvSpPr>
              <a:spLocks noChangeShapeType="1"/>
            </p:cNvSpPr>
            <p:nvPr/>
          </p:nvSpPr>
          <p:spPr bwMode="auto">
            <a:xfrm>
              <a:off x="3110" y="1104"/>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5" name="Line 33"/>
            <p:cNvSpPr>
              <a:spLocks noChangeShapeType="1"/>
            </p:cNvSpPr>
            <p:nvPr/>
          </p:nvSpPr>
          <p:spPr bwMode="auto">
            <a:xfrm>
              <a:off x="3293"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6" name="Line 34"/>
            <p:cNvSpPr>
              <a:spLocks noChangeShapeType="1"/>
            </p:cNvSpPr>
            <p:nvPr/>
          </p:nvSpPr>
          <p:spPr bwMode="auto">
            <a:xfrm>
              <a:off x="3475" y="1104"/>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57" name="Line 35"/>
            <p:cNvSpPr>
              <a:spLocks noChangeShapeType="1"/>
            </p:cNvSpPr>
            <p:nvPr/>
          </p:nvSpPr>
          <p:spPr bwMode="auto">
            <a:xfrm>
              <a:off x="3658" y="1104"/>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0929" name="Group 36"/>
            <p:cNvGrpSpPr/>
            <p:nvPr/>
          </p:nvGrpSpPr>
          <p:grpSpPr>
            <a:xfrm>
              <a:off x="4656" y="1104"/>
              <a:ext cx="912" cy="256"/>
              <a:chOff x="3216" y="3312"/>
              <a:chExt cx="1680" cy="256"/>
            </a:xfrm>
          </p:grpSpPr>
          <p:sp>
            <p:nvSpPr>
              <p:cNvPr id="77859" name="Rectangle 37"/>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0" name="Line 38"/>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1" name="Line 39"/>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2" name="Line 40"/>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3" name="Line 41"/>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0930" name="Group 42"/>
            <p:cNvGrpSpPr/>
            <p:nvPr/>
          </p:nvGrpSpPr>
          <p:grpSpPr>
            <a:xfrm>
              <a:off x="3264" y="1728"/>
              <a:ext cx="912" cy="256"/>
              <a:chOff x="3216" y="3312"/>
              <a:chExt cx="1680" cy="256"/>
            </a:xfrm>
          </p:grpSpPr>
          <p:sp>
            <p:nvSpPr>
              <p:cNvPr id="77865" name="Rectangle 43"/>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6" name="Line 44"/>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7" name="Line 45"/>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8" name="Line 46"/>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69" name="Line 47"/>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0931" name="Group 48"/>
            <p:cNvGrpSpPr/>
            <p:nvPr/>
          </p:nvGrpSpPr>
          <p:grpSpPr>
            <a:xfrm>
              <a:off x="4272" y="1728"/>
              <a:ext cx="912" cy="256"/>
              <a:chOff x="3216" y="3312"/>
              <a:chExt cx="1680" cy="256"/>
            </a:xfrm>
          </p:grpSpPr>
          <p:sp>
            <p:nvSpPr>
              <p:cNvPr id="77871" name="Rectangle 49"/>
              <p:cNvSpPr>
                <a:spLocks noChangeArrowheads="1"/>
              </p:cNvSpPr>
              <p:nvPr/>
            </p:nvSpPr>
            <p:spPr bwMode="auto">
              <a:xfrm>
                <a:off x="3216" y="3312"/>
                <a:ext cx="1680" cy="25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         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2" name="Line 50"/>
              <p:cNvSpPr>
                <a:spLocks noChangeShapeType="1"/>
              </p:cNvSpPr>
              <p:nvPr/>
            </p:nvSpPr>
            <p:spPr bwMode="auto">
              <a:xfrm>
                <a:off x="3551" y="3312"/>
                <a:ext cx="0" cy="2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3" name="Line 51"/>
              <p:cNvSpPr>
                <a:spLocks noChangeShapeType="1"/>
              </p:cNvSpPr>
              <p:nvPr/>
            </p:nvSpPr>
            <p:spPr bwMode="auto">
              <a:xfrm>
                <a:off x="3888"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4" name="Line 52"/>
              <p:cNvSpPr>
                <a:spLocks noChangeShapeType="1"/>
              </p:cNvSpPr>
              <p:nvPr/>
            </p:nvSpPr>
            <p:spPr bwMode="auto">
              <a:xfrm>
                <a:off x="4224" y="3312"/>
                <a:ext cx="0" cy="25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5" name="Line 53"/>
              <p:cNvSpPr>
                <a:spLocks noChangeShapeType="1"/>
              </p:cNvSpPr>
              <p:nvPr/>
            </p:nvSpPr>
            <p:spPr bwMode="auto">
              <a:xfrm>
                <a:off x="4561" y="3312"/>
                <a:ext cx="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876" name="Line 54"/>
            <p:cNvSpPr>
              <a:spLocks noChangeShapeType="1"/>
            </p:cNvSpPr>
            <p:nvPr/>
          </p:nvSpPr>
          <p:spPr bwMode="auto">
            <a:xfrm flipH="1">
              <a:off x="4272" y="288"/>
              <a:ext cx="96" cy="24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7" name="Text Box 55"/>
            <p:cNvSpPr txBox="1">
              <a:spLocks noChangeArrowheads="1"/>
            </p:cNvSpPr>
            <p:nvPr/>
          </p:nvSpPr>
          <p:spPr bwMode="auto">
            <a:xfrm>
              <a:off x="4368" y="14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78" name="Text Box 56"/>
            <p:cNvSpPr txBox="1">
              <a:spLocks noChangeArrowheads="1"/>
            </p:cNvSpPr>
            <p:nvPr/>
          </p:nvSpPr>
          <p:spPr bwMode="auto">
            <a:xfrm>
              <a:off x="3427" y="2084"/>
              <a:ext cx="17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后序序列：</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CBEDA</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sp>
        <p:nvSpPr>
          <p:cNvPr id="939065" name="Text Box 57"/>
          <p:cNvSpPr txBox="1">
            <a:spLocks noChangeArrowheads="1"/>
          </p:cNvSpPr>
          <p:nvPr/>
        </p:nvSpPr>
        <p:spPr bwMode="auto">
          <a:xfrm>
            <a:off x="5795010" y="296132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66" name="Text Box 58"/>
          <p:cNvSpPr txBox="1">
            <a:spLocks noChangeArrowheads="1"/>
          </p:cNvSpPr>
          <p:nvPr/>
        </p:nvSpPr>
        <p:spPr bwMode="auto">
          <a:xfrm>
            <a:off x="6368098" y="296449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67" name="Text Box 59"/>
          <p:cNvSpPr txBox="1">
            <a:spLocks noChangeArrowheads="1"/>
          </p:cNvSpPr>
          <p:nvPr/>
        </p:nvSpPr>
        <p:spPr bwMode="auto">
          <a:xfrm>
            <a:off x="4994910" y="3869373"/>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68" name="Text Box 60"/>
          <p:cNvSpPr txBox="1">
            <a:spLocks noChangeArrowheads="1"/>
          </p:cNvSpPr>
          <p:nvPr/>
        </p:nvSpPr>
        <p:spPr bwMode="auto">
          <a:xfrm>
            <a:off x="7147560" y="38677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0</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69" name="Text Box 61"/>
          <p:cNvSpPr txBox="1">
            <a:spLocks noChangeArrowheads="1"/>
          </p:cNvSpPr>
          <p:nvPr/>
        </p:nvSpPr>
        <p:spPr bwMode="auto">
          <a:xfrm>
            <a:off x="4413885" y="38550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0" name="Text Box 62"/>
          <p:cNvSpPr txBox="1">
            <a:spLocks noChangeArrowheads="1"/>
          </p:cNvSpPr>
          <p:nvPr/>
        </p:nvSpPr>
        <p:spPr bwMode="auto">
          <a:xfrm>
            <a:off x="7727950" y="3867786"/>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1" name="Text Box 63"/>
          <p:cNvSpPr txBox="1">
            <a:spLocks noChangeArrowheads="1"/>
          </p:cNvSpPr>
          <p:nvPr/>
        </p:nvSpPr>
        <p:spPr bwMode="auto">
          <a:xfrm>
            <a:off x="5552123" y="48710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2" name="Text Box 64"/>
          <p:cNvSpPr txBox="1">
            <a:spLocks noChangeArrowheads="1"/>
          </p:cNvSpPr>
          <p:nvPr/>
        </p:nvSpPr>
        <p:spPr bwMode="auto">
          <a:xfrm>
            <a:off x="7134860" y="4845686"/>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3" name="Text Box 65"/>
          <p:cNvSpPr txBox="1">
            <a:spLocks noChangeArrowheads="1"/>
          </p:cNvSpPr>
          <p:nvPr/>
        </p:nvSpPr>
        <p:spPr bwMode="auto">
          <a:xfrm>
            <a:off x="4932998" y="4869498"/>
            <a:ext cx="309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4" name="Text Box 66"/>
          <p:cNvSpPr txBox="1">
            <a:spLocks noChangeArrowheads="1"/>
          </p:cNvSpPr>
          <p:nvPr/>
        </p:nvSpPr>
        <p:spPr bwMode="auto">
          <a:xfrm>
            <a:off x="6553200" y="4869498"/>
            <a:ext cx="311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5" name="Text Box 67"/>
          <p:cNvSpPr txBox="1">
            <a:spLocks noChangeArrowheads="1"/>
          </p:cNvSpPr>
          <p:nvPr/>
        </p:nvSpPr>
        <p:spPr bwMode="auto">
          <a:xfrm>
            <a:off x="4615816" y="4830763"/>
            <a:ext cx="360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3300"/>
                </a:solidFill>
                <a:effectLst/>
                <a:uLnTx/>
                <a:uFillTx/>
                <a:latin typeface="+mn-lt"/>
                <a:ea typeface="+mn-ea"/>
                <a:cs typeface="+mn-ea"/>
                <a:sym typeface="+mn-lt"/>
              </a:rPr>
              <a:t>^</a:t>
            </a:r>
            <a:endParaRPr kumimoji="0" lang="en-US" altLang="zh-CN"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6" name="Line 68"/>
          <p:cNvSpPr>
            <a:spLocks noChangeShapeType="1"/>
          </p:cNvSpPr>
          <p:nvPr/>
        </p:nvSpPr>
        <p:spPr bwMode="auto">
          <a:xfrm flipH="1" flipV="1">
            <a:off x="4262438" y="4164013"/>
            <a:ext cx="457200" cy="685800"/>
          </a:xfrm>
          <a:prstGeom prst="line">
            <a:avLst/>
          </a:prstGeom>
          <a:noFill/>
          <a:ln w="38100">
            <a:solidFill>
              <a:srgbClr val="FF3300"/>
            </a:solidFill>
            <a:prstDash val="dash"/>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7" name="Line 69"/>
          <p:cNvSpPr>
            <a:spLocks noChangeShapeType="1"/>
          </p:cNvSpPr>
          <p:nvPr/>
        </p:nvSpPr>
        <p:spPr bwMode="auto">
          <a:xfrm flipH="1" flipV="1">
            <a:off x="5557838" y="4087813"/>
            <a:ext cx="381000" cy="822325"/>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8" name="Line 70"/>
          <p:cNvSpPr>
            <a:spLocks noChangeShapeType="1"/>
          </p:cNvSpPr>
          <p:nvPr/>
        </p:nvSpPr>
        <p:spPr bwMode="auto">
          <a:xfrm flipH="1" flipV="1">
            <a:off x="5557838" y="3935413"/>
            <a:ext cx="838200" cy="974725"/>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79" name="Line 71"/>
          <p:cNvSpPr>
            <a:spLocks noChangeShapeType="1"/>
          </p:cNvSpPr>
          <p:nvPr/>
        </p:nvSpPr>
        <p:spPr bwMode="auto">
          <a:xfrm flipV="1">
            <a:off x="7539038" y="4224338"/>
            <a:ext cx="533400" cy="6858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9080" name="Line 72"/>
          <p:cNvSpPr>
            <a:spLocks noChangeShapeType="1"/>
          </p:cNvSpPr>
          <p:nvPr/>
        </p:nvSpPr>
        <p:spPr bwMode="auto">
          <a:xfrm flipH="1" flipV="1">
            <a:off x="6929438" y="3097213"/>
            <a:ext cx="1295400" cy="8382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895" name="Rectangle 73"/>
          <p:cNvSpPr>
            <a:spLocks noChangeArrowheads="1"/>
          </p:cNvSpPr>
          <p:nvPr/>
        </p:nvSpPr>
        <p:spPr bwMode="auto">
          <a:xfrm>
            <a:off x="855663" y="196850"/>
            <a:ext cx="41973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rPr>
              <a:t>后序线索二叉树</a:t>
            </a:r>
            <a:endParaRPr kumimoji="0" lang="zh-CN" altLang="en-US" sz="2800" b="0" i="0" u="none" strike="noStrike" kern="120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39065">
                                            <p:txEl>
                                              <p:pRg st="0" end="0"/>
                                            </p:txEl>
                                          </p:spTgt>
                                        </p:tgtEl>
                                        <p:attrNameLst>
                                          <p:attrName>style.visibility</p:attrName>
                                        </p:attrNameLst>
                                      </p:cBhvr>
                                      <p:to>
                                        <p:strVal val="visible"/>
                                      </p:to>
                                    </p:set>
                                    <p:animEffect transition="in" filter="box(out)">
                                      <p:cBhvr>
                                        <p:cTn id="22" dur="500"/>
                                        <p:tgtEl>
                                          <p:spTgt spid="93906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939028"/>
                                        </p:tgtEl>
                                        <p:attrNameLst>
                                          <p:attrName>style.visibility</p:attrName>
                                        </p:attrNameLst>
                                      </p:cBhvr>
                                      <p:to>
                                        <p:strVal val="visible"/>
                                      </p:to>
                                    </p:set>
                                    <p:animEffect transition="in" filter="box(out)">
                                      <p:cBhvr>
                                        <p:cTn id="27" dur="500"/>
                                        <p:tgtEl>
                                          <p:spTgt spid="93902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939066">
                                            <p:txEl>
                                              <p:pRg st="0" end="0"/>
                                            </p:txEl>
                                          </p:spTgt>
                                        </p:tgtEl>
                                        <p:attrNameLst>
                                          <p:attrName>style.visibility</p:attrName>
                                        </p:attrNameLst>
                                      </p:cBhvr>
                                      <p:to>
                                        <p:strVal val="visible"/>
                                      </p:to>
                                    </p:set>
                                    <p:animEffect transition="in" filter="box(out)">
                                      <p:cBhvr>
                                        <p:cTn id="32" dur="500"/>
                                        <p:tgtEl>
                                          <p:spTgt spid="93906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939029"/>
                                        </p:tgtEl>
                                        <p:attrNameLst>
                                          <p:attrName>style.visibility</p:attrName>
                                        </p:attrNameLst>
                                      </p:cBhvr>
                                      <p:to>
                                        <p:strVal val="visible"/>
                                      </p:to>
                                    </p:set>
                                    <p:animEffect transition="in" filter="box(out)">
                                      <p:cBhvr>
                                        <p:cTn id="37" dur="500"/>
                                        <p:tgtEl>
                                          <p:spTgt spid="93902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39069">
                                            <p:txEl>
                                              <p:pRg st="0" end="0"/>
                                            </p:txEl>
                                          </p:spTgt>
                                        </p:tgtEl>
                                        <p:attrNameLst>
                                          <p:attrName>style.visibility</p:attrName>
                                        </p:attrNameLst>
                                      </p:cBhvr>
                                      <p:to>
                                        <p:strVal val="visible"/>
                                      </p:to>
                                    </p:set>
                                    <p:animEffect transition="in" filter="box(out)">
                                      <p:cBhvr>
                                        <p:cTn id="42" dur="500"/>
                                        <p:tgtEl>
                                          <p:spTgt spid="93906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939076"/>
                                        </p:tgtEl>
                                        <p:attrNameLst>
                                          <p:attrName>style.visibility</p:attrName>
                                        </p:attrNameLst>
                                      </p:cBhvr>
                                      <p:to>
                                        <p:strVal val="visible"/>
                                      </p:to>
                                    </p:set>
                                    <p:animEffect transition="in" filter="box(out)">
                                      <p:cBhvr>
                                        <p:cTn id="47" dur="500"/>
                                        <p:tgtEl>
                                          <p:spTgt spid="939076"/>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39067">
                                            <p:txEl>
                                              <p:pRg st="0" end="0"/>
                                            </p:txEl>
                                          </p:spTgt>
                                        </p:tgtEl>
                                        <p:attrNameLst>
                                          <p:attrName>style.visibility</p:attrName>
                                        </p:attrNameLst>
                                      </p:cBhvr>
                                      <p:to>
                                        <p:strVal val="visible"/>
                                      </p:to>
                                    </p:set>
                                    <p:animEffect transition="in" filter="box(out)">
                                      <p:cBhvr>
                                        <p:cTn id="52" dur="500"/>
                                        <p:tgtEl>
                                          <p:spTgt spid="93906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939030"/>
                                        </p:tgtEl>
                                        <p:attrNameLst>
                                          <p:attrName>style.visibility</p:attrName>
                                        </p:attrNameLst>
                                      </p:cBhvr>
                                      <p:to>
                                        <p:strVal val="visible"/>
                                      </p:to>
                                    </p:set>
                                    <p:animEffect transition="in" filter="box(out)">
                                      <p:cBhvr>
                                        <p:cTn id="57" dur="500"/>
                                        <p:tgtEl>
                                          <p:spTgt spid="93903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939068">
                                            <p:txEl>
                                              <p:pRg st="0" end="0"/>
                                            </p:txEl>
                                          </p:spTgt>
                                        </p:tgtEl>
                                        <p:attrNameLst>
                                          <p:attrName>style.visibility</p:attrName>
                                        </p:attrNameLst>
                                      </p:cBhvr>
                                      <p:to>
                                        <p:strVal val="visible"/>
                                      </p:to>
                                    </p:set>
                                    <p:animEffect transition="in" filter="box(out)">
                                      <p:cBhvr>
                                        <p:cTn id="62" dur="500"/>
                                        <p:tgtEl>
                                          <p:spTgt spid="93906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939031"/>
                                        </p:tgtEl>
                                        <p:attrNameLst>
                                          <p:attrName>style.visibility</p:attrName>
                                        </p:attrNameLst>
                                      </p:cBhvr>
                                      <p:to>
                                        <p:strVal val="visible"/>
                                      </p:to>
                                    </p:set>
                                    <p:animEffect transition="in" filter="box(out)">
                                      <p:cBhvr>
                                        <p:cTn id="67" dur="500"/>
                                        <p:tgtEl>
                                          <p:spTgt spid="939031"/>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939070">
                                            <p:txEl>
                                              <p:pRg st="0" end="0"/>
                                            </p:txEl>
                                          </p:spTgt>
                                        </p:tgtEl>
                                        <p:attrNameLst>
                                          <p:attrName>style.visibility</p:attrName>
                                        </p:attrNameLst>
                                      </p:cBhvr>
                                      <p:to>
                                        <p:strVal val="visible"/>
                                      </p:to>
                                    </p:set>
                                    <p:animEffect transition="in" filter="box(out)">
                                      <p:cBhvr>
                                        <p:cTn id="72" dur="500"/>
                                        <p:tgtEl>
                                          <p:spTgt spid="939070">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939080"/>
                                        </p:tgtEl>
                                        <p:attrNameLst>
                                          <p:attrName>style.visibility</p:attrName>
                                        </p:attrNameLst>
                                      </p:cBhvr>
                                      <p:to>
                                        <p:strVal val="visible"/>
                                      </p:to>
                                    </p:set>
                                    <p:animEffect transition="in" filter="box(out)">
                                      <p:cBhvr>
                                        <p:cTn id="77" dur="500"/>
                                        <p:tgtEl>
                                          <p:spTgt spid="939080"/>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939073">
                                            <p:txEl>
                                              <p:pRg st="0" end="0"/>
                                            </p:txEl>
                                          </p:spTgt>
                                        </p:tgtEl>
                                        <p:attrNameLst>
                                          <p:attrName>style.visibility</p:attrName>
                                        </p:attrNameLst>
                                      </p:cBhvr>
                                      <p:to>
                                        <p:strVal val="visible"/>
                                      </p:to>
                                    </p:set>
                                    <p:animEffect transition="in" filter="box(out)">
                                      <p:cBhvr>
                                        <p:cTn id="82" dur="500"/>
                                        <p:tgtEl>
                                          <p:spTgt spid="93907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939075">
                                            <p:txEl>
                                              <p:pRg st="0" end="0"/>
                                            </p:txEl>
                                          </p:spTgt>
                                        </p:tgtEl>
                                        <p:attrNameLst>
                                          <p:attrName>style.visibility</p:attrName>
                                        </p:attrNameLst>
                                      </p:cBhvr>
                                      <p:to>
                                        <p:strVal val="visible"/>
                                      </p:to>
                                    </p:set>
                                    <p:animEffect transition="in" filter="box(out)">
                                      <p:cBhvr>
                                        <p:cTn id="87" dur="500"/>
                                        <p:tgtEl>
                                          <p:spTgt spid="939075">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939071">
                                            <p:txEl>
                                              <p:pRg st="0" end="0"/>
                                            </p:txEl>
                                          </p:spTgt>
                                        </p:tgtEl>
                                        <p:attrNameLst>
                                          <p:attrName>style.visibility</p:attrName>
                                        </p:attrNameLst>
                                      </p:cBhvr>
                                      <p:to>
                                        <p:strVal val="visible"/>
                                      </p:to>
                                    </p:set>
                                    <p:animEffect transition="in" filter="box(out)">
                                      <p:cBhvr>
                                        <p:cTn id="92" dur="500"/>
                                        <p:tgtEl>
                                          <p:spTgt spid="939071">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32" fill="hold" nodeType="clickEffect">
                                  <p:stCondLst>
                                    <p:cond delay="0"/>
                                  </p:stCondLst>
                                  <p:childTnLst>
                                    <p:set>
                                      <p:cBhvr>
                                        <p:cTn id="96" dur="1" fill="hold">
                                          <p:stCondLst>
                                            <p:cond delay="0"/>
                                          </p:stCondLst>
                                        </p:cTn>
                                        <p:tgtEl>
                                          <p:spTgt spid="939077"/>
                                        </p:tgtEl>
                                        <p:attrNameLst>
                                          <p:attrName>style.visibility</p:attrName>
                                        </p:attrNameLst>
                                      </p:cBhvr>
                                      <p:to>
                                        <p:strVal val="visible"/>
                                      </p:to>
                                    </p:set>
                                    <p:animEffect transition="in" filter="box(out)">
                                      <p:cBhvr>
                                        <p:cTn id="97" dur="500"/>
                                        <p:tgtEl>
                                          <p:spTgt spid="939077"/>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32" fill="hold" grpId="0" nodeType="clickEffect">
                                  <p:stCondLst>
                                    <p:cond delay="0"/>
                                  </p:stCondLst>
                                  <p:childTnLst>
                                    <p:set>
                                      <p:cBhvr>
                                        <p:cTn id="101" dur="1" fill="hold">
                                          <p:stCondLst>
                                            <p:cond delay="0"/>
                                          </p:stCondLst>
                                        </p:cTn>
                                        <p:tgtEl>
                                          <p:spTgt spid="939074">
                                            <p:txEl>
                                              <p:pRg st="0" end="0"/>
                                            </p:txEl>
                                          </p:spTgt>
                                        </p:tgtEl>
                                        <p:attrNameLst>
                                          <p:attrName>style.visibility</p:attrName>
                                        </p:attrNameLst>
                                      </p:cBhvr>
                                      <p:to>
                                        <p:strVal val="visible"/>
                                      </p:to>
                                    </p:set>
                                    <p:animEffect transition="in" filter="box(out)">
                                      <p:cBhvr>
                                        <p:cTn id="102" dur="500"/>
                                        <p:tgtEl>
                                          <p:spTgt spid="939074">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nodeType="clickEffect">
                                  <p:stCondLst>
                                    <p:cond delay="0"/>
                                  </p:stCondLst>
                                  <p:childTnLst>
                                    <p:set>
                                      <p:cBhvr>
                                        <p:cTn id="106" dur="1" fill="hold">
                                          <p:stCondLst>
                                            <p:cond delay="0"/>
                                          </p:stCondLst>
                                        </p:cTn>
                                        <p:tgtEl>
                                          <p:spTgt spid="939078"/>
                                        </p:tgtEl>
                                        <p:attrNameLst>
                                          <p:attrName>style.visibility</p:attrName>
                                        </p:attrNameLst>
                                      </p:cBhvr>
                                      <p:to>
                                        <p:strVal val="visible"/>
                                      </p:to>
                                    </p:set>
                                    <p:animEffect transition="in" filter="box(out)">
                                      <p:cBhvr>
                                        <p:cTn id="107" dur="500"/>
                                        <p:tgtEl>
                                          <p:spTgt spid="939078"/>
                                        </p:tgtEl>
                                      </p:cBhvr>
                                    </p:animEffect>
                                  </p:childTnLst>
                                </p:cTn>
                              </p:par>
                            </p:childTnLst>
                          </p:cTn>
                        </p:par>
                      </p:childTnLst>
                    </p:cTn>
                  </p:par>
                  <p:par>
                    <p:cTn id="108" fill="hold">
                      <p:stCondLst>
                        <p:cond delay="indefinite"/>
                      </p:stCondLst>
                      <p:childTnLst>
                        <p:par>
                          <p:cTn id="109" fill="hold">
                            <p:stCondLst>
                              <p:cond delay="0"/>
                            </p:stCondLst>
                            <p:childTnLst>
                              <p:par>
                                <p:cTn id="110" presetID="4" presetClass="entr" presetSubtype="32" fill="hold" grpId="0" nodeType="clickEffect">
                                  <p:stCondLst>
                                    <p:cond delay="0"/>
                                  </p:stCondLst>
                                  <p:childTnLst>
                                    <p:set>
                                      <p:cBhvr>
                                        <p:cTn id="111" dur="1" fill="hold">
                                          <p:stCondLst>
                                            <p:cond delay="0"/>
                                          </p:stCondLst>
                                        </p:cTn>
                                        <p:tgtEl>
                                          <p:spTgt spid="939072">
                                            <p:txEl>
                                              <p:pRg st="0" end="0"/>
                                            </p:txEl>
                                          </p:spTgt>
                                        </p:tgtEl>
                                        <p:attrNameLst>
                                          <p:attrName>style.visibility</p:attrName>
                                        </p:attrNameLst>
                                      </p:cBhvr>
                                      <p:to>
                                        <p:strVal val="visible"/>
                                      </p:to>
                                    </p:set>
                                    <p:animEffect transition="in" filter="box(out)">
                                      <p:cBhvr>
                                        <p:cTn id="112" dur="500"/>
                                        <p:tgtEl>
                                          <p:spTgt spid="939072">
                                            <p:txEl>
                                              <p:pRg st="0" end="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4" presetClass="entr" presetSubtype="32" fill="hold" nodeType="clickEffect">
                                  <p:stCondLst>
                                    <p:cond delay="0"/>
                                  </p:stCondLst>
                                  <p:childTnLst>
                                    <p:set>
                                      <p:cBhvr>
                                        <p:cTn id="116" dur="1" fill="hold">
                                          <p:stCondLst>
                                            <p:cond delay="0"/>
                                          </p:stCondLst>
                                        </p:cTn>
                                        <p:tgtEl>
                                          <p:spTgt spid="939079"/>
                                        </p:tgtEl>
                                        <p:attrNameLst>
                                          <p:attrName>style.visibility</p:attrName>
                                        </p:attrNameLst>
                                      </p:cBhvr>
                                      <p:to>
                                        <p:strVal val="visible"/>
                                      </p:to>
                                    </p:set>
                                    <p:animEffect transition="in" filter="box(out)">
                                      <p:cBhvr>
                                        <p:cTn id="117" dur="500"/>
                                        <p:tgtEl>
                                          <p:spTgt spid="939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65" grpId="0" build="p"/>
      <p:bldP spid="939066" grpId="0" build="p"/>
      <p:bldP spid="939067" grpId="0" build="p"/>
      <p:bldP spid="939068" grpId="0" build="p"/>
      <p:bldP spid="939069" grpId="0" build="p"/>
      <p:bldP spid="939070" grpId="0" build="p"/>
      <p:bldP spid="939071" grpId="0" build="p"/>
      <p:bldP spid="939072" grpId="0" build="p"/>
      <p:bldP spid="939073" grpId="0" build="p"/>
      <p:bldP spid="939074" grpId="0" build="p"/>
      <p:bldP spid="93907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idx="1"/>
          </p:nvPr>
        </p:nvSpPr>
        <p:spPr>
          <a:xfrm>
            <a:off x="325438" y="306388"/>
            <a:ext cx="8501062" cy="971550"/>
          </a:xfrm>
        </p:spPr>
        <p:txBody>
          <a:bodyPr vert="horz" wrap="square" lIns="91440" tIns="45720" rIns="91440" bIns="45720" anchor="t" anchorCtr="0"/>
          <a:p>
            <a:pPr lvl="2" eaLnBrk="1" hangingPunct="1">
              <a:spcAft>
                <a:spcPts val="0"/>
              </a:spcAft>
            </a:pPr>
            <a:r>
              <a:rPr lang="zh-CN" altLang="en-US" dirty="0"/>
              <a:t>算法</a:t>
            </a:r>
            <a:endParaRPr lang="zh-CN" altLang="en-US" dirty="0"/>
          </a:p>
          <a:p>
            <a:pPr lvl="3" eaLnBrk="1" hangingPunct="1">
              <a:spcBef>
                <a:spcPts val="20"/>
              </a:spcBef>
            </a:pPr>
            <a:r>
              <a:rPr lang="zh-CN" altLang="en-US" dirty="0"/>
              <a:t>按中序线索化二叉树</a:t>
            </a:r>
            <a:endParaRPr lang="zh-CN" altLang="en-US" dirty="0"/>
          </a:p>
        </p:txBody>
      </p:sp>
      <p:sp>
        <p:nvSpPr>
          <p:cNvPr id="17411"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17412"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34821" name="Object 5">
            <a:hlinkClick r:id="" action="ppaction://ole?verb="/>
          </p:cNvPr>
          <p:cNvGraphicFramePr>
            <a:graphicFrameLocks noChangeAspect="1"/>
          </p:cNvGraphicFramePr>
          <p:nvPr/>
        </p:nvGraphicFramePr>
        <p:xfrm>
          <a:off x="774700" y="1238250"/>
          <a:ext cx="1044575" cy="674688"/>
        </p:xfrm>
        <a:graphic>
          <a:graphicData uri="http://schemas.openxmlformats.org/presentationml/2006/ole">
            <mc:AlternateContent xmlns:mc="http://schemas.openxmlformats.org/markup-compatibility/2006">
              <mc:Choice xmlns:v="urn:schemas-microsoft-com:vml" Requires="v">
                <p:oleObj spid="_x0000_s3076" name="" r:id="rId2" imgW="729615" imgH="466725" progId="Package">
                  <p:embed/>
                </p:oleObj>
              </mc:Choice>
              <mc:Fallback>
                <p:oleObj name="" r:id="rId2" imgW="729615" imgH="466725" progId="Package">
                  <p:embed/>
                  <p:pic>
                    <p:nvPicPr>
                      <p:cNvPr id="0" name="图片 3075"/>
                      <p:cNvPicPr/>
                      <p:nvPr/>
                    </p:nvPicPr>
                    <p:blipFill>
                      <a:blip r:embed="rId3"/>
                      <a:stretch>
                        <a:fillRect/>
                      </a:stretch>
                    </p:blipFill>
                    <p:spPr>
                      <a:xfrm>
                        <a:off x="774700" y="1238250"/>
                        <a:ext cx="1044575" cy="674688"/>
                      </a:xfrm>
                      <a:prstGeom prst="rect">
                        <a:avLst/>
                      </a:prstGeom>
                      <a:noFill/>
                      <a:ln w="38100">
                        <a:noFill/>
                        <a:miter/>
                      </a:ln>
                    </p:spPr>
                  </p:pic>
                </p:oleObj>
              </mc:Fallback>
            </mc:AlternateContent>
          </a:graphicData>
        </a:graphic>
      </p:graphicFrame>
      <p:grpSp>
        <p:nvGrpSpPr>
          <p:cNvPr id="2" name="Group 6"/>
          <p:cNvGrpSpPr/>
          <p:nvPr/>
        </p:nvGrpSpPr>
        <p:grpSpPr>
          <a:xfrm>
            <a:off x="7291388" y="217488"/>
            <a:ext cx="1852612" cy="1668462"/>
            <a:chOff x="1632" y="768"/>
            <a:chExt cx="1167" cy="1051"/>
          </a:xfrm>
        </p:grpSpPr>
        <p:sp>
          <p:nvSpPr>
            <p:cNvPr id="17506"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17507"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17508"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17509"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17510"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17511"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17512"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17513"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17514"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34832" name="Line 16"/>
          <p:cNvSpPr/>
          <p:nvPr/>
        </p:nvSpPr>
        <p:spPr>
          <a:xfrm flipH="1">
            <a:off x="6738938" y="3352800"/>
            <a:ext cx="1587" cy="620713"/>
          </a:xfrm>
          <a:prstGeom prst="line">
            <a:avLst/>
          </a:prstGeom>
          <a:ln w="38100" cap="flat" cmpd="sng">
            <a:solidFill>
              <a:schemeClr val="folHlink"/>
            </a:solidFill>
            <a:prstDash val="solid"/>
            <a:headEnd type="none" w="med" len="med"/>
            <a:tailEnd type="triangle" w="med" len="med"/>
          </a:ln>
        </p:spPr>
      </p:sp>
      <p:grpSp>
        <p:nvGrpSpPr>
          <p:cNvPr id="3" name="Group 17"/>
          <p:cNvGrpSpPr/>
          <p:nvPr/>
        </p:nvGrpSpPr>
        <p:grpSpPr>
          <a:xfrm>
            <a:off x="6572250" y="2598738"/>
            <a:ext cx="1616075" cy="784225"/>
            <a:chOff x="3884" y="1107"/>
            <a:chExt cx="1018" cy="494"/>
          </a:xfrm>
        </p:grpSpPr>
        <p:grpSp>
          <p:nvGrpSpPr>
            <p:cNvPr id="17490" name="Group 18"/>
            <p:cNvGrpSpPr/>
            <p:nvPr/>
          </p:nvGrpSpPr>
          <p:grpSpPr>
            <a:xfrm>
              <a:off x="3884" y="1107"/>
              <a:ext cx="886" cy="494"/>
              <a:chOff x="2442" y="943"/>
              <a:chExt cx="886" cy="494"/>
            </a:xfrm>
          </p:grpSpPr>
          <p:sp>
            <p:nvSpPr>
              <p:cNvPr id="17496" name="Line 19"/>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17497" name="Text Box 20"/>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17498" name="Group 21"/>
              <p:cNvGrpSpPr/>
              <p:nvPr/>
            </p:nvGrpSpPr>
            <p:grpSpPr>
              <a:xfrm>
                <a:off x="2442" y="1231"/>
                <a:ext cx="886" cy="206"/>
                <a:chOff x="3984" y="2976"/>
                <a:chExt cx="912" cy="262"/>
              </a:xfrm>
            </p:grpSpPr>
            <p:grpSp>
              <p:nvGrpSpPr>
                <p:cNvPr id="17499" name="Group 22"/>
                <p:cNvGrpSpPr/>
                <p:nvPr/>
              </p:nvGrpSpPr>
              <p:grpSpPr>
                <a:xfrm>
                  <a:off x="3984" y="2976"/>
                  <a:ext cx="912" cy="256"/>
                  <a:chOff x="3216" y="3312"/>
                  <a:chExt cx="1680" cy="256"/>
                </a:xfrm>
              </p:grpSpPr>
              <p:sp>
                <p:nvSpPr>
                  <p:cNvPr id="17501" name="Rectangle 23"/>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17502" name="Line 24"/>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7503" name="Line 25"/>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7504" name="Line 26"/>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7505" name="Line 27"/>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7500" name="Rectangle 28"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17491" name="Group 29"/>
            <p:cNvGrpSpPr/>
            <p:nvPr/>
          </p:nvGrpSpPr>
          <p:grpSpPr>
            <a:xfrm>
              <a:off x="4714" y="1223"/>
              <a:ext cx="188" cy="281"/>
              <a:chOff x="4714" y="1223"/>
              <a:chExt cx="188" cy="281"/>
            </a:xfrm>
          </p:grpSpPr>
          <p:sp>
            <p:nvSpPr>
              <p:cNvPr id="17492" name="Line 30"/>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17493" name="Line 31"/>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17494" name="Line 32"/>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17495" name="Line 33"/>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8" name="Group 34"/>
          <p:cNvGrpSpPr/>
          <p:nvPr/>
        </p:nvGrpSpPr>
        <p:grpSpPr>
          <a:xfrm>
            <a:off x="6518275" y="2312988"/>
            <a:ext cx="457200" cy="742950"/>
            <a:chOff x="3850" y="927"/>
            <a:chExt cx="288" cy="468"/>
          </a:xfrm>
        </p:grpSpPr>
        <p:sp>
          <p:nvSpPr>
            <p:cNvPr id="17488" name="Line 35"/>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17489" name="Text Box 36"/>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9" name="Group 37"/>
          <p:cNvGrpSpPr/>
          <p:nvPr/>
        </p:nvGrpSpPr>
        <p:grpSpPr>
          <a:xfrm>
            <a:off x="7556500" y="3402013"/>
            <a:ext cx="439738" cy="519112"/>
            <a:chOff x="4504" y="1613"/>
            <a:chExt cx="277" cy="327"/>
          </a:xfrm>
        </p:grpSpPr>
        <p:sp>
          <p:nvSpPr>
            <p:cNvPr id="17486" name="Line 38"/>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17487" name="Text Box 39"/>
            <p:cNvSpPr txBox="1"/>
            <p:nvPr/>
          </p:nvSpPr>
          <p:spPr>
            <a:xfrm>
              <a:off x="4585" y="1613"/>
              <a:ext cx="196"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grpSp>
        <p:nvGrpSpPr>
          <p:cNvPr id="10" name="Group 40"/>
          <p:cNvGrpSpPr/>
          <p:nvPr/>
        </p:nvGrpSpPr>
        <p:grpSpPr>
          <a:xfrm>
            <a:off x="5092700" y="150813"/>
            <a:ext cx="1625600" cy="2168525"/>
            <a:chOff x="6186" y="336"/>
            <a:chExt cx="1024" cy="1366"/>
          </a:xfrm>
        </p:grpSpPr>
        <p:sp>
          <p:nvSpPr>
            <p:cNvPr id="17477" name="Text Box 41"/>
            <p:cNvSpPr txBox="1"/>
            <p:nvPr/>
          </p:nvSpPr>
          <p:spPr>
            <a:xfrm>
              <a:off x="6186" y="1233"/>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17478" name="Group 42"/>
            <p:cNvGrpSpPr/>
            <p:nvPr/>
          </p:nvGrpSpPr>
          <p:grpSpPr>
            <a:xfrm>
              <a:off x="6351" y="336"/>
              <a:ext cx="859" cy="1366"/>
              <a:chOff x="2908" y="567"/>
              <a:chExt cx="859" cy="1366"/>
            </a:xfrm>
          </p:grpSpPr>
          <p:sp>
            <p:nvSpPr>
              <p:cNvPr id="17479" name="Rectangle 4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17480" name="Rectangle 4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7481" name="Rectangle 4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7482" name="Rectangle 4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7483" name="Rectangle 4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7484" name="Line 4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17485" name="Line 4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grpSp>
      <p:sp>
        <p:nvSpPr>
          <p:cNvPr id="34866" name="Text Box 50"/>
          <p:cNvSpPr txBox="1"/>
          <p:nvPr/>
        </p:nvSpPr>
        <p:spPr>
          <a:xfrm>
            <a:off x="576263" y="62548"/>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12" name="Group 51"/>
          <p:cNvGrpSpPr/>
          <p:nvPr/>
        </p:nvGrpSpPr>
        <p:grpSpPr>
          <a:xfrm>
            <a:off x="4948238" y="3314700"/>
            <a:ext cx="4195762" cy="3368675"/>
            <a:chOff x="3117" y="2088"/>
            <a:chExt cx="2643" cy="2122"/>
          </a:xfrm>
        </p:grpSpPr>
        <p:grpSp>
          <p:nvGrpSpPr>
            <p:cNvPr id="17422" name="Group 52"/>
            <p:cNvGrpSpPr/>
            <p:nvPr/>
          </p:nvGrpSpPr>
          <p:grpSpPr>
            <a:xfrm>
              <a:off x="3117" y="2088"/>
              <a:ext cx="2643" cy="2122"/>
              <a:chOff x="2496" y="542"/>
              <a:chExt cx="2643" cy="2122"/>
            </a:xfrm>
          </p:grpSpPr>
          <p:sp>
            <p:nvSpPr>
              <p:cNvPr id="17434" name="Line 53"/>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17435" name="Line 54"/>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17436" name="Line 55"/>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17437" name="Line 56"/>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17438" name="Group 57"/>
              <p:cNvGrpSpPr/>
              <p:nvPr/>
            </p:nvGrpSpPr>
            <p:grpSpPr>
              <a:xfrm>
                <a:off x="2499" y="542"/>
                <a:ext cx="2640" cy="2122"/>
                <a:chOff x="2928" y="144"/>
                <a:chExt cx="2640" cy="2122"/>
              </a:xfrm>
            </p:grpSpPr>
            <p:grpSp>
              <p:nvGrpSpPr>
                <p:cNvPr id="17445" name="Group 58"/>
                <p:cNvGrpSpPr/>
                <p:nvPr/>
              </p:nvGrpSpPr>
              <p:grpSpPr>
                <a:xfrm>
                  <a:off x="3792" y="528"/>
                  <a:ext cx="912" cy="256"/>
                  <a:chOff x="3216" y="3312"/>
                  <a:chExt cx="1680" cy="256"/>
                </a:xfrm>
              </p:grpSpPr>
              <p:sp>
                <p:nvSpPr>
                  <p:cNvPr id="17472" name="Rectangle 59"/>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17473" name="Line 60"/>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7474" name="Line 61"/>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7475" name="Line 62"/>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7476" name="Line 63"/>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7446" name="Rectangle 64"/>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17447" name="Line 65"/>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17448" name="Line 66"/>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17449" name="Line 67"/>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17450" name="Line 68"/>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17451" name="Group 69"/>
                <p:cNvGrpSpPr/>
                <p:nvPr/>
              </p:nvGrpSpPr>
              <p:grpSpPr>
                <a:xfrm>
                  <a:off x="4656" y="1104"/>
                  <a:ext cx="912" cy="256"/>
                  <a:chOff x="3216" y="3312"/>
                  <a:chExt cx="1680" cy="256"/>
                </a:xfrm>
              </p:grpSpPr>
              <p:sp>
                <p:nvSpPr>
                  <p:cNvPr id="17467" name="Rectangle 70"/>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17468" name="Line 71"/>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7469" name="Line 72"/>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7470" name="Line 73"/>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7471" name="Line 74"/>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7452" name="Group 75"/>
                <p:cNvGrpSpPr/>
                <p:nvPr/>
              </p:nvGrpSpPr>
              <p:grpSpPr>
                <a:xfrm>
                  <a:off x="3264" y="1728"/>
                  <a:ext cx="912" cy="256"/>
                  <a:chOff x="3216" y="3312"/>
                  <a:chExt cx="1680" cy="256"/>
                </a:xfrm>
              </p:grpSpPr>
              <p:sp>
                <p:nvSpPr>
                  <p:cNvPr id="17462" name="Rectangle 76"/>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17463" name="Line 77"/>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7464" name="Line 78"/>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7465" name="Line 79"/>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7466" name="Line 80"/>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7453" name="Group 81"/>
                <p:cNvGrpSpPr/>
                <p:nvPr/>
              </p:nvGrpSpPr>
              <p:grpSpPr>
                <a:xfrm>
                  <a:off x="4272" y="1728"/>
                  <a:ext cx="912" cy="256"/>
                  <a:chOff x="3216" y="3312"/>
                  <a:chExt cx="1680" cy="256"/>
                </a:xfrm>
              </p:grpSpPr>
              <p:sp>
                <p:nvSpPr>
                  <p:cNvPr id="17457" name="Rectangle 82"/>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17458" name="Line 83"/>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7459" name="Line 84"/>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7460" name="Line 85"/>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7461" name="Line 86"/>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7454" name="Line 87"/>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17455" name="Text Box 88"/>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17456" name="Text Box 89"/>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17439" name="Text Box 90"/>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7440" name="Text Box 91"/>
              <p:cNvSpPr txBox="1"/>
              <p:nvPr/>
            </p:nvSpPr>
            <p:spPr>
              <a:xfrm>
                <a:off x="2496" y="1493"/>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7441" name="Text Box 92"/>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7442" name="Text Box 93"/>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7443" name="Text Box 94"/>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7444" name="Text Box 95"/>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17423" name="Group 96"/>
            <p:cNvGrpSpPr/>
            <p:nvPr/>
          </p:nvGrpSpPr>
          <p:grpSpPr>
            <a:xfrm>
              <a:off x="3297" y="2473"/>
              <a:ext cx="2284" cy="1453"/>
              <a:chOff x="655" y="2029"/>
              <a:chExt cx="2284" cy="1453"/>
            </a:xfrm>
          </p:grpSpPr>
          <p:sp>
            <p:nvSpPr>
              <p:cNvPr id="17424" name="Text Box 97"/>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25" name="Text Box 98"/>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26" name="Text Box 99"/>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27" name="Text Box 100"/>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28" name="Text Box 101"/>
              <p:cNvSpPr txBox="1"/>
              <p:nvPr/>
            </p:nvSpPr>
            <p:spPr>
              <a:xfrm>
                <a:off x="655" y="259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29" name="Text Box 102"/>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30" name="Text Box 103"/>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31" name="Text Box 104"/>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32" name="Text Box 105"/>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7433" name="Text Box 106"/>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818">
                                            <p:txEl>
                                              <p:charRg st="0" end="3"/>
                                            </p:txEl>
                                          </p:spTgt>
                                        </p:tgtEl>
                                        <p:attrNameLst>
                                          <p:attrName>style.visibility</p:attrName>
                                        </p:attrNameLst>
                                      </p:cBhvr>
                                      <p:to>
                                        <p:strVal val="visible"/>
                                      </p:to>
                                    </p:set>
                                    <p:animEffect transition="in" filter="box(out)">
                                      <p:cBhvr>
                                        <p:cTn id="7" dur="500"/>
                                        <p:tgtEl>
                                          <p:spTgt spid="34818">
                                            <p:txEl>
                                              <p:charRg st="0" end="3"/>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4" presetClass="entr" presetSubtype="32" fill="hold" grpId="0" nodeType="withEffect">
                                  <p:stCondLst>
                                    <p:cond delay="0"/>
                                  </p:stCondLst>
                                  <p:childTnLst>
                                    <p:set>
                                      <p:cBhvr>
                                        <p:cTn id="9" dur="1" fill="hold">
                                          <p:stCondLst>
                                            <p:cond delay="0"/>
                                          </p:stCondLst>
                                        </p:cTn>
                                        <p:tgtEl>
                                          <p:spTgt spid="34818">
                                            <p:txEl>
                                              <p:charRg st="3" end="13"/>
                                            </p:txEl>
                                          </p:spTgt>
                                        </p:tgtEl>
                                        <p:attrNameLst>
                                          <p:attrName>style.visibility</p:attrName>
                                        </p:attrNameLst>
                                      </p:cBhvr>
                                      <p:to>
                                        <p:strVal val="visible"/>
                                      </p:to>
                                    </p:set>
                                    <p:animEffect transition="in" filter="box(out)">
                                      <p:cBhvr>
                                        <p:cTn id="10" dur="500"/>
                                        <p:tgtEl>
                                          <p:spTgt spid="34818">
                                            <p:txEl>
                                              <p:charRg st="3" end="13"/>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4" name="CAMERA.WAV"/>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nodeType="clickEffect">
                                  <p:stCondLst>
                                    <p:cond delay="0"/>
                                  </p:stCondLst>
                                  <p:childTnLst>
                                    <p:set>
                                      <p:cBhvr>
                                        <p:cTn id="14" dur="1" fill="hold">
                                          <p:stCondLst>
                                            <p:cond delay="0"/>
                                          </p:stCondLst>
                                        </p:cTn>
                                        <p:tgtEl>
                                          <p:spTgt spid="34821"/>
                                        </p:tgtEl>
                                        <p:attrNameLst>
                                          <p:attrName>style.visibility</p:attrName>
                                        </p:attrNameLst>
                                      </p:cBhvr>
                                      <p:to>
                                        <p:strVal val="visible"/>
                                      </p:to>
                                    </p:set>
                                    <p:animEffect transition="in" filter="box(out)">
                                      <p:cBhvr>
                                        <p:cTn id="15" dur="500"/>
                                        <p:tgtEl>
                                          <p:spTgt spid="34821"/>
                                        </p:tgtEl>
                                      </p:cBhvr>
                                    </p:animEffect>
                                  </p:childTnLst>
                                  <p:subTnLst>
                                    <p:audio>
                                      <p:cMediaNode>
                                        <p:cTn display="0" masterRel="sameClick">
                                          <p:stCondLst>
                                            <p:cond evt="begin" delay="0">
                                              <p:tn val="13"/>
                                            </p:cond>
                                          </p:stCondLst>
                                          <p:endCondLst>
                                            <p:cond evt="onStopAudio" delay="0">
                                              <p:tgtEl>
                                                <p:sldTgt/>
                                              </p:tgtEl>
                                            </p:cond>
                                          </p:endCondLst>
                                        </p:cTn>
                                        <p:tgtEl>
                                          <p:sndTgt r:embed="rId4" name="CAMERA.WAV"/>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34866"/>
                                        </p:tgtEl>
                                        <p:attrNameLst>
                                          <p:attrName>style.visibility</p:attrName>
                                        </p:attrNameLst>
                                      </p:cBhvr>
                                      <p:to>
                                        <p:strVal val="visible"/>
                                      </p:to>
                                    </p:set>
                                    <p:animEffect transition="in" filter="box(out)">
                                      <p:cBhvr>
                                        <p:cTn id="20" dur="500"/>
                                        <p:tgtEl>
                                          <p:spTgt spid="34866"/>
                                        </p:tgtEl>
                                      </p:cBhvr>
                                    </p:animEffect>
                                  </p:childTnLst>
                                  <p:subTnLst>
                                    <p:audio>
                                      <p:cMediaNode>
                                        <p:cTn display="0" masterRel="sameClick">
                                          <p:stCondLst>
                                            <p:cond evt="begin" delay="0">
                                              <p:tn val="18"/>
                                            </p:cond>
                                          </p:stCondLst>
                                          <p:endCondLst>
                                            <p:cond evt="onStopAudio" delay="0">
                                              <p:tgtEl>
                                                <p:sldTgt/>
                                              </p:tgtEl>
                                            </p:cond>
                                          </p:endCondLst>
                                        </p:cTn>
                                        <p:tgtEl>
                                          <p:sndTgt r:embed="rId4" name="CAMERA.WAV"/>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ox(out)">
                                      <p:cBhvr>
                                        <p:cTn id="25" dur="500"/>
                                        <p:tgtEl>
                                          <p:spTgt spid="2"/>
                                        </p:tgtEl>
                                      </p:cBhvr>
                                    </p:animEffect>
                                  </p:childTnLst>
                                  <p:subTnLst>
                                    <p:audio>
                                      <p:cMediaNode>
                                        <p:cTn display="0" masterRel="sameClick">
                                          <p:stCondLst>
                                            <p:cond evt="begin" delay="0">
                                              <p:tn val="23"/>
                                            </p:cond>
                                          </p:stCondLst>
                                          <p:endCondLst>
                                            <p:cond evt="onStopAudio" delay="0">
                                              <p:tgtEl>
                                                <p:sldTgt/>
                                              </p:tgtEl>
                                            </p:cond>
                                          </p:endCondLst>
                                        </p:cTn>
                                        <p:tgtEl>
                                          <p:sndTgt r:embed="rId4" name="CAMERA.WAV"/>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ox(out)">
                                      <p:cBhvr>
                                        <p:cTn id="30" dur="500"/>
                                        <p:tgtEl>
                                          <p:spTgt spid="12"/>
                                        </p:tgtEl>
                                      </p:cBhvr>
                                    </p:animEffect>
                                  </p:childTnLst>
                                  <p:subTnLst>
                                    <p:audio>
                                      <p:cMediaNode>
                                        <p:cTn display="0" masterRel="sameClick">
                                          <p:stCondLst>
                                            <p:cond evt="begin" delay="0">
                                              <p:tn val="28"/>
                                            </p:cond>
                                          </p:stCondLst>
                                          <p:endCondLst>
                                            <p:cond evt="onStopAudio" delay="0">
                                              <p:tgtEl>
                                                <p:sldTgt/>
                                              </p:tgtEl>
                                            </p:cond>
                                          </p:endCondLst>
                                        </p:cTn>
                                        <p:tgtEl>
                                          <p:sndTgt r:embed="rId4" name="CAMERA.WAV"/>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ox(out)">
                                      <p:cBhvr>
                                        <p:cTn id="35" dur="500"/>
                                        <p:tgtEl>
                                          <p:spTgt spid="3"/>
                                        </p:tgtEl>
                                      </p:cBhvr>
                                    </p:animEffect>
                                  </p:childTnLst>
                                  <p:subTnLst>
                                    <p:audio>
                                      <p:cMediaNode>
                                        <p:cTn display="0" masterRel="sameClick">
                                          <p:stCondLst>
                                            <p:cond evt="begin" delay="0">
                                              <p:tn val="33"/>
                                            </p:cond>
                                          </p:stCondLst>
                                          <p:endCondLst>
                                            <p:cond evt="onStopAudio" delay="0">
                                              <p:tgtEl>
                                                <p:sldTgt/>
                                              </p:tgtEl>
                                            </p:cond>
                                          </p:endCondLst>
                                        </p:cTn>
                                        <p:tgtEl>
                                          <p:sndTgt r:embed="rId4" name="CAMERA.WAV"/>
                                        </p:tgtEl>
                                      </p:cMediaNode>
                                    </p:audio>
                                  </p:sub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34832"/>
                                        </p:tgtEl>
                                        <p:attrNameLst>
                                          <p:attrName>style.visibility</p:attrName>
                                        </p:attrNameLst>
                                      </p:cBhvr>
                                      <p:to>
                                        <p:strVal val="visible"/>
                                      </p:to>
                                    </p:set>
                                    <p:animEffect transition="in" filter="box(out)">
                                      <p:cBhvr>
                                        <p:cTn id="40" dur="500"/>
                                        <p:tgtEl>
                                          <p:spTgt spid="34832"/>
                                        </p:tgtEl>
                                      </p:cBhvr>
                                    </p:animEffect>
                                  </p:childTnLst>
                                  <p:subTnLst>
                                    <p:audio>
                                      <p:cMediaNode>
                                        <p:cTn display="0" masterRel="sameClick">
                                          <p:stCondLst>
                                            <p:cond evt="begin" delay="0">
                                              <p:tn val="38"/>
                                            </p:cond>
                                          </p:stCondLst>
                                          <p:endCondLst>
                                            <p:cond evt="onStopAudio" delay="0">
                                              <p:tgtEl>
                                                <p:sldTgt/>
                                              </p:tgtEl>
                                            </p:cond>
                                          </p:endCondLst>
                                        </p:cTn>
                                        <p:tgtEl>
                                          <p:sndTgt r:embed="rId4" name="CAMERA.WAV"/>
                                        </p:tgtEl>
                                      </p:cMediaNode>
                                    </p:audio>
                                  </p:subTnLst>
                                </p:cTn>
                              </p:par>
                            </p:childTnLst>
                          </p:cTn>
                        </p:par>
                      </p:childTnLst>
                    </p:cTn>
                  </p:par>
                  <p:par>
                    <p:cTn id="41" fill="hold">
                      <p:stCondLst>
                        <p:cond delay="indefinite"/>
                      </p:stCondLst>
                      <p:childTnLst>
                        <p:par>
                          <p:cTn id="42" fill="hold">
                            <p:stCondLst>
                              <p:cond delay="0"/>
                            </p:stCondLst>
                            <p:childTnLst>
                              <p:par>
                                <p:cTn id="43" presetID="4" presetClass="entr" presetSubtype="32"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ox(out)">
                                      <p:cBhvr>
                                        <p:cTn id="45" dur="500"/>
                                        <p:tgtEl>
                                          <p:spTgt spid="8"/>
                                        </p:tgtEl>
                                      </p:cBhvr>
                                    </p:animEffect>
                                  </p:childTnLst>
                                  <p:subTnLst>
                                    <p:audio>
                                      <p:cMediaNode>
                                        <p:cTn display="0" masterRel="sameClick">
                                          <p:stCondLst>
                                            <p:cond evt="begin" delay="0">
                                              <p:tn val="43"/>
                                            </p:cond>
                                          </p:stCondLst>
                                          <p:endCondLst>
                                            <p:cond evt="onStopAudio" delay="0">
                                              <p:tgtEl>
                                                <p:sldTgt/>
                                              </p:tgtEl>
                                            </p:cond>
                                          </p:endCondLst>
                                        </p:cTn>
                                        <p:tgtEl>
                                          <p:sndTgt r:embed="rId4" name="CAMERA.WAV"/>
                                        </p:tgtEl>
                                      </p:cMediaNode>
                                    </p:audio>
                                  </p:subTnLst>
                                </p:cTn>
                              </p:par>
                            </p:childTnLst>
                          </p:cTn>
                        </p:par>
                      </p:childTnLst>
                    </p:cTn>
                  </p:par>
                  <p:par>
                    <p:cTn id="46" fill="hold">
                      <p:stCondLst>
                        <p:cond delay="indefinite"/>
                      </p:stCondLst>
                      <p:childTnLst>
                        <p:par>
                          <p:cTn id="47" fill="hold">
                            <p:stCondLst>
                              <p:cond delay="0"/>
                            </p:stCondLst>
                            <p:childTnLst>
                              <p:par>
                                <p:cTn id="48" presetID="4" presetClass="entr" presetSubtype="32"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ox(out)">
                                      <p:cBhvr>
                                        <p:cTn id="50" dur="500"/>
                                        <p:tgtEl>
                                          <p:spTgt spid="9"/>
                                        </p:tgtEl>
                                      </p:cBhvr>
                                    </p:animEffect>
                                  </p:childTnLst>
                                  <p:subTnLst>
                                    <p:audio>
                                      <p:cMediaNode>
                                        <p:cTn display="0" masterRel="sameClick">
                                          <p:stCondLst>
                                            <p:cond evt="begin" delay="0">
                                              <p:tn val="48"/>
                                            </p:cond>
                                          </p:stCondLst>
                                          <p:endCondLst>
                                            <p:cond evt="onStopAudio" delay="0">
                                              <p:tgtEl>
                                                <p:sldTgt/>
                                              </p:tgtEl>
                                            </p:cond>
                                          </p:endCondLst>
                                        </p:cTn>
                                        <p:tgtEl>
                                          <p:sndTgt r:embed="rId4" name="CAMERA.WAV"/>
                                        </p:tgtEl>
                                      </p:cMediaNode>
                                    </p:audio>
                                  </p:subTnLst>
                                </p:cTn>
                              </p:par>
                            </p:childTnLst>
                          </p:cTn>
                        </p:par>
                      </p:childTnLst>
                    </p:cTn>
                  </p:par>
                  <p:par>
                    <p:cTn id="51" fill="hold">
                      <p:stCondLst>
                        <p:cond delay="indefinite"/>
                      </p:stCondLst>
                      <p:childTnLst>
                        <p:par>
                          <p:cTn id="52" fill="hold">
                            <p:stCondLst>
                              <p:cond delay="0"/>
                            </p:stCondLst>
                            <p:childTnLst>
                              <p:par>
                                <p:cTn id="53" presetID="4" presetClass="entr" presetSubtype="32"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ox(out)">
                                      <p:cBhvr>
                                        <p:cTn id="55" dur="500"/>
                                        <p:tgtEl>
                                          <p:spTgt spid="10"/>
                                        </p:tgtEl>
                                      </p:cBhvr>
                                    </p:animEffect>
                                  </p:childTnLst>
                                  <p:subTnLst>
                                    <p:audio>
                                      <p:cMediaNode>
                                        <p:cTn display="0" masterRel="sameClick">
                                          <p:stCondLst>
                                            <p:cond evt="begin" delay="0">
                                              <p:tn val="53"/>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P spid="34866"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p:nvPr/>
        </p:nvSpPr>
        <p:spPr>
          <a:xfrm>
            <a:off x="325438" y="306388"/>
            <a:ext cx="8501062" cy="971550"/>
          </a:xfrm>
          <a:prstGeom prst="rect">
            <a:avLst/>
          </a:prstGeom>
          <a:noFill/>
          <a:ln w="9525">
            <a:noFill/>
          </a:ln>
        </p:spPr>
        <p:txBody>
          <a:bodyPr/>
          <a:p>
            <a:pPr marL="1143000" lvl="2" indent="-228600" eaLnBrk="1" hangingPunct="1">
              <a:spcBef>
                <a:spcPct val="20000"/>
              </a:spcBef>
              <a:spcAft>
                <a:spcPts val="0"/>
              </a:spcAft>
              <a:buChar char="•"/>
            </a:pPr>
            <a:r>
              <a:rPr lang="zh-CN" altLang="en-US" sz="2000" dirty="0">
                <a:latin typeface="Arial" panose="020B0604020202020204" pitchFamily="34" charset="0"/>
              </a:rPr>
              <a:t>算法</a:t>
            </a:r>
            <a:endParaRPr lang="zh-CN" altLang="en-US" sz="2000" dirty="0">
              <a:latin typeface="Arial" panose="020B0604020202020204" pitchFamily="34" charset="0"/>
            </a:endParaRPr>
          </a:p>
          <a:p>
            <a:pPr marL="1600200" lvl="3" indent="-228600" eaLnBrk="1" hangingPunct="1">
              <a:spcBef>
                <a:spcPts val="20"/>
              </a:spcBef>
              <a:buChar char="–"/>
            </a:pPr>
            <a:r>
              <a:rPr lang="zh-CN" altLang="en-US" sz="2000" dirty="0">
                <a:latin typeface="Arial" panose="020B0604020202020204" pitchFamily="34" charset="0"/>
              </a:rPr>
              <a:t>按中序线索化二叉树</a:t>
            </a:r>
            <a:endParaRPr lang="zh-CN" altLang="en-US" sz="2000" dirty="0">
              <a:latin typeface="Arial" panose="020B0604020202020204" pitchFamily="34" charset="0"/>
            </a:endParaRPr>
          </a:p>
        </p:txBody>
      </p:sp>
      <p:sp>
        <p:nvSpPr>
          <p:cNvPr id="18435"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18436"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18437"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77" name="" r:id="rId2" imgW="729615" imgH="476885" progId="Package">
                  <p:embed/>
                </p:oleObj>
              </mc:Choice>
              <mc:Fallback>
                <p:oleObj name="" r:id="rId2" imgW="729615" imgH="476885" progId="Package">
                  <p:embed/>
                  <p:pic>
                    <p:nvPicPr>
                      <p:cNvPr id="0" name="图片 3076"/>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18438" name="Group 6"/>
          <p:cNvGrpSpPr/>
          <p:nvPr/>
        </p:nvGrpSpPr>
        <p:grpSpPr>
          <a:xfrm>
            <a:off x="7291388" y="241300"/>
            <a:ext cx="1852612" cy="1668463"/>
            <a:chOff x="1632" y="768"/>
            <a:chExt cx="1167" cy="1051"/>
          </a:xfrm>
        </p:grpSpPr>
        <p:sp>
          <p:nvSpPr>
            <p:cNvPr id="18530"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18531"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18532"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18533"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18534"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18535"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18536"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18537"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18538"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18439" name="Line 16"/>
          <p:cNvSpPr/>
          <p:nvPr/>
        </p:nvSpPr>
        <p:spPr>
          <a:xfrm flipH="1">
            <a:off x="6394450" y="3327400"/>
            <a:ext cx="1588" cy="620713"/>
          </a:xfrm>
          <a:prstGeom prst="line">
            <a:avLst/>
          </a:prstGeom>
          <a:ln w="38100" cap="flat" cmpd="sng">
            <a:solidFill>
              <a:schemeClr val="folHlink"/>
            </a:solidFill>
            <a:prstDash val="solid"/>
            <a:headEnd type="none" w="med" len="med"/>
            <a:tailEnd type="triangle" w="med" len="med"/>
          </a:ln>
        </p:spPr>
      </p:sp>
      <p:grpSp>
        <p:nvGrpSpPr>
          <p:cNvPr id="18440" name="Group 17"/>
          <p:cNvGrpSpPr/>
          <p:nvPr/>
        </p:nvGrpSpPr>
        <p:grpSpPr>
          <a:xfrm>
            <a:off x="4603750" y="3289300"/>
            <a:ext cx="4195763" cy="3368675"/>
            <a:chOff x="2496" y="542"/>
            <a:chExt cx="2643" cy="2122"/>
          </a:xfrm>
        </p:grpSpPr>
        <p:sp>
          <p:nvSpPr>
            <p:cNvPr id="18487"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18488"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18489"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18490"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18491" name="Group 22"/>
            <p:cNvGrpSpPr/>
            <p:nvPr/>
          </p:nvGrpSpPr>
          <p:grpSpPr>
            <a:xfrm>
              <a:off x="2499" y="542"/>
              <a:ext cx="2640" cy="2122"/>
              <a:chOff x="2928" y="144"/>
              <a:chExt cx="2640" cy="2122"/>
            </a:xfrm>
          </p:grpSpPr>
          <p:grpSp>
            <p:nvGrpSpPr>
              <p:cNvPr id="18498" name="Group 23"/>
              <p:cNvGrpSpPr/>
              <p:nvPr/>
            </p:nvGrpSpPr>
            <p:grpSpPr>
              <a:xfrm>
                <a:off x="3792" y="528"/>
                <a:ext cx="912" cy="256"/>
                <a:chOff x="3216" y="3312"/>
                <a:chExt cx="1680" cy="256"/>
              </a:xfrm>
            </p:grpSpPr>
            <p:sp>
              <p:nvSpPr>
                <p:cNvPr id="18525"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18526"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8527"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8528"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8529"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8499"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18500"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18501"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18502"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18503"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18504" name="Group 34"/>
              <p:cNvGrpSpPr/>
              <p:nvPr/>
            </p:nvGrpSpPr>
            <p:grpSpPr>
              <a:xfrm>
                <a:off x="4656" y="1104"/>
                <a:ext cx="912" cy="256"/>
                <a:chOff x="3216" y="3312"/>
                <a:chExt cx="1680" cy="256"/>
              </a:xfrm>
            </p:grpSpPr>
            <p:sp>
              <p:nvSpPr>
                <p:cNvPr id="18520"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18521"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8522"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8523"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8524"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8505" name="Group 40"/>
              <p:cNvGrpSpPr/>
              <p:nvPr/>
            </p:nvGrpSpPr>
            <p:grpSpPr>
              <a:xfrm>
                <a:off x="3264" y="1728"/>
                <a:ext cx="912" cy="256"/>
                <a:chOff x="3216" y="3312"/>
                <a:chExt cx="1680" cy="256"/>
              </a:xfrm>
            </p:grpSpPr>
            <p:sp>
              <p:nvSpPr>
                <p:cNvPr id="18515"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18516"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8517"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8518"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8519"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8506" name="Group 46"/>
              <p:cNvGrpSpPr/>
              <p:nvPr/>
            </p:nvGrpSpPr>
            <p:grpSpPr>
              <a:xfrm>
                <a:off x="4272" y="1728"/>
                <a:ext cx="912" cy="256"/>
                <a:chOff x="3216" y="3312"/>
                <a:chExt cx="1680" cy="256"/>
              </a:xfrm>
            </p:grpSpPr>
            <p:sp>
              <p:nvSpPr>
                <p:cNvPr id="18510"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18511"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8512"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8513"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8514"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8507"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18508"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18509"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18492"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8493" name="Text Box 56"/>
            <p:cNvSpPr txBox="1"/>
            <p:nvPr/>
          </p:nvSpPr>
          <p:spPr>
            <a:xfrm>
              <a:off x="2496" y="1493"/>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8494" name="Text Box 57"/>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8495"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8496"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8497"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18441" name="Group 61"/>
          <p:cNvGrpSpPr/>
          <p:nvPr/>
        </p:nvGrpSpPr>
        <p:grpSpPr>
          <a:xfrm>
            <a:off x="6227763" y="2573338"/>
            <a:ext cx="1616075" cy="784225"/>
            <a:chOff x="3884" y="1107"/>
            <a:chExt cx="1018" cy="494"/>
          </a:xfrm>
        </p:grpSpPr>
        <p:grpSp>
          <p:nvGrpSpPr>
            <p:cNvPr id="18471" name="Group 62"/>
            <p:cNvGrpSpPr/>
            <p:nvPr/>
          </p:nvGrpSpPr>
          <p:grpSpPr>
            <a:xfrm>
              <a:off x="3884" y="1107"/>
              <a:ext cx="886" cy="494"/>
              <a:chOff x="2442" y="943"/>
              <a:chExt cx="886" cy="494"/>
            </a:xfrm>
          </p:grpSpPr>
          <p:sp>
            <p:nvSpPr>
              <p:cNvPr id="18477"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18478"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18479" name="Group 65"/>
              <p:cNvGrpSpPr/>
              <p:nvPr/>
            </p:nvGrpSpPr>
            <p:grpSpPr>
              <a:xfrm>
                <a:off x="2442" y="1231"/>
                <a:ext cx="886" cy="206"/>
                <a:chOff x="3984" y="2976"/>
                <a:chExt cx="912" cy="262"/>
              </a:xfrm>
            </p:grpSpPr>
            <p:grpSp>
              <p:nvGrpSpPr>
                <p:cNvPr id="18480" name="Group 66"/>
                <p:cNvGrpSpPr/>
                <p:nvPr/>
              </p:nvGrpSpPr>
              <p:grpSpPr>
                <a:xfrm>
                  <a:off x="3984" y="2976"/>
                  <a:ext cx="912" cy="256"/>
                  <a:chOff x="3216" y="3312"/>
                  <a:chExt cx="1680" cy="256"/>
                </a:xfrm>
              </p:grpSpPr>
              <p:sp>
                <p:nvSpPr>
                  <p:cNvPr id="18482"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18483"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8484"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8485"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8486"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8481"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18472" name="Group 73"/>
            <p:cNvGrpSpPr/>
            <p:nvPr/>
          </p:nvGrpSpPr>
          <p:grpSpPr>
            <a:xfrm>
              <a:off x="4714" y="1223"/>
              <a:ext cx="188" cy="281"/>
              <a:chOff x="4714" y="1223"/>
              <a:chExt cx="188" cy="281"/>
            </a:xfrm>
          </p:grpSpPr>
          <p:sp>
            <p:nvSpPr>
              <p:cNvPr id="18473"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18474"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18475"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18476"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18442" name="Group 78"/>
          <p:cNvGrpSpPr/>
          <p:nvPr/>
        </p:nvGrpSpPr>
        <p:grpSpPr>
          <a:xfrm>
            <a:off x="6173788" y="2287588"/>
            <a:ext cx="457200" cy="742950"/>
            <a:chOff x="3850" y="927"/>
            <a:chExt cx="288" cy="468"/>
          </a:xfrm>
        </p:grpSpPr>
        <p:sp>
          <p:nvSpPr>
            <p:cNvPr id="18469"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18470"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18443" name="Group 81"/>
          <p:cNvGrpSpPr/>
          <p:nvPr/>
        </p:nvGrpSpPr>
        <p:grpSpPr>
          <a:xfrm>
            <a:off x="5926138" y="4329113"/>
            <a:ext cx="439737" cy="519112"/>
            <a:chOff x="4504" y="1613"/>
            <a:chExt cx="277" cy="327"/>
          </a:xfrm>
        </p:grpSpPr>
        <p:sp>
          <p:nvSpPr>
            <p:cNvPr id="18467"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18468" name="Text Box 83"/>
            <p:cNvSpPr txBox="1"/>
            <p:nvPr/>
          </p:nvSpPr>
          <p:spPr>
            <a:xfrm>
              <a:off x="4585" y="1613"/>
              <a:ext cx="196"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grpSp>
        <p:nvGrpSpPr>
          <p:cNvPr id="18444" name="Group 84"/>
          <p:cNvGrpSpPr/>
          <p:nvPr/>
        </p:nvGrpSpPr>
        <p:grpSpPr>
          <a:xfrm>
            <a:off x="5180013" y="0"/>
            <a:ext cx="1601787" cy="2168525"/>
            <a:chOff x="1104" y="1957"/>
            <a:chExt cx="1009" cy="1366"/>
          </a:xfrm>
        </p:grpSpPr>
        <p:sp>
          <p:nvSpPr>
            <p:cNvPr id="18457" name="Text Box 85"/>
            <p:cNvSpPr txBox="1"/>
            <p:nvPr/>
          </p:nvSpPr>
          <p:spPr>
            <a:xfrm>
              <a:off x="1104" y="2620"/>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18458" name="Group 86"/>
            <p:cNvGrpSpPr/>
            <p:nvPr/>
          </p:nvGrpSpPr>
          <p:grpSpPr>
            <a:xfrm>
              <a:off x="1254" y="1957"/>
              <a:ext cx="859" cy="1366"/>
              <a:chOff x="2908" y="567"/>
              <a:chExt cx="859" cy="1366"/>
            </a:xfrm>
          </p:grpSpPr>
          <p:sp>
            <p:nvSpPr>
              <p:cNvPr id="18460" name="Rectangle 87"/>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18461" name="Rectangle 88"/>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8462" name="Rectangle 89"/>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8463" name="Rectangle 90"/>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8464" name="Rectangle 91"/>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8465" name="Line 92"/>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18466" name="Line 93"/>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18459" name="Text Box 94"/>
            <p:cNvSpPr txBox="1"/>
            <p:nvPr/>
          </p:nvSpPr>
          <p:spPr>
            <a:xfrm>
              <a:off x="1463" y="2836"/>
              <a:ext cx="455"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P-&gt;B</a:t>
              </a:r>
              <a:endParaRPr lang="en-US" altLang="zh-CN" sz="2000" dirty="0">
                <a:latin typeface="Times New Roman" panose="02020603050405020304" pitchFamily="18" charset="0"/>
              </a:endParaRPr>
            </a:p>
          </p:txBody>
        </p:sp>
      </p:grpSp>
      <p:sp>
        <p:nvSpPr>
          <p:cNvPr id="18445" name="Text Box 95"/>
          <p:cNvSpPr txBox="1"/>
          <p:nvPr/>
        </p:nvSpPr>
        <p:spPr>
          <a:xfrm>
            <a:off x="538163"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18446" name="Group 96"/>
          <p:cNvGrpSpPr/>
          <p:nvPr/>
        </p:nvGrpSpPr>
        <p:grpSpPr>
          <a:xfrm>
            <a:off x="4886325" y="3900488"/>
            <a:ext cx="3625850" cy="2306637"/>
            <a:chOff x="655" y="2029"/>
            <a:chExt cx="2284" cy="1453"/>
          </a:xfrm>
        </p:grpSpPr>
        <p:sp>
          <p:nvSpPr>
            <p:cNvPr id="18447" name="Text Box 97"/>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48" name="Text Box 98"/>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49" name="Text Box 99"/>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0" name="Text Box 100"/>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1" name="Text Box 101"/>
            <p:cNvSpPr txBox="1"/>
            <p:nvPr/>
          </p:nvSpPr>
          <p:spPr>
            <a:xfrm>
              <a:off x="655" y="259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2" name="Text Box 102"/>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3" name="Text Box 103"/>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4" name="Text Box 104"/>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5" name="Text Box 105"/>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8456" name="Text Box 106"/>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ChangeArrowheads="1"/>
          </p:cNvSpPr>
          <p:nvPr/>
        </p:nvSpPr>
        <p:spPr bwMode="auto">
          <a:xfrm>
            <a:off x="2095500" y="895350"/>
            <a:ext cx="6437313" cy="317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0" fontAlgn="base" latinLnBrk="0" hangingPunct="0">
              <a:lnSpc>
                <a:spcPct val="130000"/>
              </a:lnSpc>
              <a:spcBef>
                <a:spcPct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即树的数据元素</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结点挂接的子树数</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从根到该结点的层数（根结点算第一层）</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即度为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的结点，即叶子</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即度不为</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0</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的结点（也称为内部结点）</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所有结点度中的最大值</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指所有结点中最大的层数</a:t>
            </a:r>
            <a:endParaRPr kumimoji="0" lang="zh-CN" altLang="en-US" sz="2200" b="0"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24579" name="Rectangle 7"/>
          <p:cNvSpPr>
            <a:spLocks noChangeArrowheads="1"/>
          </p:cNvSpPr>
          <p:nvPr/>
        </p:nvSpPr>
        <p:spPr bwMode="auto">
          <a:xfrm>
            <a:off x="350838" y="895350"/>
            <a:ext cx="1724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r" defTabSz="914400" rtl="0" eaLnBrk="1" fontAlgn="base" latinLnBrk="0" hangingPunct="1">
              <a:lnSpc>
                <a:spcPct val="130000"/>
              </a:lnSpc>
              <a:spcBef>
                <a:spcPct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结点</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结点的度</a:t>
            </a:r>
            <a:endPar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结点的层次</a:t>
            </a:r>
            <a:endPar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终端结点</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分支结点</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树的度</a:t>
            </a:r>
            <a:endPar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ts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树的深度</a:t>
            </a:r>
            <a:endPar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r" defTabSz="914400" rtl="0" eaLnBrk="1" fontAlgn="base" latinLnBrk="0" hangingPunct="1">
              <a:lnSpc>
                <a:spcPct val="130000"/>
              </a:lnSpc>
              <a:spcBef>
                <a:spcPts val="0"/>
              </a:spcBef>
              <a:spcAft>
                <a:spcPct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或高度</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21508" name="Object 69"/>
          <p:cNvGraphicFramePr/>
          <p:nvPr/>
        </p:nvGraphicFramePr>
        <p:xfrm>
          <a:off x="2754313" y="4198938"/>
          <a:ext cx="4495800" cy="2493962"/>
        </p:xfrm>
        <a:graphic>
          <a:graphicData uri="http://schemas.openxmlformats.org/presentationml/2006/ole">
            <mc:AlternateContent xmlns:mc="http://schemas.openxmlformats.org/markup-compatibility/2006">
              <mc:Choice xmlns:v="urn:schemas-microsoft-com:vml" Requires="v">
                <p:oleObj spid="_x0000_s2" name="" r:id="rId1" imgW="6875780" imgH="3817620" progId="Visio.Drawing.5">
                  <p:embed/>
                </p:oleObj>
              </mc:Choice>
              <mc:Fallback>
                <p:oleObj name="" r:id="rId1" imgW="6875780" imgH="3817620" progId="Visio.Drawing.5">
                  <p:embed/>
                  <p:pic>
                    <p:nvPicPr>
                      <p:cNvPr id="0" name="图片 3083"/>
                      <p:cNvPicPr/>
                      <p:nvPr/>
                    </p:nvPicPr>
                    <p:blipFill>
                      <a:blip r:embed="rId2"/>
                      <a:stretch>
                        <a:fillRect/>
                      </a:stretch>
                    </p:blipFill>
                    <p:spPr>
                      <a:xfrm>
                        <a:off x="2754313" y="4198938"/>
                        <a:ext cx="4495800" cy="2493962"/>
                      </a:xfrm>
                      <a:prstGeom prst="rect">
                        <a:avLst/>
                      </a:prstGeom>
                      <a:solidFill>
                        <a:schemeClr val="accent1"/>
                      </a:solidFill>
                      <a:ln w="38100">
                        <a:noFill/>
                        <a:miter/>
                      </a:ln>
                    </p:spPr>
                  </p:pic>
                </p:oleObj>
              </mc:Fallback>
            </mc:AlternateContent>
          </a:graphicData>
        </a:graphic>
      </p:graphicFrame>
      <p:grpSp>
        <p:nvGrpSpPr>
          <p:cNvPr id="24584" name="Group 70"/>
          <p:cNvGrpSpPr/>
          <p:nvPr/>
        </p:nvGrpSpPr>
        <p:grpSpPr bwMode="auto">
          <a:xfrm>
            <a:off x="7729165" y="3622079"/>
            <a:ext cx="803275" cy="3057525"/>
            <a:chOff x="4944" y="1584"/>
            <a:chExt cx="506" cy="1926"/>
          </a:xfrm>
          <a:solidFill>
            <a:srgbClr val="E2D9EB"/>
          </a:solidFill>
        </p:grpSpPr>
        <p:sp>
          <p:nvSpPr>
            <p:cNvPr id="24585" name="Text Box 71"/>
            <p:cNvSpPr txBox="1">
              <a:spLocks noChangeArrowheads="1"/>
            </p:cNvSpPr>
            <p:nvPr/>
          </p:nvSpPr>
          <p:spPr bwMode="auto">
            <a:xfrm>
              <a:off x="4944" y="1584"/>
              <a:ext cx="506" cy="294"/>
            </a:xfrm>
            <a:prstGeom prst="rect">
              <a:avLst/>
            </a:prstGeom>
            <a:grpFill/>
            <a:ln w="9525">
              <a:solidFill>
                <a:schemeClr val="tx1">
                  <a:lumMod val="95000"/>
                  <a:lumOff val="5000"/>
                </a:schemeClr>
              </a:solidFill>
              <a:miter lim="800000"/>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层次</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586" name="Text Box 72"/>
            <p:cNvSpPr txBox="1">
              <a:spLocks noChangeArrowheads="1"/>
            </p:cNvSpPr>
            <p:nvPr/>
          </p:nvSpPr>
          <p:spPr bwMode="auto">
            <a:xfrm>
              <a:off x="5088" y="1920"/>
              <a:ext cx="218" cy="294"/>
            </a:xfrm>
            <a:prstGeom prst="rect">
              <a:avLst/>
            </a:prstGeom>
            <a:grpFill/>
            <a:ln w="9525">
              <a:solidFill>
                <a:schemeClr val="tx1">
                  <a:lumMod val="95000"/>
                  <a:lumOff val="5000"/>
                </a:schemeClr>
              </a:solidFill>
              <a:miter lim="800000"/>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587" name="Text Box 73"/>
            <p:cNvSpPr txBox="1">
              <a:spLocks noChangeArrowheads="1"/>
            </p:cNvSpPr>
            <p:nvPr/>
          </p:nvSpPr>
          <p:spPr bwMode="auto">
            <a:xfrm>
              <a:off x="5088" y="2352"/>
              <a:ext cx="218" cy="294"/>
            </a:xfrm>
            <a:prstGeom prst="rect">
              <a:avLst/>
            </a:prstGeom>
            <a:grpFill/>
            <a:ln w="9525">
              <a:solidFill>
                <a:schemeClr val="tx1">
                  <a:lumMod val="95000"/>
                  <a:lumOff val="5000"/>
                </a:schemeClr>
              </a:solidFill>
              <a:miter lim="800000"/>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588" name="Text Box 74"/>
            <p:cNvSpPr txBox="1">
              <a:spLocks noChangeArrowheads="1"/>
            </p:cNvSpPr>
            <p:nvPr/>
          </p:nvSpPr>
          <p:spPr bwMode="auto">
            <a:xfrm>
              <a:off x="5088" y="2784"/>
              <a:ext cx="218" cy="294"/>
            </a:xfrm>
            <a:prstGeom prst="rect">
              <a:avLst/>
            </a:prstGeom>
            <a:grpFill/>
            <a:ln w="9525">
              <a:solidFill>
                <a:schemeClr val="tx1">
                  <a:lumMod val="95000"/>
                  <a:lumOff val="5000"/>
                </a:schemeClr>
              </a:solidFill>
              <a:miter lim="800000"/>
            </a:ln>
          </p:spPr>
          <p:txBody>
            <a:bodyPr>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589" name="Text Box 75"/>
            <p:cNvSpPr txBox="1">
              <a:spLocks noChangeArrowheads="1"/>
            </p:cNvSpPr>
            <p:nvPr/>
          </p:nvSpPr>
          <p:spPr bwMode="auto">
            <a:xfrm>
              <a:off x="5088" y="3216"/>
              <a:ext cx="218" cy="294"/>
            </a:xfrm>
            <a:prstGeom prst="rect">
              <a:avLst/>
            </a:prstGeom>
            <a:grpFill/>
            <a:ln w="9525">
              <a:solidFill>
                <a:schemeClr val="tx1">
                  <a:lumMod val="95000"/>
                  <a:lumOff val="5000"/>
                </a:schemeClr>
              </a:solidFill>
              <a:miter lim="800000"/>
            </a:ln>
          </p:spPr>
          <p:txBody>
            <a:bodyPr wrap="none">
              <a:spAutoFit/>
            </a:bodyPr>
            <a:lstStyle>
              <a:lvl1pPr>
                <a:defRPr sz="2800" b="1">
                  <a:solidFill>
                    <a:schemeClr val="tx1"/>
                  </a:solidFill>
                  <a:latin typeface="Times New Roman" panose="02020603050405020304" pitchFamily="18" charset="0"/>
                  <a:ea typeface="仿宋_GB2312" panose="02010609030101010101" pitchFamily="49" charset="-122"/>
                </a:defRPr>
              </a:lvl1pPr>
              <a:lvl2pPr>
                <a:defRPr sz="2800" b="1">
                  <a:solidFill>
                    <a:schemeClr val="tx1"/>
                  </a:solidFill>
                  <a:latin typeface="Times New Roman" panose="02020603050405020304" pitchFamily="18" charset="0"/>
                  <a:ea typeface="仿宋_GB2312" panose="02010609030101010101" pitchFamily="49" charset="-122"/>
                </a:defRPr>
              </a:lvl2pPr>
              <a:lvl3pPr>
                <a:defRPr sz="2800" b="1">
                  <a:solidFill>
                    <a:schemeClr val="tx1"/>
                  </a:solidFill>
                  <a:latin typeface="Times New Roman" panose="02020603050405020304" pitchFamily="18" charset="0"/>
                  <a:ea typeface="仿宋_GB2312" panose="02010609030101010101" pitchFamily="49" charset="-122"/>
                </a:defRPr>
              </a:lvl3pPr>
              <a:lvl4pPr>
                <a:defRPr sz="2800" b="1">
                  <a:solidFill>
                    <a:schemeClr val="tx1"/>
                  </a:solidFill>
                  <a:latin typeface="Times New Roman" panose="02020603050405020304" pitchFamily="18" charset="0"/>
                  <a:ea typeface="仿宋_GB2312" panose="02010609030101010101" pitchFamily="49" charset="-122"/>
                </a:defRPr>
              </a:lvl4pPr>
              <a:lvl5pPr>
                <a:defRPr sz="2800" b="1">
                  <a:solidFill>
                    <a:schemeClr val="tx1"/>
                  </a:solidFill>
                  <a:latin typeface="Times New Roman" panose="02020603050405020304" pitchFamily="18" charset="0"/>
                  <a:ea typeface="仿宋_GB2312" panose="02010609030101010101" pitchFamily="49" charset="-122"/>
                </a:defRPr>
              </a:lvl5pPr>
              <a:lvl6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6pPr>
              <a:lvl7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7pPr>
              <a:lvl8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8pPr>
              <a:lvl9pPr fontAlgn="base">
                <a:spcBef>
                  <a:spcPct val="20000"/>
                </a:spcBef>
                <a:spcAft>
                  <a:spcPct val="0"/>
                </a:spcAft>
                <a:buFont typeface="Arial" panose="020B0604020202020204" pitchFamily="34" charset="0"/>
                <a:defRPr sz="2800" b="1">
                  <a:solidFill>
                    <a:schemeClr val="tx1"/>
                  </a:solidFill>
                  <a:latin typeface="Times New Roman" panose="02020603050405020304" pitchFamily="18" charset="0"/>
                  <a:ea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4</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4590" name="Rectangle 76"/>
          <p:cNvSpPr>
            <a:spLocks noChangeArrowheads="1"/>
          </p:cNvSpPr>
          <p:nvPr/>
        </p:nvSpPr>
        <p:spPr bwMode="auto">
          <a:xfrm>
            <a:off x="793750" y="217488"/>
            <a:ext cx="3922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ts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n-lt"/>
                <a:ea typeface="+mn-ea"/>
                <a:cs typeface="+mn-ea"/>
                <a:sym typeface="+mn-lt"/>
              </a:rPr>
              <a:t>基本术语</a:t>
            </a:r>
            <a:endParaRPr kumimoji="0" lang="zh-CN" altLang="en-US" sz="2800" b="0" i="0" u="none" strike="noStrike" kern="120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19460"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19461"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78" name="" r:id="rId2" imgW="729615" imgH="476885" progId="Package">
                  <p:embed/>
                </p:oleObj>
              </mc:Choice>
              <mc:Fallback>
                <p:oleObj name="" r:id="rId2" imgW="729615" imgH="476885" progId="Package">
                  <p:embed/>
                  <p:pic>
                    <p:nvPicPr>
                      <p:cNvPr id="0" name="图片 3077"/>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19462" name="Group 6"/>
          <p:cNvGrpSpPr/>
          <p:nvPr/>
        </p:nvGrpSpPr>
        <p:grpSpPr>
          <a:xfrm>
            <a:off x="7291388" y="0"/>
            <a:ext cx="1852612" cy="1668463"/>
            <a:chOff x="1632" y="768"/>
            <a:chExt cx="1167" cy="1051"/>
          </a:xfrm>
        </p:grpSpPr>
        <p:sp>
          <p:nvSpPr>
            <p:cNvPr id="19554"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19555"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19556"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19557"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19558"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19559"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19560"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19561"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19562"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19463" name="Line 16"/>
          <p:cNvSpPr/>
          <p:nvPr/>
        </p:nvSpPr>
        <p:spPr>
          <a:xfrm flipH="1">
            <a:off x="6738938" y="3527425"/>
            <a:ext cx="1587" cy="620713"/>
          </a:xfrm>
          <a:prstGeom prst="line">
            <a:avLst/>
          </a:prstGeom>
          <a:ln w="38100" cap="flat" cmpd="sng">
            <a:solidFill>
              <a:schemeClr val="folHlink"/>
            </a:solidFill>
            <a:prstDash val="solid"/>
            <a:headEnd type="none" w="med" len="med"/>
            <a:tailEnd type="triangle" w="med" len="med"/>
          </a:ln>
        </p:spPr>
      </p:sp>
      <p:grpSp>
        <p:nvGrpSpPr>
          <p:cNvPr id="19464" name="Group 17"/>
          <p:cNvGrpSpPr/>
          <p:nvPr/>
        </p:nvGrpSpPr>
        <p:grpSpPr>
          <a:xfrm>
            <a:off x="4948238" y="3489325"/>
            <a:ext cx="4195762" cy="3368675"/>
            <a:chOff x="2496" y="542"/>
            <a:chExt cx="2643" cy="2122"/>
          </a:xfrm>
        </p:grpSpPr>
        <p:sp>
          <p:nvSpPr>
            <p:cNvPr id="19511"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19512"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19513"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19514"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19515" name="Group 22"/>
            <p:cNvGrpSpPr/>
            <p:nvPr/>
          </p:nvGrpSpPr>
          <p:grpSpPr>
            <a:xfrm>
              <a:off x="2499" y="542"/>
              <a:ext cx="2640" cy="2122"/>
              <a:chOff x="2928" y="144"/>
              <a:chExt cx="2640" cy="2122"/>
            </a:xfrm>
          </p:grpSpPr>
          <p:grpSp>
            <p:nvGrpSpPr>
              <p:cNvPr id="19522" name="Group 23"/>
              <p:cNvGrpSpPr/>
              <p:nvPr/>
            </p:nvGrpSpPr>
            <p:grpSpPr>
              <a:xfrm>
                <a:off x="3792" y="528"/>
                <a:ext cx="912" cy="256"/>
                <a:chOff x="3216" y="3312"/>
                <a:chExt cx="1680" cy="256"/>
              </a:xfrm>
            </p:grpSpPr>
            <p:sp>
              <p:nvSpPr>
                <p:cNvPr id="19549"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19550"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9551"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9552"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9553"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9523"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19524"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19525"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19526"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19527"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19528" name="Group 34"/>
              <p:cNvGrpSpPr/>
              <p:nvPr/>
            </p:nvGrpSpPr>
            <p:grpSpPr>
              <a:xfrm>
                <a:off x="4656" y="1104"/>
                <a:ext cx="912" cy="256"/>
                <a:chOff x="3216" y="3312"/>
                <a:chExt cx="1680" cy="256"/>
              </a:xfrm>
            </p:grpSpPr>
            <p:sp>
              <p:nvSpPr>
                <p:cNvPr id="19544"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19545"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9546"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9547"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9548"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9529" name="Group 40"/>
              <p:cNvGrpSpPr/>
              <p:nvPr/>
            </p:nvGrpSpPr>
            <p:grpSpPr>
              <a:xfrm>
                <a:off x="3264" y="1728"/>
                <a:ext cx="912" cy="256"/>
                <a:chOff x="3216" y="3312"/>
                <a:chExt cx="1680" cy="256"/>
              </a:xfrm>
            </p:grpSpPr>
            <p:sp>
              <p:nvSpPr>
                <p:cNvPr id="19539"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19540"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9541"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9542"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9543"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19530" name="Group 46"/>
              <p:cNvGrpSpPr/>
              <p:nvPr/>
            </p:nvGrpSpPr>
            <p:grpSpPr>
              <a:xfrm>
                <a:off x="4272" y="1728"/>
                <a:ext cx="912" cy="256"/>
                <a:chOff x="3216" y="3312"/>
                <a:chExt cx="1680" cy="256"/>
              </a:xfrm>
            </p:grpSpPr>
            <p:sp>
              <p:nvSpPr>
                <p:cNvPr id="19534"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19535"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9536"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9537"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9538"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9531"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19532"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19533"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19516"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9517" name="Text Box 56"/>
            <p:cNvSpPr txBox="1"/>
            <p:nvPr/>
          </p:nvSpPr>
          <p:spPr>
            <a:xfrm>
              <a:off x="2496" y="1493"/>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9518" name="Text Box 57"/>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9519"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9520"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19521"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19465" name="Group 61"/>
          <p:cNvGrpSpPr/>
          <p:nvPr/>
        </p:nvGrpSpPr>
        <p:grpSpPr>
          <a:xfrm>
            <a:off x="6572250" y="2773363"/>
            <a:ext cx="1616075" cy="784225"/>
            <a:chOff x="3884" y="1107"/>
            <a:chExt cx="1018" cy="494"/>
          </a:xfrm>
        </p:grpSpPr>
        <p:grpSp>
          <p:nvGrpSpPr>
            <p:cNvPr id="19495" name="Group 62"/>
            <p:cNvGrpSpPr/>
            <p:nvPr/>
          </p:nvGrpSpPr>
          <p:grpSpPr>
            <a:xfrm>
              <a:off x="3884" y="1107"/>
              <a:ext cx="886" cy="494"/>
              <a:chOff x="2442" y="943"/>
              <a:chExt cx="886" cy="494"/>
            </a:xfrm>
          </p:grpSpPr>
          <p:sp>
            <p:nvSpPr>
              <p:cNvPr id="19501"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19502"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19503" name="Group 65"/>
              <p:cNvGrpSpPr/>
              <p:nvPr/>
            </p:nvGrpSpPr>
            <p:grpSpPr>
              <a:xfrm>
                <a:off x="2442" y="1231"/>
                <a:ext cx="886" cy="206"/>
                <a:chOff x="3984" y="2976"/>
                <a:chExt cx="912" cy="262"/>
              </a:xfrm>
            </p:grpSpPr>
            <p:grpSp>
              <p:nvGrpSpPr>
                <p:cNvPr id="19504" name="Group 66"/>
                <p:cNvGrpSpPr/>
                <p:nvPr/>
              </p:nvGrpSpPr>
              <p:grpSpPr>
                <a:xfrm>
                  <a:off x="3984" y="2976"/>
                  <a:ext cx="912" cy="256"/>
                  <a:chOff x="3216" y="3312"/>
                  <a:chExt cx="1680" cy="256"/>
                </a:xfrm>
              </p:grpSpPr>
              <p:sp>
                <p:nvSpPr>
                  <p:cNvPr id="19506"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19507"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19508"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19509"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19510"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19505"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19496" name="Group 73"/>
            <p:cNvGrpSpPr/>
            <p:nvPr/>
          </p:nvGrpSpPr>
          <p:grpSpPr>
            <a:xfrm>
              <a:off x="4714" y="1223"/>
              <a:ext cx="188" cy="281"/>
              <a:chOff x="4714" y="1223"/>
              <a:chExt cx="188" cy="281"/>
            </a:xfrm>
          </p:grpSpPr>
          <p:sp>
            <p:nvSpPr>
              <p:cNvPr id="19497"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19498"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19499"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19500"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19466" name="Group 78"/>
          <p:cNvGrpSpPr/>
          <p:nvPr/>
        </p:nvGrpSpPr>
        <p:grpSpPr>
          <a:xfrm>
            <a:off x="6518275" y="2487613"/>
            <a:ext cx="457200" cy="742950"/>
            <a:chOff x="3850" y="927"/>
            <a:chExt cx="288" cy="468"/>
          </a:xfrm>
        </p:grpSpPr>
        <p:sp>
          <p:nvSpPr>
            <p:cNvPr id="19493"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19494"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19467" name="Group 81"/>
          <p:cNvGrpSpPr/>
          <p:nvPr/>
        </p:nvGrpSpPr>
        <p:grpSpPr>
          <a:xfrm>
            <a:off x="4349750" y="5457825"/>
            <a:ext cx="1147763" cy="519113"/>
            <a:chOff x="4322" y="1613"/>
            <a:chExt cx="723" cy="327"/>
          </a:xfrm>
        </p:grpSpPr>
        <p:sp>
          <p:nvSpPr>
            <p:cNvPr id="19491"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19492" name="Text Box 83"/>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grpSp>
        <p:nvGrpSpPr>
          <p:cNvPr id="19468" name="Group 84"/>
          <p:cNvGrpSpPr/>
          <p:nvPr/>
        </p:nvGrpSpPr>
        <p:grpSpPr>
          <a:xfrm>
            <a:off x="5414963" y="200025"/>
            <a:ext cx="1601787" cy="2168525"/>
            <a:chOff x="1104" y="1957"/>
            <a:chExt cx="1009" cy="1366"/>
          </a:xfrm>
        </p:grpSpPr>
        <p:sp>
          <p:nvSpPr>
            <p:cNvPr id="19481" name="Text Box 85"/>
            <p:cNvSpPr txBox="1"/>
            <p:nvPr/>
          </p:nvSpPr>
          <p:spPr>
            <a:xfrm>
              <a:off x="1104" y="2620"/>
              <a:ext cx="160"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19482" name="Group 86"/>
            <p:cNvGrpSpPr/>
            <p:nvPr/>
          </p:nvGrpSpPr>
          <p:grpSpPr>
            <a:xfrm>
              <a:off x="1254" y="1957"/>
              <a:ext cx="859" cy="1366"/>
              <a:chOff x="2908" y="567"/>
              <a:chExt cx="859" cy="1366"/>
            </a:xfrm>
          </p:grpSpPr>
          <p:sp>
            <p:nvSpPr>
              <p:cNvPr id="19484" name="Rectangle 87"/>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19485" name="Rectangle 88"/>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9486" name="Rectangle 89"/>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9487" name="Rectangle 90"/>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9488" name="Rectangle 91"/>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19489" name="Line 92"/>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19490" name="Line 93"/>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19483" name="Text Box 94"/>
            <p:cNvSpPr txBox="1"/>
            <p:nvPr/>
          </p:nvSpPr>
          <p:spPr>
            <a:xfrm>
              <a:off x="1463" y="2836"/>
              <a:ext cx="455"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P-&gt;B</a:t>
              </a:r>
              <a:endParaRPr lang="en-US" altLang="zh-CN" sz="2000" dirty="0">
                <a:latin typeface="Times New Roman" panose="02020603050405020304" pitchFamily="18" charset="0"/>
              </a:endParaRPr>
            </a:p>
          </p:txBody>
        </p:sp>
      </p:grpSp>
      <p:sp>
        <p:nvSpPr>
          <p:cNvPr id="19469" name="Text Box 95"/>
          <p:cNvSpPr txBox="1"/>
          <p:nvPr/>
        </p:nvSpPr>
        <p:spPr>
          <a:xfrm>
            <a:off x="452438"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19470" name="Group 96"/>
          <p:cNvGrpSpPr/>
          <p:nvPr/>
        </p:nvGrpSpPr>
        <p:grpSpPr>
          <a:xfrm>
            <a:off x="5270500" y="4111625"/>
            <a:ext cx="3625850" cy="2306638"/>
            <a:chOff x="655" y="2029"/>
            <a:chExt cx="2284" cy="1453"/>
          </a:xfrm>
        </p:grpSpPr>
        <p:sp>
          <p:nvSpPr>
            <p:cNvPr id="19471" name="Text Box 97"/>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2" name="Text Box 98"/>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3" name="Text Box 99"/>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4" name="Text Box 100"/>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5" name="Text Box 101"/>
            <p:cNvSpPr txBox="1"/>
            <p:nvPr/>
          </p:nvSpPr>
          <p:spPr>
            <a:xfrm>
              <a:off x="655" y="259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6" name="Text Box 102"/>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7" name="Text Box 103"/>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8" name="Text Box 104"/>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79" name="Text Box 105"/>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19480" name="Text Box 106"/>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Text Box 3"/>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0484" name="Object 4">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0" name="" r:id="rId1" imgW="729615" imgH="476885" progId="Package">
                  <p:embed/>
                </p:oleObj>
              </mc:Choice>
              <mc:Fallback>
                <p:oleObj name="" r:id="rId1" imgW="729615" imgH="476885" progId="Package">
                  <p:embed/>
                  <p:pic>
                    <p:nvPicPr>
                      <p:cNvPr id="0" name="图片 3079"/>
                      <p:cNvPicPr/>
                      <p:nvPr/>
                    </p:nvPicPr>
                    <p:blipFill>
                      <a:blip r:embed="rId2"/>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0485" name="Group 5"/>
          <p:cNvGrpSpPr/>
          <p:nvPr/>
        </p:nvGrpSpPr>
        <p:grpSpPr>
          <a:xfrm>
            <a:off x="7123113" y="204788"/>
            <a:ext cx="1852612" cy="1668462"/>
            <a:chOff x="1632" y="768"/>
            <a:chExt cx="1167" cy="1051"/>
          </a:xfrm>
        </p:grpSpPr>
        <p:sp>
          <p:nvSpPr>
            <p:cNvPr id="20579" name="Oval 6"/>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0580" name="Oval 7"/>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0581" name="Oval 8"/>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0582" name="Oval 9"/>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0583" name="Oval 10"/>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0584" name="Line 11"/>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0585" name="Line 12"/>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0586" name="Line 13"/>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0587" name="Line 14"/>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0486" name="Line 15"/>
          <p:cNvSpPr/>
          <p:nvPr/>
        </p:nvSpPr>
        <p:spPr>
          <a:xfrm flipH="1">
            <a:off x="6738938" y="3278188"/>
            <a:ext cx="1587" cy="620712"/>
          </a:xfrm>
          <a:prstGeom prst="line">
            <a:avLst/>
          </a:prstGeom>
          <a:ln w="38100" cap="flat" cmpd="sng">
            <a:solidFill>
              <a:schemeClr val="folHlink"/>
            </a:solidFill>
            <a:prstDash val="solid"/>
            <a:headEnd type="none" w="med" len="med"/>
            <a:tailEnd type="triangle" w="med" len="med"/>
          </a:ln>
        </p:spPr>
      </p:sp>
      <p:grpSp>
        <p:nvGrpSpPr>
          <p:cNvPr id="20487" name="Group 16"/>
          <p:cNvGrpSpPr/>
          <p:nvPr/>
        </p:nvGrpSpPr>
        <p:grpSpPr>
          <a:xfrm>
            <a:off x="4948238" y="3240088"/>
            <a:ext cx="4195762" cy="3368675"/>
            <a:chOff x="2496" y="542"/>
            <a:chExt cx="2643" cy="2122"/>
          </a:xfrm>
        </p:grpSpPr>
        <p:sp>
          <p:nvSpPr>
            <p:cNvPr id="20536" name="Line 17"/>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0537" name="Line 18"/>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0538" name="Line 19"/>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0539" name="Line 20"/>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0540" name="Group 21"/>
            <p:cNvGrpSpPr/>
            <p:nvPr/>
          </p:nvGrpSpPr>
          <p:grpSpPr>
            <a:xfrm>
              <a:off x="2499" y="542"/>
              <a:ext cx="2640" cy="2122"/>
              <a:chOff x="2928" y="144"/>
              <a:chExt cx="2640" cy="2122"/>
            </a:xfrm>
          </p:grpSpPr>
          <p:grpSp>
            <p:nvGrpSpPr>
              <p:cNvPr id="20547" name="Group 22"/>
              <p:cNvGrpSpPr/>
              <p:nvPr/>
            </p:nvGrpSpPr>
            <p:grpSpPr>
              <a:xfrm>
                <a:off x="3792" y="528"/>
                <a:ext cx="912" cy="256"/>
                <a:chOff x="3216" y="3312"/>
                <a:chExt cx="1680" cy="256"/>
              </a:xfrm>
            </p:grpSpPr>
            <p:sp>
              <p:nvSpPr>
                <p:cNvPr id="20574" name="Rectangle 23"/>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0575" name="Line 24"/>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0576" name="Line 25"/>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0577" name="Line 26"/>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0578" name="Line 27"/>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0548" name="Rectangle 28"/>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0549" name="Line 29"/>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0550" name="Line 30"/>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0551" name="Line 31"/>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0552" name="Line 32"/>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0553" name="Group 33"/>
              <p:cNvGrpSpPr/>
              <p:nvPr/>
            </p:nvGrpSpPr>
            <p:grpSpPr>
              <a:xfrm>
                <a:off x="4656" y="1104"/>
                <a:ext cx="912" cy="256"/>
                <a:chOff x="3216" y="3312"/>
                <a:chExt cx="1680" cy="256"/>
              </a:xfrm>
            </p:grpSpPr>
            <p:sp>
              <p:nvSpPr>
                <p:cNvPr id="20569" name="Rectangle 3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0570" name="Line 3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0571" name="Line 3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0572" name="Line 3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0573" name="Line 38"/>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0554" name="Group 39"/>
              <p:cNvGrpSpPr/>
              <p:nvPr/>
            </p:nvGrpSpPr>
            <p:grpSpPr>
              <a:xfrm>
                <a:off x="3264" y="1728"/>
                <a:ext cx="912" cy="256"/>
                <a:chOff x="3216" y="3312"/>
                <a:chExt cx="1680" cy="256"/>
              </a:xfrm>
            </p:grpSpPr>
            <p:sp>
              <p:nvSpPr>
                <p:cNvPr id="20564" name="Rectangle 40"/>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0565" name="Line 41"/>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0566" name="Line 42"/>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0567" name="Line 43"/>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0568" name="Line 44"/>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0555" name="Group 45"/>
              <p:cNvGrpSpPr/>
              <p:nvPr/>
            </p:nvGrpSpPr>
            <p:grpSpPr>
              <a:xfrm>
                <a:off x="4272" y="1728"/>
                <a:ext cx="912" cy="256"/>
                <a:chOff x="3216" y="3312"/>
                <a:chExt cx="1680" cy="256"/>
              </a:xfrm>
            </p:grpSpPr>
            <p:sp>
              <p:nvSpPr>
                <p:cNvPr id="20559" name="Rectangle 46"/>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0560" name="Line 47"/>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0561" name="Line 48"/>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0562" name="Line 49"/>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0563" name="Line 50"/>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0556" name="Line 51"/>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0557" name="Text Box 52"/>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0558" name="Text Box 53"/>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0541" name="Text Box 54"/>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0542" name="Text Box 55"/>
            <p:cNvSpPr txBox="1"/>
            <p:nvPr/>
          </p:nvSpPr>
          <p:spPr>
            <a:xfrm>
              <a:off x="2496" y="1493"/>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0543" name="Text Box 56"/>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0544" name="Text Box 57"/>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0545" name="Text Box 58"/>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0546" name="Text Box 59"/>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0488" name="Group 60"/>
          <p:cNvGrpSpPr/>
          <p:nvPr/>
        </p:nvGrpSpPr>
        <p:grpSpPr>
          <a:xfrm>
            <a:off x="6572250" y="2524125"/>
            <a:ext cx="1616075" cy="784225"/>
            <a:chOff x="3884" y="1107"/>
            <a:chExt cx="1018" cy="494"/>
          </a:xfrm>
        </p:grpSpPr>
        <p:grpSp>
          <p:nvGrpSpPr>
            <p:cNvPr id="20520" name="Group 61"/>
            <p:cNvGrpSpPr/>
            <p:nvPr/>
          </p:nvGrpSpPr>
          <p:grpSpPr>
            <a:xfrm>
              <a:off x="3884" y="1107"/>
              <a:ext cx="886" cy="494"/>
              <a:chOff x="2442" y="943"/>
              <a:chExt cx="886" cy="494"/>
            </a:xfrm>
          </p:grpSpPr>
          <p:sp>
            <p:nvSpPr>
              <p:cNvPr id="20526" name="Line 62"/>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0527" name="Text Box 63"/>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0528" name="Group 64"/>
              <p:cNvGrpSpPr/>
              <p:nvPr/>
            </p:nvGrpSpPr>
            <p:grpSpPr>
              <a:xfrm>
                <a:off x="2442" y="1231"/>
                <a:ext cx="886" cy="206"/>
                <a:chOff x="3984" y="2976"/>
                <a:chExt cx="912" cy="262"/>
              </a:xfrm>
            </p:grpSpPr>
            <p:grpSp>
              <p:nvGrpSpPr>
                <p:cNvPr id="20529" name="Group 65"/>
                <p:cNvGrpSpPr/>
                <p:nvPr/>
              </p:nvGrpSpPr>
              <p:grpSpPr>
                <a:xfrm>
                  <a:off x="3984" y="2976"/>
                  <a:ext cx="912" cy="256"/>
                  <a:chOff x="3216" y="3312"/>
                  <a:chExt cx="1680" cy="256"/>
                </a:xfrm>
              </p:grpSpPr>
              <p:sp>
                <p:nvSpPr>
                  <p:cNvPr id="20531" name="Rectangle 66"/>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0532" name="Line 67"/>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0533" name="Line 68"/>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0534" name="Line 69"/>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0535" name="Line 70"/>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0530" name="Rectangle 71"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0521" name="Group 72"/>
            <p:cNvGrpSpPr/>
            <p:nvPr/>
          </p:nvGrpSpPr>
          <p:grpSpPr>
            <a:xfrm>
              <a:off x="4714" y="1223"/>
              <a:ext cx="188" cy="281"/>
              <a:chOff x="4714" y="1223"/>
              <a:chExt cx="188" cy="281"/>
            </a:xfrm>
          </p:grpSpPr>
          <p:sp>
            <p:nvSpPr>
              <p:cNvPr id="20522" name="Line 73"/>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0523" name="Line 74"/>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0524" name="Line 75"/>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0525" name="Line 76"/>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0489" name="Group 77"/>
          <p:cNvGrpSpPr/>
          <p:nvPr/>
        </p:nvGrpSpPr>
        <p:grpSpPr>
          <a:xfrm>
            <a:off x="6518275" y="2238375"/>
            <a:ext cx="457200" cy="742950"/>
            <a:chOff x="3850" y="927"/>
            <a:chExt cx="288" cy="468"/>
          </a:xfrm>
        </p:grpSpPr>
        <p:sp>
          <p:nvSpPr>
            <p:cNvPr id="20518" name="Line 78"/>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0519" name="Text Box 79"/>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0490" name="Group 80"/>
          <p:cNvGrpSpPr/>
          <p:nvPr/>
        </p:nvGrpSpPr>
        <p:grpSpPr>
          <a:xfrm>
            <a:off x="6223000" y="4292600"/>
            <a:ext cx="447675" cy="519113"/>
            <a:chOff x="4504" y="1613"/>
            <a:chExt cx="282" cy="327"/>
          </a:xfrm>
        </p:grpSpPr>
        <p:sp>
          <p:nvSpPr>
            <p:cNvPr id="20516" name="Line 81"/>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0517" name="Text Box 82"/>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0491" name="Text Box 83"/>
          <p:cNvSpPr txBox="1"/>
          <p:nvPr/>
        </p:nvSpPr>
        <p:spPr>
          <a:xfrm>
            <a:off x="4919981" y="1561148"/>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0492" name="Group 84"/>
          <p:cNvGrpSpPr/>
          <p:nvPr/>
        </p:nvGrpSpPr>
        <p:grpSpPr>
          <a:xfrm>
            <a:off x="5170488" y="174625"/>
            <a:ext cx="1363662" cy="2168525"/>
            <a:chOff x="2908" y="567"/>
            <a:chExt cx="859" cy="1366"/>
          </a:xfrm>
        </p:grpSpPr>
        <p:sp>
          <p:nvSpPr>
            <p:cNvPr id="20509" name="Rectangle 85"/>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20510" name="Rectangle 86"/>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0511" name="Rectangle 87"/>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0512" name="Rectangle 88"/>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0513" name="Rectangle 89"/>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0514" name="Line 90"/>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0515" name="Line 91"/>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0493" name="Text Box 92"/>
          <p:cNvSpPr txBox="1"/>
          <p:nvPr/>
        </p:nvSpPr>
        <p:spPr>
          <a:xfrm>
            <a:off x="5770563" y="1570038"/>
            <a:ext cx="184150" cy="396875"/>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37981" name="Text Box 93"/>
          <p:cNvSpPr txBox="1"/>
          <p:nvPr/>
        </p:nvSpPr>
        <p:spPr>
          <a:xfrm>
            <a:off x="4400709" y="6256973"/>
            <a:ext cx="94742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lgn="ct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a:t>
            </a:r>
            <a:r>
              <a:rPr lang="en-US" altLang="zh-CN" sz="2000" dirty="0">
                <a:solidFill>
                  <a:srgbClr val="FF3300"/>
                </a:solidFill>
                <a:latin typeface="Times New Roman" panose="02020603050405020304" pitchFamily="18" charset="0"/>
              </a:rPr>
              <a:t>B</a:t>
            </a:r>
            <a:endParaRPr lang="en-US" altLang="zh-CN" sz="2000" dirty="0">
              <a:solidFill>
                <a:srgbClr val="FF3300"/>
              </a:solidFill>
              <a:latin typeface="Times New Roman" panose="02020603050405020304" pitchFamily="18" charset="0"/>
            </a:endParaRPr>
          </a:p>
        </p:txBody>
      </p:sp>
      <p:sp>
        <p:nvSpPr>
          <p:cNvPr id="37982" name="Line 94"/>
          <p:cNvSpPr/>
          <p:nvPr/>
        </p:nvSpPr>
        <p:spPr>
          <a:xfrm flipV="1">
            <a:off x="5110163" y="3243263"/>
            <a:ext cx="1479550" cy="1670050"/>
          </a:xfrm>
          <a:prstGeom prst="line">
            <a:avLst/>
          </a:prstGeom>
          <a:ln w="38100" cap="flat" cmpd="sng">
            <a:solidFill>
              <a:srgbClr val="00CC00"/>
            </a:solidFill>
            <a:prstDash val="dash"/>
            <a:headEnd type="none" w="med" len="med"/>
            <a:tailEnd type="triangle" w="med" len="med"/>
          </a:ln>
        </p:spPr>
      </p:sp>
      <p:sp>
        <p:nvSpPr>
          <p:cNvPr id="20496" name="Text Box 95"/>
          <p:cNvSpPr txBox="1"/>
          <p:nvPr/>
        </p:nvSpPr>
        <p:spPr>
          <a:xfrm>
            <a:off x="439738"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0497" name="Group 96"/>
          <p:cNvGrpSpPr/>
          <p:nvPr/>
        </p:nvGrpSpPr>
        <p:grpSpPr>
          <a:xfrm>
            <a:off x="5208588" y="3876675"/>
            <a:ext cx="3625850" cy="2306638"/>
            <a:chOff x="655" y="2029"/>
            <a:chExt cx="2284" cy="1453"/>
          </a:xfrm>
        </p:grpSpPr>
        <p:sp>
          <p:nvSpPr>
            <p:cNvPr id="20499" name="Text Box 97"/>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0" name="Text Box 98"/>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1" name="Text Box 99"/>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2" name="Text Box 100"/>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3" name="Text Box 101"/>
            <p:cNvSpPr txBox="1"/>
            <p:nvPr/>
          </p:nvSpPr>
          <p:spPr>
            <a:xfrm>
              <a:off x="655" y="259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4" name="Text Box 102"/>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5" name="Text Box 103"/>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6" name="Text Box 104"/>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7" name="Text Box 105"/>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0508" name="Text Box 106"/>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
        <p:nvSpPr>
          <p:cNvPr id="37995" name="Text Box 107"/>
          <p:cNvSpPr txBox="1"/>
          <p:nvPr/>
        </p:nvSpPr>
        <p:spPr>
          <a:xfrm>
            <a:off x="5248910" y="4761548"/>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7981"/>
                                        </p:tgtEl>
                                        <p:attrNameLst>
                                          <p:attrName>style.visibility</p:attrName>
                                        </p:attrNameLst>
                                      </p:cBhvr>
                                      <p:to>
                                        <p:strVal val="visible"/>
                                      </p:to>
                                    </p:set>
                                    <p:animEffect transition="in" filter="box(out)">
                                      <p:cBhvr>
                                        <p:cTn id="7" dur="500"/>
                                        <p:tgtEl>
                                          <p:spTgt spid="37981"/>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7995"/>
                                        </p:tgtEl>
                                        <p:attrNameLst>
                                          <p:attrName>style.visibility</p:attrName>
                                        </p:attrNameLst>
                                      </p:cBhvr>
                                      <p:to>
                                        <p:strVal val="visible"/>
                                      </p:to>
                                    </p:set>
                                    <p:animEffect transition="in" filter="box(out)">
                                      <p:cBhvr>
                                        <p:cTn id="12" dur="500"/>
                                        <p:tgtEl>
                                          <p:spTgt spid="37995"/>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7982"/>
                                        </p:tgtEl>
                                        <p:attrNameLst>
                                          <p:attrName>style.visibility</p:attrName>
                                        </p:attrNameLst>
                                      </p:cBhvr>
                                      <p:to>
                                        <p:strVal val="visible"/>
                                      </p:to>
                                    </p:set>
                                    <p:animEffect transition="in" filter="box(out)">
                                      <p:cBhvr>
                                        <p:cTn id="17" dur="500"/>
                                        <p:tgtEl>
                                          <p:spTgt spid="37982"/>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81" grpId="0" bldLvl="0" animBg="1"/>
      <p:bldP spid="37995"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7"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1508"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1509"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79" name="" r:id="rId2" imgW="729615" imgH="476885" progId="Package">
                  <p:embed/>
                </p:oleObj>
              </mc:Choice>
              <mc:Fallback>
                <p:oleObj name="" r:id="rId2" imgW="729615" imgH="476885" progId="Package">
                  <p:embed/>
                  <p:pic>
                    <p:nvPicPr>
                      <p:cNvPr id="0" name="图片 3078"/>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1510" name="Group 6"/>
          <p:cNvGrpSpPr/>
          <p:nvPr/>
        </p:nvGrpSpPr>
        <p:grpSpPr>
          <a:xfrm>
            <a:off x="7086600" y="155575"/>
            <a:ext cx="1852613" cy="1668463"/>
            <a:chOff x="1632" y="768"/>
            <a:chExt cx="1167" cy="1051"/>
          </a:xfrm>
        </p:grpSpPr>
        <p:sp>
          <p:nvSpPr>
            <p:cNvPr id="21603"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1604"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1605"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1606"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1607"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1608"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1609"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1610"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1611"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1511" name="Line 16"/>
          <p:cNvSpPr/>
          <p:nvPr/>
        </p:nvSpPr>
        <p:spPr>
          <a:xfrm flipH="1">
            <a:off x="6738938" y="3365500"/>
            <a:ext cx="1587" cy="620713"/>
          </a:xfrm>
          <a:prstGeom prst="line">
            <a:avLst/>
          </a:prstGeom>
          <a:ln w="38100" cap="flat" cmpd="sng">
            <a:solidFill>
              <a:schemeClr val="folHlink"/>
            </a:solidFill>
            <a:prstDash val="solid"/>
            <a:headEnd type="none" w="med" len="med"/>
            <a:tailEnd type="triangle" w="med" len="med"/>
          </a:ln>
        </p:spPr>
      </p:sp>
      <p:grpSp>
        <p:nvGrpSpPr>
          <p:cNvPr id="21512" name="Group 17"/>
          <p:cNvGrpSpPr/>
          <p:nvPr/>
        </p:nvGrpSpPr>
        <p:grpSpPr>
          <a:xfrm>
            <a:off x="4953000" y="3327400"/>
            <a:ext cx="4191000" cy="3368675"/>
            <a:chOff x="2499" y="542"/>
            <a:chExt cx="2640" cy="2122"/>
          </a:xfrm>
        </p:grpSpPr>
        <p:sp>
          <p:nvSpPr>
            <p:cNvPr id="21560"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1561"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1562"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1563"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1564" name="Group 22"/>
            <p:cNvGrpSpPr/>
            <p:nvPr/>
          </p:nvGrpSpPr>
          <p:grpSpPr>
            <a:xfrm>
              <a:off x="2499" y="542"/>
              <a:ext cx="2640" cy="2122"/>
              <a:chOff x="2928" y="144"/>
              <a:chExt cx="2640" cy="2122"/>
            </a:xfrm>
          </p:grpSpPr>
          <p:grpSp>
            <p:nvGrpSpPr>
              <p:cNvPr id="21571" name="Group 23"/>
              <p:cNvGrpSpPr/>
              <p:nvPr/>
            </p:nvGrpSpPr>
            <p:grpSpPr>
              <a:xfrm>
                <a:off x="3792" y="528"/>
                <a:ext cx="912" cy="256"/>
                <a:chOff x="3216" y="3312"/>
                <a:chExt cx="1680" cy="256"/>
              </a:xfrm>
            </p:grpSpPr>
            <p:sp>
              <p:nvSpPr>
                <p:cNvPr id="21598"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1599"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1600"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1601"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1602"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1572"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1573"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1574"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1575"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1576"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1577" name="Group 34"/>
              <p:cNvGrpSpPr/>
              <p:nvPr/>
            </p:nvGrpSpPr>
            <p:grpSpPr>
              <a:xfrm>
                <a:off x="4656" y="1104"/>
                <a:ext cx="912" cy="256"/>
                <a:chOff x="3216" y="3312"/>
                <a:chExt cx="1680" cy="256"/>
              </a:xfrm>
            </p:grpSpPr>
            <p:sp>
              <p:nvSpPr>
                <p:cNvPr id="21593"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1594"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1595"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1596"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1597"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1578" name="Group 40"/>
              <p:cNvGrpSpPr/>
              <p:nvPr/>
            </p:nvGrpSpPr>
            <p:grpSpPr>
              <a:xfrm>
                <a:off x="3264" y="1728"/>
                <a:ext cx="912" cy="256"/>
                <a:chOff x="3216" y="3312"/>
                <a:chExt cx="1680" cy="256"/>
              </a:xfrm>
            </p:grpSpPr>
            <p:sp>
              <p:nvSpPr>
                <p:cNvPr id="21588"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1589"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1590"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1591"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1592"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1579" name="Group 46"/>
              <p:cNvGrpSpPr/>
              <p:nvPr/>
            </p:nvGrpSpPr>
            <p:grpSpPr>
              <a:xfrm>
                <a:off x="4272" y="1728"/>
                <a:ext cx="912" cy="256"/>
                <a:chOff x="3216" y="3312"/>
                <a:chExt cx="1680" cy="256"/>
              </a:xfrm>
            </p:grpSpPr>
            <p:sp>
              <p:nvSpPr>
                <p:cNvPr id="21583"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1584"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1585"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1586"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1587"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1580"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1581"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1582"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1565"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1566"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1567" name="Text Box 57"/>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1568"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1569"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1570"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1513" name="Group 61"/>
          <p:cNvGrpSpPr/>
          <p:nvPr/>
        </p:nvGrpSpPr>
        <p:grpSpPr>
          <a:xfrm>
            <a:off x="6572250" y="2611438"/>
            <a:ext cx="1616075" cy="784225"/>
            <a:chOff x="3884" y="1107"/>
            <a:chExt cx="1018" cy="494"/>
          </a:xfrm>
        </p:grpSpPr>
        <p:grpSp>
          <p:nvGrpSpPr>
            <p:cNvPr id="21544" name="Group 62"/>
            <p:cNvGrpSpPr/>
            <p:nvPr/>
          </p:nvGrpSpPr>
          <p:grpSpPr>
            <a:xfrm>
              <a:off x="3884" y="1107"/>
              <a:ext cx="886" cy="494"/>
              <a:chOff x="2442" y="943"/>
              <a:chExt cx="886" cy="494"/>
            </a:xfrm>
          </p:grpSpPr>
          <p:sp>
            <p:nvSpPr>
              <p:cNvPr id="21550"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1551"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1552" name="Group 65"/>
              <p:cNvGrpSpPr/>
              <p:nvPr/>
            </p:nvGrpSpPr>
            <p:grpSpPr>
              <a:xfrm>
                <a:off x="2442" y="1231"/>
                <a:ext cx="886" cy="206"/>
                <a:chOff x="3984" y="2976"/>
                <a:chExt cx="912" cy="262"/>
              </a:xfrm>
            </p:grpSpPr>
            <p:grpSp>
              <p:nvGrpSpPr>
                <p:cNvPr id="21553" name="Group 66"/>
                <p:cNvGrpSpPr/>
                <p:nvPr/>
              </p:nvGrpSpPr>
              <p:grpSpPr>
                <a:xfrm>
                  <a:off x="3984" y="2976"/>
                  <a:ext cx="912" cy="256"/>
                  <a:chOff x="3216" y="3312"/>
                  <a:chExt cx="1680" cy="256"/>
                </a:xfrm>
              </p:grpSpPr>
              <p:sp>
                <p:nvSpPr>
                  <p:cNvPr id="21555"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1556"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1557"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1558"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1559"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1554"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1545" name="Group 73"/>
            <p:cNvGrpSpPr/>
            <p:nvPr/>
          </p:nvGrpSpPr>
          <p:grpSpPr>
            <a:xfrm>
              <a:off x="4714" y="1223"/>
              <a:ext cx="188" cy="281"/>
              <a:chOff x="4714" y="1223"/>
              <a:chExt cx="188" cy="281"/>
            </a:xfrm>
          </p:grpSpPr>
          <p:sp>
            <p:nvSpPr>
              <p:cNvPr id="21546"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1547"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1548"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1549"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1514" name="Group 78"/>
          <p:cNvGrpSpPr/>
          <p:nvPr/>
        </p:nvGrpSpPr>
        <p:grpSpPr>
          <a:xfrm>
            <a:off x="5033963" y="4094163"/>
            <a:ext cx="457200" cy="742950"/>
            <a:chOff x="3850" y="927"/>
            <a:chExt cx="288" cy="468"/>
          </a:xfrm>
        </p:grpSpPr>
        <p:sp>
          <p:nvSpPr>
            <p:cNvPr id="21542"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1543"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1515" name="Group 81"/>
          <p:cNvGrpSpPr/>
          <p:nvPr/>
        </p:nvGrpSpPr>
        <p:grpSpPr>
          <a:xfrm>
            <a:off x="6680200" y="5357813"/>
            <a:ext cx="447675" cy="519112"/>
            <a:chOff x="4504" y="1613"/>
            <a:chExt cx="282" cy="327"/>
          </a:xfrm>
        </p:grpSpPr>
        <p:sp>
          <p:nvSpPr>
            <p:cNvPr id="21540"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1541" name="Text Box 83"/>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1516" name="Text Box 84"/>
          <p:cNvSpPr txBox="1"/>
          <p:nvPr/>
        </p:nvSpPr>
        <p:spPr>
          <a:xfrm>
            <a:off x="4399122" y="6218873"/>
            <a:ext cx="94742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lgn="ct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a:t>
            </a:r>
            <a:r>
              <a:rPr lang="en-US" altLang="zh-CN" sz="2000" dirty="0">
                <a:solidFill>
                  <a:srgbClr val="FF3300"/>
                </a:solidFill>
                <a:latin typeface="Times New Roman" panose="02020603050405020304" pitchFamily="18" charset="0"/>
              </a:rPr>
              <a:t>B</a:t>
            </a:r>
            <a:endParaRPr lang="en-US" altLang="zh-CN" sz="2000" dirty="0">
              <a:solidFill>
                <a:srgbClr val="FF3300"/>
              </a:solidFill>
              <a:latin typeface="Times New Roman" panose="02020603050405020304" pitchFamily="18" charset="0"/>
            </a:endParaRPr>
          </a:p>
        </p:txBody>
      </p:sp>
      <p:sp>
        <p:nvSpPr>
          <p:cNvPr id="21517" name="Line 85"/>
          <p:cNvSpPr/>
          <p:nvPr/>
        </p:nvSpPr>
        <p:spPr>
          <a:xfrm flipV="1">
            <a:off x="5110163" y="3330575"/>
            <a:ext cx="1479550" cy="1670050"/>
          </a:xfrm>
          <a:prstGeom prst="line">
            <a:avLst/>
          </a:prstGeom>
          <a:ln w="38100" cap="flat" cmpd="sng">
            <a:solidFill>
              <a:srgbClr val="00CC00"/>
            </a:solidFill>
            <a:prstDash val="dash"/>
            <a:headEnd type="none" w="med" len="med"/>
            <a:tailEnd type="triangle" w="med" len="med"/>
          </a:ln>
        </p:spPr>
      </p:sp>
      <p:sp>
        <p:nvSpPr>
          <p:cNvPr id="21518" name="Text Box 86"/>
          <p:cNvSpPr txBox="1"/>
          <p:nvPr/>
        </p:nvSpPr>
        <p:spPr>
          <a:xfrm>
            <a:off x="5316856" y="138811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1519" name="Group 87"/>
          <p:cNvGrpSpPr/>
          <p:nvPr/>
        </p:nvGrpSpPr>
        <p:grpSpPr>
          <a:xfrm>
            <a:off x="5529263" y="371475"/>
            <a:ext cx="1363662" cy="2168525"/>
            <a:chOff x="2908" y="567"/>
            <a:chExt cx="859" cy="1366"/>
          </a:xfrm>
        </p:grpSpPr>
        <p:sp>
          <p:nvSpPr>
            <p:cNvPr id="21533" name="Rectangle 88"/>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21534" name="Rectangle 89"/>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1535" name="Rectangle 90"/>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1536" name="Rectangle 91"/>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1537" name="Rectangle 92"/>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1538" name="Line 93"/>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1539" name="Line 94"/>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1520" name="Text Box 95"/>
          <p:cNvSpPr txBox="1"/>
          <p:nvPr/>
        </p:nvSpPr>
        <p:spPr>
          <a:xfrm>
            <a:off x="5845334" y="1765935"/>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P-&gt;C</a:t>
            </a:r>
            <a:endParaRPr lang="en-US" altLang="zh-CN" sz="2000" dirty="0">
              <a:latin typeface="Times New Roman" panose="02020603050405020304" pitchFamily="18" charset="0"/>
            </a:endParaRPr>
          </a:p>
        </p:txBody>
      </p:sp>
      <p:sp>
        <p:nvSpPr>
          <p:cNvPr id="21521" name="Text Box 96"/>
          <p:cNvSpPr txBox="1"/>
          <p:nvPr/>
        </p:nvSpPr>
        <p:spPr>
          <a:xfrm>
            <a:off x="377825"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1522" name="Group 97"/>
          <p:cNvGrpSpPr/>
          <p:nvPr/>
        </p:nvGrpSpPr>
        <p:grpSpPr>
          <a:xfrm>
            <a:off x="5245100" y="3937000"/>
            <a:ext cx="3625850" cy="2306638"/>
            <a:chOff x="655" y="2029"/>
            <a:chExt cx="2284" cy="1453"/>
          </a:xfrm>
        </p:grpSpPr>
        <p:sp>
          <p:nvSpPr>
            <p:cNvPr id="21523" name="Text Box 98"/>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24" name="Text Box 99"/>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25" name="Text Box 100"/>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26" name="Text Box 101"/>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27" name="Text Box 102"/>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1528" name="Text Box 103"/>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29" name="Text Box 104"/>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30" name="Text Box 105"/>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31" name="Text Box 106"/>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1532" name="Text Box 107"/>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1"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2532"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2533"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2" name="" r:id="rId2" imgW="729615" imgH="476885" progId="Package">
                  <p:embed/>
                </p:oleObj>
              </mc:Choice>
              <mc:Fallback>
                <p:oleObj name="" r:id="rId2" imgW="729615" imgH="476885" progId="Package">
                  <p:embed/>
                  <p:pic>
                    <p:nvPicPr>
                      <p:cNvPr id="0" name="图片 3081"/>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2534" name="Group 6"/>
          <p:cNvGrpSpPr/>
          <p:nvPr/>
        </p:nvGrpSpPr>
        <p:grpSpPr>
          <a:xfrm>
            <a:off x="7291388" y="0"/>
            <a:ext cx="1852612" cy="1668463"/>
            <a:chOff x="1632" y="768"/>
            <a:chExt cx="1167" cy="1051"/>
          </a:xfrm>
        </p:grpSpPr>
        <p:sp>
          <p:nvSpPr>
            <p:cNvPr id="22627"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2628"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2629"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2630"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2631"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2632"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2633"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2634"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2635"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2535" name="Line 16"/>
          <p:cNvSpPr/>
          <p:nvPr/>
        </p:nvSpPr>
        <p:spPr>
          <a:xfrm flipH="1">
            <a:off x="6738938" y="3117850"/>
            <a:ext cx="1587" cy="620713"/>
          </a:xfrm>
          <a:prstGeom prst="line">
            <a:avLst/>
          </a:prstGeom>
          <a:ln w="38100" cap="flat" cmpd="sng">
            <a:solidFill>
              <a:schemeClr val="folHlink"/>
            </a:solidFill>
            <a:prstDash val="solid"/>
            <a:headEnd type="none" w="med" len="med"/>
            <a:tailEnd type="triangle" w="med" len="med"/>
          </a:ln>
        </p:spPr>
      </p:sp>
      <p:grpSp>
        <p:nvGrpSpPr>
          <p:cNvPr id="22536" name="Group 17"/>
          <p:cNvGrpSpPr/>
          <p:nvPr/>
        </p:nvGrpSpPr>
        <p:grpSpPr>
          <a:xfrm>
            <a:off x="4953000" y="3079750"/>
            <a:ext cx="4191000" cy="3368675"/>
            <a:chOff x="2499" y="542"/>
            <a:chExt cx="2640" cy="2122"/>
          </a:xfrm>
        </p:grpSpPr>
        <p:sp>
          <p:nvSpPr>
            <p:cNvPr id="22584"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2585"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2586"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2587"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2588" name="Group 22"/>
            <p:cNvGrpSpPr/>
            <p:nvPr/>
          </p:nvGrpSpPr>
          <p:grpSpPr>
            <a:xfrm>
              <a:off x="2499" y="542"/>
              <a:ext cx="2640" cy="2122"/>
              <a:chOff x="2928" y="144"/>
              <a:chExt cx="2640" cy="2122"/>
            </a:xfrm>
          </p:grpSpPr>
          <p:grpSp>
            <p:nvGrpSpPr>
              <p:cNvPr id="22595" name="Group 23"/>
              <p:cNvGrpSpPr/>
              <p:nvPr/>
            </p:nvGrpSpPr>
            <p:grpSpPr>
              <a:xfrm>
                <a:off x="3792" y="528"/>
                <a:ext cx="912" cy="256"/>
                <a:chOff x="3216" y="3312"/>
                <a:chExt cx="1680" cy="256"/>
              </a:xfrm>
            </p:grpSpPr>
            <p:sp>
              <p:nvSpPr>
                <p:cNvPr id="22622"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2623"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2624"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2625"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2626"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2596"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2597"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2598"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2599"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2600"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2601" name="Group 34"/>
              <p:cNvGrpSpPr/>
              <p:nvPr/>
            </p:nvGrpSpPr>
            <p:grpSpPr>
              <a:xfrm>
                <a:off x="4656" y="1104"/>
                <a:ext cx="912" cy="256"/>
                <a:chOff x="3216" y="3312"/>
                <a:chExt cx="1680" cy="256"/>
              </a:xfrm>
            </p:grpSpPr>
            <p:sp>
              <p:nvSpPr>
                <p:cNvPr id="22617"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2618"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2619"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2620"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2621"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2602" name="Group 40"/>
              <p:cNvGrpSpPr/>
              <p:nvPr/>
            </p:nvGrpSpPr>
            <p:grpSpPr>
              <a:xfrm>
                <a:off x="3264" y="1728"/>
                <a:ext cx="912" cy="256"/>
                <a:chOff x="3216" y="3312"/>
                <a:chExt cx="1680" cy="256"/>
              </a:xfrm>
            </p:grpSpPr>
            <p:sp>
              <p:nvSpPr>
                <p:cNvPr id="22612"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2613"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2614"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2615"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2616"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2603" name="Group 46"/>
              <p:cNvGrpSpPr/>
              <p:nvPr/>
            </p:nvGrpSpPr>
            <p:grpSpPr>
              <a:xfrm>
                <a:off x="4272" y="1728"/>
                <a:ext cx="912" cy="256"/>
                <a:chOff x="3216" y="3312"/>
                <a:chExt cx="1680" cy="256"/>
              </a:xfrm>
            </p:grpSpPr>
            <p:sp>
              <p:nvSpPr>
                <p:cNvPr id="22607"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2608"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2609"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2610"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2611"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2604"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2605"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2606"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2589"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2590"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2591" name="Text Box 57"/>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2592"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2593"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2594"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2537" name="Group 61"/>
          <p:cNvGrpSpPr/>
          <p:nvPr/>
        </p:nvGrpSpPr>
        <p:grpSpPr>
          <a:xfrm>
            <a:off x="6572250" y="2363788"/>
            <a:ext cx="1616075" cy="784225"/>
            <a:chOff x="3884" y="1107"/>
            <a:chExt cx="1018" cy="494"/>
          </a:xfrm>
        </p:grpSpPr>
        <p:grpSp>
          <p:nvGrpSpPr>
            <p:cNvPr id="22568" name="Group 62"/>
            <p:cNvGrpSpPr/>
            <p:nvPr/>
          </p:nvGrpSpPr>
          <p:grpSpPr>
            <a:xfrm>
              <a:off x="3884" y="1107"/>
              <a:ext cx="886" cy="494"/>
              <a:chOff x="2442" y="943"/>
              <a:chExt cx="886" cy="494"/>
            </a:xfrm>
          </p:grpSpPr>
          <p:sp>
            <p:nvSpPr>
              <p:cNvPr id="22574"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2575"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2576" name="Group 65"/>
              <p:cNvGrpSpPr/>
              <p:nvPr/>
            </p:nvGrpSpPr>
            <p:grpSpPr>
              <a:xfrm>
                <a:off x="2442" y="1231"/>
                <a:ext cx="886" cy="206"/>
                <a:chOff x="3984" y="2976"/>
                <a:chExt cx="912" cy="262"/>
              </a:xfrm>
            </p:grpSpPr>
            <p:grpSp>
              <p:nvGrpSpPr>
                <p:cNvPr id="22577" name="Group 66"/>
                <p:cNvGrpSpPr/>
                <p:nvPr/>
              </p:nvGrpSpPr>
              <p:grpSpPr>
                <a:xfrm>
                  <a:off x="3984" y="2976"/>
                  <a:ext cx="912" cy="256"/>
                  <a:chOff x="3216" y="3312"/>
                  <a:chExt cx="1680" cy="256"/>
                </a:xfrm>
              </p:grpSpPr>
              <p:sp>
                <p:nvSpPr>
                  <p:cNvPr id="22579"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2580"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2581"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2582"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2583"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2578"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2569" name="Group 73"/>
            <p:cNvGrpSpPr/>
            <p:nvPr/>
          </p:nvGrpSpPr>
          <p:grpSpPr>
            <a:xfrm>
              <a:off x="4714" y="1223"/>
              <a:ext cx="188" cy="281"/>
              <a:chOff x="4714" y="1223"/>
              <a:chExt cx="188" cy="281"/>
            </a:xfrm>
          </p:grpSpPr>
          <p:sp>
            <p:nvSpPr>
              <p:cNvPr id="22570"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2571"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2572"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2573"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2538" name="Group 78"/>
          <p:cNvGrpSpPr/>
          <p:nvPr/>
        </p:nvGrpSpPr>
        <p:grpSpPr>
          <a:xfrm>
            <a:off x="5033963" y="3846513"/>
            <a:ext cx="457200" cy="742950"/>
            <a:chOff x="3850" y="927"/>
            <a:chExt cx="288" cy="468"/>
          </a:xfrm>
        </p:grpSpPr>
        <p:sp>
          <p:nvSpPr>
            <p:cNvPr id="22566"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2567"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2539" name="Group 81"/>
          <p:cNvGrpSpPr/>
          <p:nvPr/>
        </p:nvGrpSpPr>
        <p:grpSpPr>
          <a:xfrm>
            <a:off x="4510088" y="6088063"/>
            <a:ext cx="1147762" cy="519112"/>
            <a:chOff x="4322" y="1613"/>
            <a:chExt cx="723" cy="327"/>
          </a:xfrm>
        </p:grpSpPr>
        <p:sp>
          <p:nvSpPr>
            <p:cNvPr id="22564"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2565" name="Text Box 83"/>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sp>
        <p:nvSpPr>
          <p:cNvPr id="22540" name="Text Box 84"/>
          <p:cNvSpPr txBox="1"/>
          <p:nvPr/>
        </p:nvSpPr>
        <p:spPr>
          <a:xfrm>
            <a:off x="5118418" y="120396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2541" name="Group 85"/>
          <p:cNvGrpSpPr/>
          <p:nvPr/>
        </p:nvGrpSpPr>
        <p:grpSpPr>
          <a:xfrm>
            <a:off x="5330825" y="187325"/>
            <a:ext cx="1363663" cy="2168525"/>
            <a:chOff x="2908" y="567"/>
            <a:chExt cx="859" cy="1366"/>
          </a:xfrm>
        </p:grpSpPr>
        <p:sp>
          <p:nvSpPr>
            <p:cNvPr id="22557" name="Rectangle 86"/>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22558" name="Rectangle 87"/>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2559" name="Rectangle 88"/>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2560" name="Rectangle 89"/>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2561" name="Rectangle 90"/>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2562" name="Line 91"/>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2563" name="Line 92"/>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2542" name="Text Box 93"/>
          <p:cNvSpPr txBox="1"/>
          <p:nvPr/>
        </p:nvSpPr>
        <p:spPr>
          <a:xfrm>
            <a:off x="5646897" y="1581785"/>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P-&gt;C</a:t>
            </a:r>
            <a:endParaRPr lang="en-US" altLang="zh-CN" sz="2000" dirty="0">
              <a:latin typeface="Times New Roman" panose="02020603050405020304" pitchFamily="18" charset="0"/>
            </a:endParaRPr>
          </a:p>
        </p:txBody>
      </p:sp>
      <p:sp>
        <p:nvSpPr>
          <p:cNvPr id="22543" name="Text Box 94"/>
          <p:cNvSpPr txBox="1"/>
          <p:nvPr/>
        </p:nvSpPr>
        <p:spPr>
          <a:xfrm>
            <a:off x="4264184" y="5528311"/>
            <a:ext cx="94742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lgn="ct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a:t>
            </a:r>
            <a:r>
              <a:rPr lang="en-US" altLang="zh-CN" sz="2000" dirty="0">
                <a:solidFill>
                  <a:srgbClr val="FF3300"/>
                </a:solidFill>
                <a:latin typeface="Times New Roman" panose="02020603050405020304" pitchFamily="18" charset="0"/>
              </a:rPr>
              <a:t>B</a:t>
            </a:r>
            <a:endParaRPr lang="en-US" altLang="zh-CN" sz="2000" dirty="0">
              <a:solidFill>
                <a:srgbClr val="FF3300"/>
              </a:solidFill>
              <a:latin typeface="Times New Roman" panose="02020603050405020304" pitchFamily="18" charset="0"/>
            </a:endParaRPr>
          </a:p>
        </p:txBody>
      </p:sp>
      <p:sp>
        <p:nvSpPr>
          <p:cNvPr id="22544" name="Line 95"/>
          <p:cNvSpPr/>
          <p:nvPr/>
        </p:nvSpPr>
        <p:spPr>
          <a:xfrm flipV="1">
            <a:off x="5110163" y="3082925"/>
            <a:ext cx="1479550" cy="1670050"/>
          </a:xfrm>
          <a:prstGeom prst="line">
            <a:avLst/>
          </a:prstGeom>
          <a:ln w="38100" cap="flat" cmpd="sng">
            <a:solidFill>
              <a:srgbClr val="00CC00"/>
            </a:solidFill>
            <a:prstDash val="dash"/>
            <a:headEnd type="none" w="med" len="med"/>
            <a:tailEnd type="triangle" w="med" len="med"/>
          </a:ln>
        </p:spPr>
      </p:sp>
      <p:sp>
        <p:nvSpPr>
          <p:cNvPr id="22545" name="Text Box 96"/>
          <p:cNvSpPr txBox="1"/>
          <p:nvPr/>
        </p:nvSpPr>
        <p:spPr>
          <a:xfrm>
            <a:off x="2286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2546" name="Group 97"/>
          <p:cNvGrpSpPr/>
          <p:nvPr/>
        </p:nvGrpSpPr>
        <p:grpSpPr>
          <a:xfrm>
            <a:off x="5232400" y="3676650"/>
            <a:ext cx="3625850" cy="2306638"/>
            <a:chOff x="655" y="2029"/>
            <a:chExt cx="2284" cy="1453"/>
          </a:xfrm>
        </p:grpSpPr>
        <p:sp>
          <p:nvSpPr>
            <p:cNvPr id="22547" name="Text Box 98"/>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48" name="Text Box 99"/>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49" name="Text Box 100"/>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0" name="Text Box 101"/>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1" name="Text Box 102"/>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2552" name="Text Box 103"/>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3" name="Text Box 104"/>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4" name="Text Box 105"/>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5" name="Text Box 106"/>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2556" name="Text Box 107"/>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5"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3556"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3557"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1" name="" r:id="rId2" imgW="729615" imgH="476885" progId="Package">
                  <p:embed/>
                </p:oleObj>
              </mc:Choice>
              <mc:Fallback>
                <p:oleObj name="" r:id="rId2" imgW="729615" imgH="476885" progId="Package">
                  <p:embed/>
                  <p:pic>
                    <p:nvPicPr>
                      <p:cNvPr id="0" name="图片 3080"/>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3558" name="Group 6"/>
          <p:cNvGrpSpPr/>
          <p:nvPr/>
        </p:nvGrpSpPr>
        <p:grpSpPr>
          <a:xfrm>
            <a:off x="7291388" y="193675"/>
            <a:ext cx="1852612" cy="1668463"/>
            <a:chOff x="1632" y="768"/>
            <a:chExt cx="1167" cy="1051"/>
          </a:xfrm>
        </p:grpSpPr>
        <p:sp>
          <p:nvSpPr>
            <p:cNvPr id="23652"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3653"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3654"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3655"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3656"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3657"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3658"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3659"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3660"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3559" name="Line 16"/>
          <p:cNvSpPr/>
          <p:nvPr/>
        </p:nvSpPr>
        <p:spPr>
          <a:xfrm flipH="1">
            <a:off x="6738938" y="3254375"/>
            <a:ext cx="1587" cy="620713"/>
          </a:xfrm>
          <a:prstGeom prst="line">
            <a:avLst/>
          </a:prstGeom>
          <a:ln w="38100" cap="flat" cmpd="sng">
            <a:solidFill>
              <a:schemeClr val="folHlink"/>
            </a:solidFill>
            <a:prstDash val="solid"/>
            <a:headEnd type="none" w="med" len="med"/>
            <a:tailEnd type="triangle" w="med" len="med"/>
          </a:ln>
        </p:spPr>
      </p:sp>
      <p:grpSp>
        <p:nvGrpSpPr>
          <p:cNvPr id="23560" name="Group 17"/>
          <p:cNvGrpSpPr/>
          <p:nvPr/>
        </p:nvGrpSpPr>
        <p:grpSpPr>
          <a:xfrm>
            <a:off x="4953000" y="3216275"/>
            <a:ext cx="4191000" cy="3368675"/>
            <a:chOff x="2499" y="542"/>
            <a:chExt cx="2640" cy="2122"/>
          </a:xfrm>
        </p:grpSpPr>
        <p:sp>
          <p:nvSpPr>
            <p:cNvPr id="23609"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3610"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3611"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3612"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3613" name="Group 22"/>
            <p:cNvGrpSpPr/>
            <p:nvPr/>
          </p:nvGrpSpPr>
          <p:grpSpPr>
            <a:xfrm>
              <a:off x="2499" y="542"/>
              <a:ext cx="2640" cy="2122"/>
              <a:chOff x="2928" y="144"/>
              <a:chExt cx="2640" cy="2122"/>
            </a:xfrm>
          </p:grpSpPr>
          <p:grpSp>
            <p:nvGrpSpPr>
              <p:cNvPr id="23620" name="Group 23"/>
              <p:cNvGrpSpPr/>
              <p:nvPr/>
            </p:nvGrpSpPr>
            <p:grpSpPr>
              <a:xfrm>
                <a:off x="3792" y="528"/>
                <a:ext cx="912" cy="256"/>
                <a:chOff x="3216" y="3312"/>
                <a:chExt cx="1680" cy="256"/>
              </a:xfrm>
            </p:grpSpPr>
            <p:sp>
              <p:nvSpPr>
                <p:cNvPr id="23647"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3648"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3649"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3650"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3651"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3621"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3622"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3623"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3624"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3625"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3626" name="Group 34"/>
              <p:cNvGrpSpPr/>
              <p:nvPr/>
            </p:nvGrpSpPr>
            <p:grpSpPr>
              <a:xfrm>
                <a:off x="4656" y="1104"/>
                <a:ext cx="912" cy="256"/>
                <a:chOff x="3216" y="3312"/>
                <a:chExt cx="1680" cy="256"/>
              </a:xfrm>
            </p:grpSpPr>
            <p:sp>
              <p:nvSpPr>
                <p:cNvPr id="23642"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3643"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3644"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3645"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3646"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3627" name="Group 40"/>
              <p:cNvGrpSpPr/>
              <p:nvPr/>
            </p:nvGrpSpPr>
            <p:grpSpPr>
              <a:xfrm>
                <a:off x="3264" y="1728"/>
                <a:ext cx="912" cy="256"/>
                <a:chOff x="3216" y="3312"/>
                <a:chExt cx="1680" cy="256"/>
              </a:xfrm>
            </p:grpSpPr>
            <p:sp>
              <p:nvSpPr>
                <p:cNvPr id="23637"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3638"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3639"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3640"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3641"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3628" name="Group 46"/>
              <p:cNvGrpSpPr/>
              <p:nvPr/>
            </p:nvGrpSpPr>
            <p:grpSpPr>
              <a:xfrm>
                <a:off x="4272" y="1728"/>
                <a:ext cx="912" cy="256"/>
                <a:chOff x="3216" y="3312"/>
                <a:chExt cx="1680" cy="256"/>
              </a:xfrm>
            </p:grpSpPr>
            <p:sp>
              <p:nvSpPr>
                <p:cNvPr id="23632"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3633"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3634"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3635"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3636"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3629"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3630"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3631"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3614"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3615"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3616" name="Text Box 57"/>
            <p:cNvSpPr txBox="1"/>
            <p:nvPr/>
          </p:nvSpPr>
          <p:spPr>
            <a:xfrm>
              <a:off x="2834" y="2142"/>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3617"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3618"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3619"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3561" name="Group 61"/>
          <p:cNvGrpSpPr/>
          <p:nvPr/>
        </p:nvGrpSpPr>
        <p:grpSpPr>
          <a:xfrm>
            <a:off x="6572250" y="2500313"/>
            <a:ext cx="1616075" cy="784225"/>
            <a:chOff x="3884" y="1107"/>
            <a:chExt cx="1018" cy="494"/>
          </a:xfrm>
        </p:grpSpPr>
        <p:grpSp>
          <p:nvGrpSpPr>
            <p:cNvPr id="23593" name="Group 62"/>
            <p:cNvGrpSpPr/>
            <p:nvPr/>
          </p:nvGrpSpPr>
          <p:grpSpPr>
            <a:xfrm>
              <a:off x="3884" y="1107"/>
              <a:ext cx="886" cy="494"/>
              <a:chOff x="2442" y="943"/>
              <a:chExt cx="886" cy="494"/>
            </a:xfrm>
          </p:grpSpPr>
          <p:sp>
            <p:nvSpPr>
              <p:cNvPr id="23599"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3600"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3601" name="Group 65"/>
              <p:cNvGrpSpPr/>
              <p:nvPr/>
            </p:nvGrpSpPr>
            <p:grpSpPr>
              <a:xfrm>
                <a:off x="2442" y="1231"/>
                <a:ext cx="886" cy="206"/>
                <a:chOff x="3984" y="2976"/>
                <a:chExt cx="912" cy="262"/>
              </a:xfrm>
            </p:grpSpPr>
            <p:grpSp>
              <p:nvGrpSpPr>
                <p:cNvPr id="23602" name="Group 66"/>
                <p:cNvGrpSpPr/>
                <p:nvPr/>
              </p:nvGrpSpPr>
              <p:grpSpPr>
                <a:xfrm>
                  <a:off x="3984" y="2976"/>
                  <a:ext cx="912" cy="256"/>
                  <a:chOff x="3216" y="3312"/>
                  <a:chExt cx="1680" cy="256"/>
                </a:xfrm>
              </p:grpSpPr>
              <p:sp>
                <p:nvSpPr>
                  <p:cNvPr id="23604"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3605"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3606"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3607"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3608"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3603"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3594" name="Group 73"/>
            <p:cNvGrpSpPr/>
            <p:nvPr/>
          </p:nvGrpSpPr>
          <p:grpSpPr>
            <a:xfrm>
              <a:off x="4714" y="1223"/>
              <a:ext cx="188" cy="281"/>
              <a:chOff x="4714" y="1223"/>
              <a:chExt cx="188" cy="281"/>
            </a:xfrm>
          </p:grpSpPr>
          <p:sp>
            <p:nvSpPr>
              <p:cNvPr id="23595"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3596"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3597"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3598"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3562" name="Group 78"/>
          <p:cNvGrpSpPr/>
          <p:nvPr/>
        </p:nvGrpSpPr>
        <p:grpSpPr>
          <a:xfrm>
            <a:off x="5033963" y="3983038"/>
            <a:ext cx="457200" cy="742950"/>
            <a:chOff x="3850" y="927"/>
            <a:chExt cx="288" cy="468"/>
          </a:xfrm>
        </p:grpSpPr>
        <p:sp>
          <p:nvSpPr>
            <p:cNvPr id="23591"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3592"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3563" name="Group 81"/>
          <p:cNvGrpSpPr/>
          <p:nvPr/>
        </p:nvGrpSpPr>
        <p:grpSpPr>
          <a:xfrm>
            <a:off x="6742113" y="5246688"/>
            <a:ext cx="447675" cy="519112"/>
            <a:chOff x="4504" y="1613"/>
            <a:chExt cx="282" cy="327"/>
          </a:xfrm>
        </p:grpSpPr>
        <p:sp>
          <p:nvSpPr>
            <p:cNvPr id="23589"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3590" name="Text Box 83"/>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3564" name="Text Box 84"/>
          <p:cNvSpPr txBox="1"/>
          <p:nvPr/>
        </p:nvSpPr>
        <p:spPr>
          <a:xfrm>
            <a:off x="5291456" y="1708785"/>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3565" name="Group 85"/>
          <p:cNvGrpSpPr/>
          <p:nvPr/>
        </p:nvGrpSpPr>
        <p:grpSpPr>
          <a:xfrm>
            <a:off x="5516563" y="309563"/>
            <a:ext cx="1363662" cy="2168525"/>
            <a:chOff x="2908" y="567"/>
            <a:chExt cx="859" cy="1366"/>
          </a:xfrm>
        </p:grpSpPr>
        <p:sp>
          <p:nvSpPr>
            <p:cNvPr id="23582" name="Rectangle 86"/>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23583" name="Rectangle 87"/>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3584" name="Rectangle 88"/>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3585" name="Rectangle 89"/>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3586" name="Rectangle 90"/>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3587" name="Line 91"/>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3588" name="Line 92"/>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41053" name="Text Box 93"/>
          <p:cNvSpPr txBox="1"/>
          <p:nvPr/>
        </p:nvSpPr>
        <p:spPr>
          <a:xfrm>
            <a:off x="4221163" y="6185536"/>
            <a:ext cx="1384935"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t>
            </a:r>
            <a:endParaRPr lang="en-US" altLang="zh-CN" sz="2000" dirty="0">
              <a:solidFill>
                <a:srgbClr val="FF3300"/>
              </a:solidFill>
              <a:latin typeface="Times New Roman" panose="02020603050405020304" pitchFamily="18" charset="0"/>
            </a:endParaRPr>
          </a:p>
        </p:txBody>
      </p:sp>
      <p:sp>
        <p:nvSpPr>
          <p:cNvPr id="23567" name="Line 94"/>
          <p:cNvSpPr/>
          <p:nvPr/>
        </p:nvSpPr>
        <p:spPr>
          <a:xfrm flipV="1">
            <a:off x="5110163" y="3219450"/>
            <a:ext cx="1479550" cy="1670050"/>
          </a:xfrm>
          <a:prstGeom prst="line">
            <a:avLst/>
          </a:prstGeom>
          <a:ln w="38100" cap="flat" cmpd="sng">
            <a:solidFill>
              <a:srgbClr val="00CC00"/>
            </a:solidFill>
            <a:prstDash val="dash"/>
            <a:headEnd type="none" w="med" len="med"/>
            <a:tailEnd type="triangle" w="med" len="med"/>
          </a:ln>
        </p:spPr>
      </p:sp>
      <p:sp>
        <p:nvSpPr>
          <p:cNvPr id="41055" name="Line 95"/>
          <p:cNvSpPr/>
          <p:nvPr/>
        </p:nvSpPr>
        <p:spPr>
          <a:xfrm flipH="1" flipV="1">
            <a:off x="5257800" y="5160963"/>
            <a:ext cx="406400" cy="809625"/>
          </a:xfrm>
          <a:prstGeom prst="line">
            <a:avLst/>
          </a:prstGeom>
          <a:ln w="38100" cap="flat" cmpd="sng">
            <a:solidFill>
              <a:srgbClr val="FF0066"/>
            </a:solidFill>
            <a:prstDash val="dash"/>
            <a:headEnd type="none" w="med" len="med"/>
            <a:tailEnd type="triangle" w="med" len="med"/>
          </a:ln>
        </p:spPr>
      </p:sp>
      <p:sp>
        <p:nvSpPr>
          <p:cNvPr id="23569" name="Text Box 96"/>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3570" name="Group 97"/>
          <p:cNvGrpSpPr/>
          <p:nvPr/>
        </p:nvGrpSpPr>
        <p:grpSpPr>
          <a:xfrm>
            <a:off x="5208588" y="3838575"/>
            <a:ext cx="3625850" cy="2306638"/>
            <a:chOff x="655" y="2029"/>
            <a:chExt cx="2284" cy="1453"/>
          </a:xfrm>
        </p:grpSpPr>
        <p:sp>
          <p:nvSpPr>
            <p:cNvPr id="23572" name="Text Box 98"/>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3" name="Text Box 99"/>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4" name="Text Box 100"/>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5" name="Text Box 101"/>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6" name="Text Box 102"/>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3577" name="Text Box 103"/>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8" name="Text Box 104"/>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79" name="Text Box 105"/>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80" name="Text Box 106"/>
            <p:cNvSpPr txBox="1"/>
            <p:nvPr/>
          </p:nvSpPr>
          <p:spPr>
            <a:xfrm>
              <a:off x="982" y="32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3581" name="Text Box 107"/>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
        <p:nvSpPr>
          <p:cNvPr id="41068" name="Text Box 108"/>
          <p:cNvSpPr txBox="1"/>
          <p:nvPr/>
        </p:nvSpPr>
        <p:spPr>
          <a:xfrm>
            <a:off x="5748973" y="5744211"/>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1053"/>
                                        </p:tgtEl>
                                        <p:attrNameLst>
                                          <p:attrName>style.visibility</p:attrName>
                                        </p:attrNameLst>
                                      </p:cBhvr>
                                      <p:to>
                                        <p:strVal val="visible"/>
                                      </p:to>
                                    </p:set>
                                    <p:animEffect transition="in" filter="box(out)">
                                      <p:cBhvr>
                                        <p:cTn id="7" dur="500"/>
                                        <p:tgtEl>
                                          <p:spTgt spid="41053"/>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1068"/>
                                        </p:tgtEl>
                                        <p:attrNameLst>
                                          <p:attrName>style.visibility</p:attrName>
                                        </p:attrNameLst>
                                      </p:cBhvr>
                                      <p:to>
                                        <p:strVal val="visible"/>
                                      </p:to>
                                    </p:set>
                                    <p:animEffect transition="in" filter="box(out)">
                                      <p:cBhvr>
                                        <p:cTn id="12" dur="500"/>
                                        <p:tgtEl>
                                          <p:spTgt spid="41068"/>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1055"/>
                                        </p:tgtEl>
                                        <p:attrNameLst>
                                          <p:attrName>style.visibility</p:attrName>
                                        </p:attrNameLst>
                                      </p:cBhvr>
                                      <p:to>
                                        <p:strVal val="visible"/>
                                      </p:to>
                                    </p:set>
                                    <p:animEffect transition="in" filter="box(out)">
                                      <p:cBhvr>
                                        <p:cTn id="17" dur="500"/>
                                        <p:tgtEl>
                                          <p:spTgt spid="41055"/>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3" grpId="0" bldLvl="0" animBg="1"/>
      <p:bldP spid="41068"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9"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4580"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4581"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3" name="" r:id="rId2" imgW="729615" imgH="476885" progId="Package">
                  <p:embed/>
                </p:oleObj>
              </mc:Choice>
              <mc:Fallback>
                <p:oleObj name="" r:id="rId2" imgW="729615" imgH="476885" progId="Package">
                  <p:embed/>
                  <p:pic>
                    <p:nvPicPr>
                      <p:cNvPr id="0" name="图片 3082"/>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4582" name="Group 6"/>
          <p:cNvGrpSpPr/>
          <p:nvPr/>
        </p:nvGrpSpPr>
        <p:grpSpPr>
          <a:xfrm>
            <a:off x="7291388" y="155575"/>
            <a:ext cx="1852612" cy="1668463"/>
            <a:chOff x="1632" y="768"/>
            <a:chExt cx="1167" cy="1051"/>
          </a:xfrm>
        </p:grpSpPr>
        <p:sp>
          <p:nvSpPr>
            <p:cNvPr id="24675"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4676"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4677"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4678"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4679"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4680"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4681"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4682"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4683"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4583" name="Line 16"/>
          <p:cNvSpPr/>
          <p:nvPr/>
        </p:nvSpPr>
        <p:spPr>
          <a:xfrm flipH="1">
            <a:off x="6738938" y="3308350"/>
            <a:ext cx="1587" cy="620713"/>
          </a:xfrm>
          <a:prstGeom prst="line">
            <a:avLst/>
          </a:prstGeom>
          <a:ln w="38100" cap="flat" cmpd="sng">
            <a:solidFill>
              <a:schemeClr val="folHlink"/>
            </a:solidFill>
            <a:prstDash val="solid"/>
            <a:headEnd type="none" w="med" len="med"/>
            <a:tailEnd type="triangle" w="med" len="med"/>
          </a:ln>
        </p:spPr>
      </p:sp>
      <p:grpSp>
        <p:nvGrpSpPr>
          <p:cNvPr id="24584" name="Group 17"/>
          <p:cNvGrpSpPr/>
          <p:nvPr/>
        </p:nvGrpSpPr>
        <p:grpSpPr>
          <a:xfrm>
            <a:off x="4953000" y="3270250"/>
            <a:ext cx="4191000" cy="3368675"/>
            <a:chOff x="2499" y="542"/>
            <a:chExt cx="2640" cy="2122"/>
          </a:xfrm>
        </p:grpSpPr>
        <p:sp>
          <p:nvSpPr>
            <p:cNvPr id="24632"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4633"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4634"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4635"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4636" name="Group 22"/>
            <p:cNvGrpSpPr/>
            <p:nvPr/>
          </p:nvGrpSpPr>
          <p:grpSpPr>
            <a:xfrm>
              <a:off x="2499" y="542"/>
              <a:ext cx="2640" cy="2122"/>
              <a:chOff x="2928" y="144"/>
              <a:chExt cx="2640" cy="2122"/>
            </a:xfrm>
          </p:grpSpPr>
          <p:grpSp>
            <p:nvGrpSpPr>
              <p:cNvPr id="24643" name="Group 23"/>
              <p:cNvGrpSpPr/>
              <p:nvPr/>
            </p:nvGrpSpPr>
            <p:grpSpPr>
              <a:xfrm>
                <a:off x="3792" y="528"/>
                <a:ext cx="912" cy="256"/>
                <a:chOff x="3216" y="3312"/>
                <a:chExt cx="1680" cy="256"/>
              </a:xfrm>
            </p:grpSpPr>
            <p:sp>
              <p:nvSpPr>
                <p:cNvPr id="24670"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4671"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4672"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4673"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4674"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4644"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4645"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4646"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4647"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4648"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4649" name="Group 34"/>
              <p:cNvGrpSpPr/>
              <p:nvPr/>
            </p:nvGrpSpPr>
            <p:grpSpPr>
              <a:xfrm>
                <a:off x="4656" y="1104"/>
                <a:ext cx="912" cy="256"/>
                <a:chOff x="3216" y="3312"/>
                <a:chExt cx="1680" cy="256"/>
              </a:xfrm>
            </p:grpSpPr>
            <p:sp>
              <p:nvSpPr>
                <p:cNvPr id="24665"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4666"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4667"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4668"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4669"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4650" name="Group 40"/>
              <p:cNvGrpSpPr/>
              <p:nvPr/>
            </p:nvGrpSpPr>
            <p:grpSpPr>
              <a:xfrm>
                <a:off x="3264" y="1728"/>
                <a:ext cx="912" cy="256"/>
                <a:chOff x="3216" y="3312"/>
                <a:chExt cx="1680" cy="256"/>
              </a:xfrm>
            </p:grpSpPr>
            <p:sp>
              <p:nvSpPr>
                <p:cNvPr id="24660"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4661"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4662"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4663"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4664"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4651" name="Group 46"/>
              <p:cNvGrpSpPr/>
              <p:nvPr/>
            </p:nvGrpSpPr>
            <p:grpSpPr>
              <a:xfrm>
                <a:off x="4272" y="1728"/>
                <a:ext cx="912" cy="256"/>
                <a:chOff x="3216" y="3312"/>
                <a:chExt cx="1680" cy="256"/>
              </a:xfrm>
            </p:grpSpPr>
            <p:sp>
              <p:nvSpPr>
                <p:cNvPr id="24655"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4656"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4657"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4658"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4659"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4652"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4653"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4654"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4637"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4638"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4639"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4640"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4641"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4642"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4585" name="Group 61"/>
          <p:cNvGrpSpPr/>
          <p:nvPr/>
        </p:nvGrpSpPr>
        <p:grpSpPr>
          <a:xfrm>
            <a:off x="6572250" y="2554288"/>
            <a:ext cx="1616075" cy="784225"/>
            <a:chOff x="3884" y="1107"/>
            <a:chExt cx="1018" cy="494"/>
          </a:xfrm>
        </p:grpSpPr>
        <p:grpSp>
          <p:nvGrpSpPr>
            <p:cNvPr id="24616" name="Group 62"/>
            <p:cNvGrpSpPr/>
            <p:nvPr/>
          </p:nvGrpSpPr>
          <p:grpSpPr>
            <a:xfrm>
              <a:off x="3884" y="1107"/>
              <a:ext cx="886" cy="494"/>
              <a:chOff x="2442" y="943"/>
              <a:chExt cx="886" cy="494"/>
            </a:xfrm>
          </p:grpSpPr>
          <p:sp>
            <p:nvSpPr>
              <p:cNvPr id="24622"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4623"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4624" name="Group 65"/>
              <p:cNvGrpSpPr/>
              <p:nvPr/>
            </p:nvGrpSpPr>
            <p:grpSpPr>
              <a:xfrm>
                <a:off x="2442" y="1231"/>
                <a:ext cx="886" cy="206"/>
                <a:chOff x="3984" y="2976"/>
                <a:chExt cx="912" cy="262"/>
              </a:xfrm>
            </p:grpSpPr>
            <p:grpSp>
              <p:nvGrpSpPr>
                <p:cNvPr id="24625" name="Group 66"/>
                <p:cNvGrpSpPr/>
                <p:nvPr/>
              </p:nvGrpSpPr>
              <p:grpSpPr>
                <a:xfrm>
                  <a:off x="3984" y="2976"/>
                  <a:ext cx="912" cy="256"/>
                  <a:chOff x="3216" y="3312"/>
                  <a:chExt cx="1680" cy="256"/>
                </a:xfrm>
              </p:grpSpPr>
              <p:sp>
                <p:nvSpPr>
                  <p:cNvPr id="24627"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4628"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4629"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4630"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4631"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4626"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4617" name="Group 73"/>
            <p:cNvGrpSpPr/>
            <p:nvPr/>
          </p:nvGrpSpPr>
          <p:grpSpPr>
            <a:xfrm>
              <a:off x="4714" y="1223"/>
              <a:ext cx="188" cy="281"/>
              <a:chOff x="4714" y="1223"/>
              <a:chExt cx="188" cy="281"/>
            </a:xfrm>
          </p:grpSpPr>
          <p:sp>
            <p:nvSpPr>
              <p:cNvPr id="24618"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4619"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4620"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4621"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4586" name="Group 78"/>
          <p:cNvGrpSpPr/>
          <p:nvPr/>
        </p:nvGrpSpPr>
        <p:grpSpPr>
          <a:xfrm>
            <a:off x="5862638" y="5051425"/>
            <a:ext cx="457200" cy="742950"/>
            <a:chOff x="3850" y="927"/>
            <a:chExt cx="288" cy="468"/>
          </a:xfrm>
        </p:grpSpPr>
        <p:sp>
          <p:nvSpPr>
            <p:cNvPr id="24614"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4615"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4587" name="Group 81"/>
          <p:cNvGrpSpPr/>
          <p:nvPr/>
        </p:nvGrpSpPr>
        <p:grpSpPr>
          <a:xfrm>
            <a:off x="6416675" y="6338888"/>
            <a:ext cx="1147763" cy="519112"/>
            <a:chOff x="4322" y="1613"/>
            <a:chExt cx="723" cy="327"/>
          </a:xfrm>
        </p:grpSpPr>
        <p:sp>
          <p:nvSpPr>
            <p:cNvPr id="24612"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4613" name="Text Box 83"/>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sp>
        <p:nvSpPr>
          <p:cNvPr id="24588" name="Text Box 84"/>
          <p:cNvSpPr txBox="1"/>
          <p:nvPr/>
        </p:nvSpPr>
        <p:spPr>
          <a:xfrm>
            <a:off x="5291456" y="181991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4589" name="Group 85"/>
          <p:cNvGrpSpPr/>
          <p:nvPr/>
        </p:nvGrpSpPr>
        <p:grpSpPr>
          <a:xfrm>
            <a:off x="5516563" y="420688"/>
            <a:ext cx="1363662" cy="2168525"/>
            <a:chOff x="2908" y="567"/>
            <a:chExt cx="859" cy="1366"/>
          </a:xfrm>
        </p:grpSpPr>
        <p:sp>
          <p:nvSpPr>
            <p:cNvPr id="24605" name="Rectangle 86"/>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r>
                <a:rPr lang="en-US" altLang="zh-CN" sz="2000" dirty="0">
                  <a:latin typeface="Times New Roman" panose="02020603050405020304" pitchFamily="18" charset="0"/>
                </a:rPr>
                <a:t>P-&gt;A</a:t>
              </a:r>
              <a:endParaRPr lang="en-US" altLang="zh-CN" sz="2000" dirty="0">
                <a:latin typeface="Times New Roman" panose="02020603050405020304" pitchFamily="18" charset="0"/>
              </a:endParaRPr>
            </a:p>
          </p:txBody>
        </p:sp>
        <p:sp>
          <p:nvSpPr>
            <p:cNvPr id="24606" name="Rectangle 87"/>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4607" name="Rectangle 88"/>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4608" name="Rectangle 89"/>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4609" name="Rectangle 90"/>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4610" name="Line 91"/>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4611" name="Line 92"/>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4590" name="Text Box 93"/>
          <p:cNvSpPr txBox="1"/>
          <p:nvPr/>
        </p:nvSpPr>
        <p:spPr>
          <a:xfrm>
            <a:off x="4197350" y="6271261"/>
            <a:ext cx="1384935"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t>
            </a:r>
            <a:endParaRPr lang="en-US" altLang="zh-CN" sz="2000" dirty="0">
              <a:solidFill>
                <a:srgbClr val="FF3300"/>
              </a:solidFill>
              <a:latin typeface="Times New Roman" panose="02020603050405020304" pitchFamily="18" charset="0"/>
            </a:endParaRPr>
          </a:p>
        </p:txBody>
      </p:sp>
      <p:sp>
        <p:nvSpPr>
          <p:cNvPr id="24591" name="Line 94"/>
          <p:cNvSpPr/>
          <p:nvPr/>
        </p:nvSpPr>
        <p:spPr>
          <a:xfrm flipV="1">
            <a:off x="5110163" y="3273425"/>
            <a:ext cx="1479550" cy="1670050"/>
          </a:xfrm>
          <a:prstGeom prst="line">
            <a:avLst/>
          </a:prstGeom>
          <a:ln w="38100" cap="flat" cmpd="sng">
            <a:solidFill>
              <a:srgbClr val="00CC00"/>
            </a:solidFill>
            <a:prstDash val="dash"/>
            <a:headEnd type="none" w="med" len="med"/>
            <a:tailEnd type="triangle" w="med" len="med"/>
          </a:ln>
        </p:spPr>
      </p:sp>
      <p:sp>
        <p:nvSpPr>
          <p:cNvPr id="24592" name="Line 95"/>
          <p:cNvSpPr/>
          <p:nvPr/>
        </p:nvSpPr>
        <p:spPr>
          <a:xfrm flipH="1" flipV="1">
            <a:off x="5257800" y="5214938"/>
            <a:ext cx="406400" cy="809625"/>
          </a:xfrm>
          <a:prstGeom prst="line">
            <a:avLst/>
          </a:prstGeom>
          <a:ln w="38100" cap="flat" cmpd="sng">
            <a:solidFill>
              <a:srgbClr val="FF0066"/>
            </a:solidFill>
            <a:prstDash val="dash"/>
            <a:headEnd type="none" w="med" len="med"/>
            <a:tailEnd type="triangle" w="med" len="med"/>
          </a:ln>
        </p:spPr>
      </p:sp>
      <p:sp>
        <p:nvSpPr>
          <p:cNvPr id="24593" name="Text Box 96"/>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4594" name="Group 97"/>
          <p:cNvGrpSpPr/>
          <p:nvPr/>
        </p:nvGrpSpPr>
        <p:grpSpPr>
          <a:xfrm>
            <a:off x="5232400" y="3911600"/>
            <a:ext cx="3625850" cy="2306638"/>
            <a:chOff x="655" y="2029"/>
            <a:chExt cx="2284" cy="1453"/>
          </a:xfrm>
        </p:grpSpPr>
        <p:sp>
          <p:nvSpPr>
            <p:cNvPr id="24595" name="Text Box 98"/>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596" name="Text Box 99"/>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597" name="Text Box 100"/>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598" name="Text Box 101"/>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599" name="Text Box 102"/>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4600" name="Text Box 103"/>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601" name="Text Box 104"/>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602" name="Text Box 105"/>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4603" name="Text Box 106"/>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4604" name="Text Box 107"/>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5604"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5605"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4" name="" r:id="rId2" imgW="729615" imgH="476885" progId="Package">
                  <p:embed/>
                </p:oleObj>
              </mc:Choice>
              <mc:Fallback>
                <p:oleObj name="" r:id="rId2" imgW="729615" imgH="476885" progId="Package">
                  <p:embed/>
                  <p:pic>
                    <p:nvPicPr>
                      <p:cNvPr id="0" name="图片 3083"/>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5606" name="Group 6"/>
          <p:cNvGrpSpPr/>
          <p:nvPr/>
        </p:nvGrpSpPr>
        <p:grpSpPr>
          <a:xfrm>
            <a:off x="7291388" y="242888"/>
            <a:ext cx="1852612" cy="1668462"/>
            <a:chOff x="1632" y="768"/>
            <a:chExt cx="1167" cy="1051"/>
          </a:xfrm>
        </p:grpSpPr>
        <p:sp>
          <p:nvSpPr>
            <p:cNvPr id="25701"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5702"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5703"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5704"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5705"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5706"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5707"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5708"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5709"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5607" name="Line 16"/>
          <p:cNvSpPr/>
          <p:nvPr/>
        </p:nvSpPr>
        <p:spPr>
          <a:xfrm flipH="1">
            <a:off x="6738938" y="3527425"/>
            <a:ext cx="1587" cy="620713"/>
          </a:xfrm>
          <a:prstGeom prst="line">
            <a:avLst/>
          </a:prstGeom>
          <a:ln w="38100" cap="flat" cmpd="sng">
            <a:solidFill>
              <a:schemeClr val="folHlink"/>
            </a:solidFill>
            <a:prstDash val="solid"/>
            <a:headEnd type="none" w="med" len="med"/>
            <a:tailEnd type="triangle" w="med" len="med"/>
          </a:ln>
        </p:spPr>
      </p:sp>
      <p:grpSp>
        <p:nvGrpSpPr>
          <p:cNvPr id="25608" name="Group 17"/>
          <p:cNvGrpSpPr/>
          <p:nvPr/>
        </p:nvGrpSpPr>
        <p:grpSpPr>
          <a:xfrm>
            <a:off x="4953000" y="3489325"/>
            <a:ext cx="4191000" cy="3368675"/>
            <a:chOff x="2499" y="542"/>
            <a:chExt cx="2640" cy="2122"/>
          </a:xfrm>
        </p:grpSpPr>
        <p:sp>
          <p:nvSpPr>
            <p:cNvPr id="25658"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5659"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5660"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5661"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5662" name="Group 22"/>
            <p:cNvGrpSpPr/>
            <p:nvPr/>
          </p:nvGrpSpPr>
          <p:grpSpPr>
            <a:xfrm>
              <a:off x="2499" y="542"/>
              <a:ext cx="2640" cy="2122"/>
              <a:chOff x="2928" y="144"/>
              <a:chExt cx="2640" cy="2122"/>
            </a:xfrm>
          </p:grpSpPr>
          <p:grpSp>
            <p:nvGrpSpPr>
              <p:cNvPr id="25669" name="Group 23"/>
              <p:cNvGrpSpPr/>
              <p:nvPr/>
            </p:nvGrpSpPr>
            <p:grpSpPr>
              <a:xfrm>
                <a:off x="3792" y="528"/>
                <a:ext cx="912" cy="256"/>
                <a:chOff x="3216" y="3312"/>
                <a:chExt cx="1680" cy="256"/>
              </a:xfrm>
            </p:grpSpPr>
            <p:sp>
              <p:nvSpPr>
                <p:cNvPr id="25696"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5697"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5698"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5699"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5700"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5670"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5671"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5672"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5673"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5674"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5675" name="Group 34"/>
              <p:cNvGrpSpPr/>
              <p:nvPr/>
            </p:nvGrpSpPr>
            <p:grpSpPr>
              <a:xfrm>
                <a:off x="4656" y="1104"/>
                <a:ext cx="912" cy="256"/>
                <a:chOff x="3216" y="3312"/>
                <a:chExt cx="1680" cy="256"/>
              </a:xfrm>
            </p:grpSpPr>
            <p:sp>
              <p:nvSpPr>
                <p:cNvPr id="25691"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5692"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5693"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5694"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5695"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5676" name="Group 40"/>
              <p:cNvGrpSpPr/>
              <p:nvPr/>
            </p:nvGrpSpPr>
            <p:grpSpPr>
              <a:xfrm>
                <a:off x="3264" y="1728"/>
                <a:ext cx="912" cy="256"/>
                <a:chOff x="3216" y="3312"/>
                <a:chExt cx="1680" cy="256"/>
              </a:xfrm>
            </p:grpSpPr>
            <p:sp>
              <p:nvSpPr>
                <p:cNvPr id="25686"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5687"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5688"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5689"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5690"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5677" name="Group 46"/>
              <p:cNvGrpSpPr/>
              <p:nvPr/>
            </p:nvGrpSpPr>
            <p:grpSpPr>
              <a:xfrm>
                <a:off x="4272" y="1728"/>
                <a:ext cx="912" cy="256"/>
                <a:chOff x="3216" y="3312"/>
                <a:chExt cx="1680" cy="256"/>
              </a:xfrm>
            </p:grpSpPr>
            <p:sp>
              <p:nvSpPr>
                <p:cNvPr id="25681"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5682"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5683"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5684"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5685"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5678"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5679"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5680"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5663"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5664"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5665"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5666" name="Text Box 58"/>
            <p:cNvSpPr txBox="1"/>
            <p:nvPr/>
          </p:nvSpPr>
          <p:spPr>
            <a:xfrm>
              <a:off x="3562"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5667"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5668"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5609" name="Group 61"/>
          <p:cNvGrpSpPr/>
          <p:nvPr/>
        </p:nvGrpSpPr>
        <p:grpSpPr>
          <a:xfrm>
            <a:off x="6572250" y="2773363"/>
            <a:ext cx="1616075" cy="784225"/>
            <a:chOff x="3884" y="1107"/>
            <a:chExt cx="1018" cy="494"/>
          </a:xfrm>
        </p:grpSpPr>
        <p:grpSp>
          <p:nvGrpSpPr>
            <p:cNvPr id="25642" name="Group 62"/>
            <p:cNvGrpSpPr/>
            <p:nvPr/>
          </p:nvGrpSpPr>
          <p:grpSpPr>
            <a:xfrm>
              <a:off x="3884" y="1107"/>
              <a:ext cx="886" cy="494"/>
              <a:chOff x="2442" y="943"/>
              <a:chExt cx="886" cy="494"/>
            </a:xfrm>
          </p:grpSpPr>
          <p:sp>
            <p:nvSpPr>
              <p:cNvPr id="25648"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5649"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5650" name="Group 65"/>
              <p:cNvGrpSpPr/>
              <p:nvPr/>
            </p:nvGrpSpPr>
            <p:grpSpPr>
              <a:xfrm>
                <a:off x="2442" y="1231"/>
                <a:ext cx="886" cy="206"/>
                <a:chOff x="3984" y="2976"/>
                <a:chExt cx="912" cy="262"/>
              </a:xfrm>
            </p:grpSpPr>
            <p:grpSp>
              <p:nvGrpSpPr>
                <p:cNvPr id="25651" name="Group 66"/>
                <p:cNvGrpSpPr/>
                <p:nvPr/>
              </p:nvGrpSpPr>
              <p:grpSpPr>
                <a:xfrm>
                  <a:off x="3984" y="2976"/>
                  <a:ext cx="912" cy="256"/>
                  <a:chOff x="3216" y="3312"/>
                  <a:chExt cx="1680" cy="256"/>
                </a:xfrm>
              </p:grpSpPr>
              <p:sp>
                <p:nvSpPr>
                  <p:cNvPr id="25653"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5654"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5655"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5656"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5657"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5652"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5643" name="Group 73"/>
            <p:cNvGrpSpPr/>
            <p:nvPr/>
          </p:nvGrpSpPr>
          <p:grpSpPr>
            <a:xfrm>
              <a:off x="4714" y="1223"/>
              <a:ext cx="188" cy="281"/>
              <a:chOff x="4714" y="1223"/>
              <a:chExt cx="188" cy="281"/>
            </a:xfrm>
          </p:grpSpPr>
          <p:sp>
            <p:nvSpPr>
              <p:cNvPr id="25644"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5645"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5646"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5647"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5610" name="Group 78"/>
          <p:cNvGrpSpPr/>
          <p:nvPr/>
        </p:nvGrpSpPr>
        <p:grpSpPr>
          <a:xfrm>
            <a:off x="5862638" y="5270500"/>
            <a:ext cx="457200" cy="742950"/>
            <a:chOff x="3850" y="927"/>
            <a:chExt cx="288" cy="468"/>
          </a:xfrm>
        </p:grpSpPr>
        <p:sp>
          <p:nvSpPr>
            <p:cNvPr id="25640" name="Line 79"/>
            <p:cNvSpPr/>
            <p:nvPr/>
          </p:nvSpPr>
          <p:spPr>
            <a:xfrm>
              <a:off x="4005" y="1138"/>
              <a:ext cx="133" cy="257"/>
            </a:xfrm>
            <a:prstGeom prst="line">
              <a:avLst/>
            </a:prstGeom>
            <a:ln w="38100" cap="flat" cmpd="sng">
              <a:solidFill>
                <a:schemeClr val="tx1"/>
              </a:solidFill>
              <a:prstDash val="solid"/>
              <a:headEnd type="none" w="med" len="med"/>
              <a:tailEnd type="triangle" w="med" len="med"/>
            </a:ln>
          </p:spPr>
        </p:sp>
        <p:sp>
          <p:nvSpPr>
            <p:cNvPr id="25641" name="Text Box 80"/>
            <p:cNvSpPr txBox="1"/>
            <p:nvPr/>
          </p:nvSpPr>
          <p:spPr>
            <a:xfrm>
              <a:off x="3850" y="92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grpSp>
      <p:grpSp>
        <p:nvGrpSpPr>
          <p:cNvPr id="25611" name="Group 81"/>
          <p:cNvGrpSpPr/>
          <p:nvPr/>
        </p:nvGrpSpPr>
        <p:grpSpPr>
          <a:xfrm>
            <a:off x="7485063" y="3625850"/>
            <a:ext cx="447675" cy="519113"/>
            <a:chOff x="4504" y="1613"/>
            <a:chExt cx="282" cy="327"/>
          </a:xfrm>
        </p:grpSpPr>
        <p:sp>
          <p:nvSpPr>
            <p:cNvPr id="25638" name="Line 82"/>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5639" name="Text Box 83"/>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5612" name="Text Box 84"/>
          <p:cNvSpPr txBox="1"/>
          <p:nvPr/>
        </p:nvSpPr>
        <p:spPr>
          <a:xfrm>
            <a:off x="5267643" y="2105661"/>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5613" name="Group 85"/>
          <p:cNvGrpSpPr/>
          <p:nvPr/>
        </p:nvGrpSpPr>
        <p:grpSpPr>
          <a:xfrm>
            <a:off x="5516563" y="373063"/>
            <a:ext cx="1363662" cy="2168525"/>
            <a:chOff x="2908" y="567"/>
            <a:chExt cx="859" cy="1366"/>
          </a:xfrm>
        </p:grpSpPr>
        <p:sp>
          <p:nvSpPr>
            <p:cNvPr id="25631" name="Rectangle 86"/>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5632" name="Rectangle 87"/>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5633" name="Rectangle 88"/>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5634" name="Rectangle 89"/>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5635" name="Rectangle 90"/>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5636" name="Line 91"/>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5637" name="Line 92"/>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43101" name="Text Box 93"/>
          <p:cNvSpPr txBox="1"/>
          <p:nvPr/>
        </p:nvSpPr>
        <p:spPr>
          <a:xfrm>
            <a:off x="3405188" y="6196648"/>
            <a:ext cx="166624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a:t>
            </a:r>
            <a:endParaRPr lang="en-US" altLang="zh-CN" sz="2000" dirty="0">
              <a:solidFill>
                <a:srgbClr val="FF3300"/>
              </a:solidFill>
              <a:latin typeface="Times New Roman" panose="02020603050405020304" pitchFamily="18" charset="0"/>
            </a:endParaRPr>
          </a:p>
        </p:txBody>
      </p:sp>
      <p:sp>
        <p:nvSpPr>
          <p:cNvPr id="25615" name="Line 94"/>
          <p:cNvSpPr/>
          <p:nvPr/>
        </p:nvSpPr>
        <p:spPr>
          <a:xfrm flipV="1">
            <a:off x="5110163" y="3492500"/>
            <a:ext cx="1479550" cy="1670050"/>
          </a:xfrm>
          <a:prstGeom prst="line">
            <a:avLst/>
          </a:prstGeom>
          <a:ln w="38100" cap="flat" cmpd="sng">
            <a:solidFill>
              <a:srgbClr val="00CC00"/>
            </a:solidFill>
            <a:prstDash val="dash"/>
            <a:headEnd type="none" w="med" len="med"/>
            <a:tailEnd type="triangle" w="med" len="med"/>
          </a:ln>
        </p:spPr>
      </p:sp>
      <p:sp>
        <p:nvSpPr>
          <p:cNvPr id="25616" name="Line 95"/>
          <p:cNvSpPr/>
          <p:nvPr/>
        </p:nvSpPr>
        <p:spPr>
          <a:xfrm flipH="1" flipV="1">
            <a:off x="5257800" y="5434013"/>
            <a:ext cx="406400" cy="809625"/>
          </a:xfrm>
          <a:prstGeom prst="line">
            <a:avLst/>
          </a:prstGeom>
          <a:ln w="38100" cap="flat" cmpd="sng">
            <a:solidFill>
              <a:srgbClr val="FF0066"/>
            </a:solidFill>
            <a:prstDash val="dash"/>
            <a:headEnd type="none" w="med" len="med"/>
            <a:tailEnd type="triangle" w="med" len="med"/>
          </a:ln>
        </p:spPr>
      </p:sp>
      <p:sp>
        <p:nvSpPr>
          <p:cNvPr id="43104" name="Line 96"/>
          <p:cNvSpPr/>
          <p:nvPr/>
        </p:nvSpPr>
        <p:spPr>
          <a:xfrm flipV="1">
            <a:off x="6786563" y="4494213"/>
            <a:ext cx="0" cy="1676400"/>
          </a:xfrm>
          <a:prstGeom prst="line">
            <a:avLst/>
          </a:prstGeom>
          <a:ln w="38100" cap="flat" cmpd="sng">
            <a:solidFill>
              <a:srgbClr val="FF0066"/>
            </a:solidFill>
            <a:prstDash val="dash"/>
            <a:headEnd type="none" w="med" len="med"/>
            <a:tailEnd type="triangle" w="med" len="med"/>
          </a:ln>
        </p:spPr>
      </p:sp>
      <p:sp>
        <p:nvSpPr>
          <p:cNvPr id="25618" name="Text Box 97"/>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5619" name="Group 98"/>
          <p:cNvGrpSpPr/>
          <p:nvPr/>
        </p:nvGrpSpPr>
        <p:grpSpPr>
          <a:xfrm>
            <a:off x="5232400" y="4110038"/>
            <a:ext cx="3625850" cy="2306637"/>
            <a:chOff x="655" y="2029"/>
            <a:chExt cx="2284" cy="1453"/>
          </a:xfrm>
        </p:grpSpPr>
        <p:sp>
          <p:nvSpPr>
            <p:cNvPr id="25621" name="Text Box 99"/>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2" name="Text Box 100"/>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3" name="Text Box 101"/>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4" name="Text Box 102"/>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5" name="Text Box 103"/>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5626" name="Text Box 104"/>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7" name="Text Box 105"/>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8" name="Text Box 106"/>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5629" name="Text Box 107"/>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5630" name="Text Box 108"/>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
        <p:nvSpPr>
          <p:cNvPr id="43117" name="Text Box 109"/>
          <p:cNvSpPr txBox="1"/>
          <p:nvPr/>
        </p:nvSpPr>
        <p:spPr>
          <a:xfrm>
            <a:off x="6345873" y="6020436"/>
            <a:ext cx="309880" cy="398780"/>
          </a:xfrm>
          <a:prstGeom prst="rect">
            <a:avLst/>
          </a:prstGeom>
          <a:solidFill>
            <a:schemeClr val="bg1"/>
          </a:solidFill>
          <a:ln w="9525">
            <a:noFill/>
          </a:ln>
        </p:spPr>
        <p:txBody>
          <a:bodyPr wrap="none" anchor="ctr" anchorCtr="0">
            <a:spAutoFit/>
          </a:bodyPr>
          <a:p>
            <a:pPr algn="ctr">
              <a:spcAft>
                <a:spcPts val="0"/>
              </a:spcAft>
            </a:pPr>
            <a:r>
              <a:rPr lang="en-US" altLang="zh-CN" sz="2000" dirty="0">
                <a:solidFill>
                  <a:srgbClr val="FF3300"/>
                </a:solidFill>
                <a:latin typeface="Times New Roman" panose="02020603050405020304" pitchFamily="18" charset="0"/>
              </a:rPr>
              <a:t>1</a:t>
            </a:r>
            <a:endParaRPr lang="en-US" altLang="zh-CN" sz="2000" dirty="0">
              <a:solidFill>
                <a:srgbClr val="FF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101"/>
                                        </p:tgtEl>
                                        <p:attrNameLst>
                                          <p:attrName>style.visibility</p:attrName>
                                        </p:attrNameLst>
                                      </p:cBhvr>
                                      <p:to>
                                        <p:strVal val="visible"/>
                                      </p:to>
                                    </p:set>
                                    <p:animEffect transition="in" filter="box(out)">
                                      <p:cBhvr>
                                        <p:cTn id="7" dur="500"/>
                                        <p:tgtEl>
                                          <p:spTgt spid="43101"/>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117"/>
                                        </p:tgtEl>
                                        <p:attrNameLst>
                                          <p:attrName>style.visibility</p:attrName>
                                        </p:attrNameLst>
                                      </p:cBhvr>
                                      <p:to>
                                        <p:strVal val="visible"/>
                                      </p:to>
                                    </p:set>
                                    <p:animEffect transition="in" filter="box(out)">
                                      <p:cBhvr>
                                        <p:cTn id="12" dur="500"/>
                                        <p:tgtEl>
                                          <p:spTgt spid="43117"/>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3104"/>
                                        </p:tgtEl>
                                        <p:attrNameLst>
                                          <p:attrName>style.visibility</p:attrName>
                                        </p:attrNameLst>
                                      </p:cBhvr>
                                      <p:to>
                                        <p:strVal val="visible"/>
                                      </p:to>
                                    </p:set>
                                    <p:animEffect transition="in" filter="box(out)">
                                      <p:cBhvr>
                                        <p:cTn id="17" dur="500"/>
                                        <p:tgtEl>
                                          <p:spTgt spid="43104"/>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01" grpId="0" bldLvl="0" animBg="1"/>
      <p:bldP spid="43117"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7"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6628"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6629"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5" name="" r:id="rId2" imgW="729615" imgH="476885" progId="Package">
                  <p:embed/>
                </p:oleObj>
              </mc:Choice>
              <mc:Fallback>
                <p:oleObj name="" r:id="rId2" imgW="729615" imgH="476885" progId="Package">
                  <p:embed/>
                  <p:pic>
                    <p:nvPicPr>
                      <p:cNvPr id="0" name="图片 3084"/>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6630" name="Group 6"/>
          <p:cNvGrpSpPr/>
          <p:nvPr/>
        </p:nvGrpSpPr>
        <p:grpSpPr>
          <a:xfrm>
            <a:off x="7291388" y="217488"/>
            <a:ext cx="1852612" cy="1668462"/>
            <a:chOff x="1632" y="768"/>
            <a:chExt cx="1167" cy="1051"/>
          </a:xfrm>
        </p:grpSpPr>
        <p:sp>
          <p:nvSpPr>
            <p:cNvPr id="26725"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6726"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6727"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6728"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6729"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6730"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6731"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6732"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6733"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6631" name="Line 16"/>
          <p:cNvSpPr/>
          <p:nvPr/>
        </p:nvSpPr>
        <p:spPr>
          <a:xfrm flipH="1">
            <a:off x="6738938" y="3290888"/>
            <a:ext cx="1587" cy="620712"/>
          </a:xfrm>
          <a:prstGeom prst="line">
            <a:avLst/>
          </a:prstGeom>
          <a:ln w="38100" cap="flat" cmpd="sng">
            <a:solidFill>
              <a:schemeClr val="folHlink"/>
            </a:solidFill>
            <a:prstDash val="solid"/>
            <a:headEnd type="none" w="med" len="med"/>
            <a:tailEnd type="triangle" w="med" len="med"/>
          </a:ln>
        </p:spPr>
      </p:sp>
      <p:grpSp>
        <p:nvGrpSpPr>
          <p:cNvPr id="26632" name="Group 17"/>
          <p:cNvGrpSpPr/>
          <p:nvPr/>
        </p:nvGrpSpPr>
        <p:grpSpPr>
          <a:xfrm>
            <a:off x="4953000" y="3252788"/>
            <a:ext cx="4191000" cy="3368675"/>
            <a:chOff x="2499" y="542"/>
            <a:chExt cx="2640" cy="2122"/>
          </a:xfrm>
        </p:grpSpPr>
        <p:sp>
          <p:nvSpPr>
            <p:cNvPr id="26682"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6683"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6684"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6685"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6686" name="Group 22"/>
            <p:cNvGrpSpPr/>
            <p:nvPr/>
          </p:nvGrpSpPr>
          <p:grpSpPr>
            <a:xfrm>
              <a:off x="2499" y="542"/>
              <a:ext cx="2640" cy="2122"/>
              <a:chOff x="2928" y="144"/>
              <a:chExt cx="2640" cy="2122"/>
            </a:xfrm>
          </p:grpSpPr>
          <p:grpSp>
            <p:nvGrpSpPr>
              <p:cNvPr id="26693" name="Group 23"/>
              <p:cNvGrpSpPr/>
              <p:nvPr/>
            </p:nvGrpSpPr>
            <p:grpSpPr>
              <a:xfrm>
                <a:off x="3792" y="528"/>
                <a:ext cx="912" cy="256"/>
                <a:chOff x="3216" y="3312"/>
                <a:chExt cx="1680" cy="256"/>
              </a:xfrm>
            </p:grpSpPr>
            <p:sp>
              <p:nvSpPr>
                <p:cNvPr id="26720"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6721"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6722"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6723"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6724"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6694"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6695"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6696"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6697"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6698"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6699" name="Group 34"/>
              <p:cNvGrpSpPr/>
              <p:nvPr/>
            </p:nvGrpSpPr>
            <p:grpSpPr>
              <a:xfrm>
                <a:off x="4656" y="1104"/>
                <a:ext cx="912" cy="256"/>
                <a:chOff x="3216" y="3312"/>
                <a:chExt cx="1680" cy="256"/>
              </a:xfrm>
            </p:grpSpPr>
            <p:sp>
              <p:nvSpPr>
                <p:cNvPr id="26715"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6716"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6717"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6718"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6719"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6700" name="Group 40"/>
              <p:cNvGrpSpPr/>
              <p:nvPr/>
            </p:nvGrpSpPr>
            <p:grpSpPr>
              <a:xfrm>
                <a:off x="3264" y="1728"/>
                <a:ext cx="912" cy="256"/>
                <a:chOff x="3216" y="3312"/>
                <a:chExt cx="1680" cy="256"/>
              </a:xfrm>
            </p:grpSpPr>
            <p:sp>
              <p:nvSpPr>
                <p:cNvPr id="26710"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6711"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6712"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6713"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6714"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6701" name="Group 46"/>
              <p:cNvGrpSpPr/>
              <p:nvPr/>
            </p:nvGrpSpPr>
            <p:grpSpPr>
              <a:xfrm>
                <a:off x="4272" y="1728"/>
                <a:ext cx="912" cy="256"/>
                <a:chOff x="3216" y="3312"/>
                <a:chExt cx="1680" cy="256"/>
              </a:xfrm>
            </p:grpSpPr>
            <p:sp>
              <p:nvSpPr>
                <p:cNvPr id="26705"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6706"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6707"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6708"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6709"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6702"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6703"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6704"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6687"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6688"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6689"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6690"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6691"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6692"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6633" name="Group 61"/>
          <p:cNvGrpSpPr/>
          <p:nvPr/>
        </p:nvGrpSpPr>
        <p:grpSpPr>
          <a:xfrm>
            <a:off x="6572250" y="2536825"/>
            <a:ext cx="1616075" cy="784225"/>
            <a:chOff x="3884" y="1107"/>
            <a:chExt cx="1018" cy="494"/>
          </a:xfrm>
        </p:grpSpPr>
        <p:grpSp>
          <p:nvGrpSpPr>
            <p:cNvPr id="26666" name="Group 62"/>
            <p:cNvGrpSpPr/>
            <p:nvPr/>
          </p:nvGrpSpPr>
          <p:grpSpPr>
            <a:xfrm>
              <a:off x="3884" y="1107"/>
              <a:ext cx="886" cy="494"/>
              <a:chOff x="2442" y="943"/>
              <a:chExt cx="886" cy="494"/>
            </a:xfrm>
          </p:grpSpPr>
          <p:sp>
            <p:nvSpPr>
              <p:cNvPr id="26672"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6673"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6674" name="Group 65"/>
              <p:cNvGrpSpPr/>
              <p:nvPr/>
            </p:nvGrpSpPr>
            <p:grpSpPr>
              <a:xfrm>
                <a:off x="2442" y="1231"/>
                <a:ext cx="886" cy="206"/>
                <a:chOff x="3984" y="2976"/>
                <a:chExt cx="912" cy="262"/>
              </a:xfrm>
            </p:grpSpPr>
            <p:grpSp>
              <p:nvGrpSpPr>
                <p:cNvPr id="26675" name="Group 66"/>
                <p:cNvGrpSpPr/>
                <p:nvPr/>
              </p:nvGrpSpPr>
              <p:grpSpPr>
                <a:xfrm>
                  <a:off x="3984" y="2976"/>
                  <a:ext cx="912" cy="256"/>
                  <a:chOff x="3216" y="3312"/>
                  <a:chExt cx="1680" cy="256"/>
                </a:xfrm>
              </p:grpSpPr>
              <p:sp>
                <p:nvSpPr>
                  <p:cNvPr id="26677"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6678"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6679"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6680"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6681"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6676"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6667" name="Group 73"/>
            <p:cNvGrpSpPr/>
            <p:nvPr/>
          </p:nvGrpSpPr>
          <p:grpSpPr>
            <a:xfrm>
              <a:off x="4714" y="1223"/>
              <a:ext cx="188" cy="281"/>
              <a:chOff x="4714" y="1223"/>
              <a:chExt cx="188" cy="281"/>
            </a:xfrm>
          </p:grpSpPr>
          <p:sp>
            <p:nvSpPr>
              <p:cNvPr id="26668"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6669"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6670"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6671"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6634" name="Group 78"/>
          <p:cNvGrpSpPr/>
          <p:nvPr/>
        </p:nvGrpSpPr>
        <p:grpSpPr>
          <a:xfrm>
            <a:off x="8574088" y="4329113"/>
            <a:ext cx="447675" cy="519112"/>
            <a:chOff x="4504" y="1613"/>
            <a:chExt cx="282" cy="327"/>
          </a:xfrm>
        </p:grpSpPr>
        <p:sp>
          <p:nvSpPr>
            <p:cNvPr id="26664"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6665" name="Text Box 80"/>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6635" name="Text Box 81"/>
          <p:cNvSpPr txBox="1"/>
          <p:nvPr/>
        </p:nvSpPr>
        <p:spPr>
          <a:xfrm>
            <a:off x="5416868" y="1783398"/>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6636" name="Group 82"/>
          <p:cNvGrpSpPr/>
          <p:nvPr/>
        </p:nvGrpSpPr>
        <p:grpSpPr>
          <a:xfrm>
            <a:off x="5627688" y="385763"/>
            <a:ext cx="1363662" cy="2168525"/>
            <a:chOff x="2908" y="567"/>
            <a:chExt cx="859" cy="1366"/>
          </a:xfrm>
        </p:grpSpPr>
        <p:sp>
          <p:nvSpPr>
            <p:cNvPr id="26657"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6658"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6659"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6660"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6661"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6662"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6663"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6637" name="Text Box 90"/>
          <p:cNvSpPr txBox="1"/>
          <p:nvPr/>
        </p:nvSpPr>
        <p:spPr>
          <a:xfrm>
            <a:off x="4395788" y="6271261"/>
            <a:ext cx="166624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a:t>
            </a:r>
            <a:endParaRPr lang="en-US" altLang="zh-CN" sz="2000" dirty="0">
              <a:solidFill>
                <a:srgbClr val="FF3300"/>
              </a:solidFill>
              <a:latin typeface="Times New Roman" panose="02020603050405020304" pitchFamily="18" charset="0"/>
            </a:endParaRPr>
          </a:p>
        </p:txBody>
      </p:sp>
      <p:sp>
        <p:nvSpPr>
          <p:cNvPr id="26638" name="Line 91"/>
          <p:cNvSpPr/>
          <p:nvPr/>
        </p:nvSpPr>
        <p:spPr>
          <a:xfrm flipV="1">
            <a:off x="5110163" y="3255963"/>
            <a:ext cx="1479550" cy="1670050"/>
          </a:xfrm>
          <a:prstGeom prst="line">
            <a:avLst/>
          </a:prstGeom>
          <a:ln w="38100" cap="flat" cmpd="sng">
            <a:solidFill>
              <a:srgbClr val="00CC00"/>
            </a:solidFill>
            <a:prstDash val="dash"/>
            <a:headEnd type="none" w="med" len="med"/>
            <a:tailEnd type="triangle" w="med" len="med"/>
          </a:ln>
        </p:spPr>
      </p:sp>
      <p:sp>
        <p:nvSpPr>
          <p:cNvPr id="26639" name="Line 92"/>
          <p:cNvSpPr/>
          <p:nvPr/>
        </p:nvSpPr>
        <p:spPr>
          <a:xfrm flipH="1" flipV="1">
            <a:off x="5257800" y="5197475"/>
            <a:ext cx="406400" cy="809625"/>
          </a:xfrm>
          <a:prstGeom prst="line">
            <a:avLst/>
          </a:prstGeom>
          <a:ln w="38100" cap="flat" cmpd="sng">
            <a:solidFill>
              <a:srgbClr val="FF0066"/>
            </a:solidFill>
            <a:prstDash val="dash"/>
            <a:headEnd type="none" w="med" len="med"/>
            <a:tailEnd type="triangle" w="med" len="med"/>
          </a:ln>
        </p:spPr>
      </p:sp>
      <p:sp>
        <p:nvSpPr>
          <p:cNvPr id="26640" name="Line 93"/>
          <p:cNvSpPr/>
          <p:nvPr/>
        </p:nvSpPr>
        <p:spPr>
          <a:xfrm flipV="1">
            <a:off x="6786563" y="4257675"/>
            <a:ext cx="0" cy="1676400"/>
          </a:xfrm>
          <a:prstGeom prst="line">
            <a:avLst/>
          </a:prstGeom>
          <a:ln w="38100" cap="flat" cmpd="sng">
            <a:solidFill>
              <a:srgbClr val="FF0066"/>
            </a:solidFill>
            <a:prstDash val="dash"/>
            <a:headEnd type="none" w="med" len="med"/>
            <a:tailEnd type="triangle" w="med" len="med"/>
          </a:ln>
        </p:spPr>
      </p:sp>
      <p:grpSp>
        <p:nvGrpSpPr>
          <p:cNvPr id="26641" name="Group 94"/>
          <p:cNvGrpSpPr/>
          <p:nvPr/>
        </p:nvGrpSpPr>
        <p:grpSpPr>
          <a:xfrm>
            <a:off x="7742238" y="3314700"/>
            <a:ext cx="606425" cy="533400"/>
            <a:chOff x="4621" y="1597"/>
            <a:chExt cx="382" cy="336"/>
          </a:xfrm>
        </p:grpSpPr>
        <p:sp>
          <p:nvSpPr>
            <p:cNvPr id="26655"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26656"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26642" name="Text Box 97"/>
          <p:cNvSpPr txBox="1"/>
          <p:nvPr/>
        </p:nvSpPr>
        <p:spPr>
          <a:xfrm>
            <a:off x="5896928" y="2177098"/>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P-&gt;D</a:t>
            </a:r>
            <a:endParaRPr lang="en-US" altLang="zh-CN" sz="2000" dirty="0">
              <a:latin typeface="Times New Roman" panose="02020603050405020304" pitchFamily="18" charset="0"/>
            </a:endParaRPr>
          </a:p>
        </p:txBody>
      </p:sp>
      <p:sp>
        <p:nvSpPr>
          <p:cNvPr id="26643" name="Text Box 98"/>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6644" name="Group 99"/>
          <p:cNvGrpSpPr/>
          <p:nvPr/>
        </p:nvGrpSpPr>
        <p:grpSpPr>
          <a:xfrm>
            <a:off x="5232400" y="3886200"/>
            <a:ext cx="3625850" cy="2306638"/>
            <a:chOff x="655" y="2029"/>
            <a:chExt cx="2284" cy="1453"/>
          </a:xfrm>
        </p:grpSpPr>
        <p:sp>
          <p:nvSpPr>
            <p:cNvPr id="26645" name="Text Box 100"/>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46" name="Text Box 101"/>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47" name="Text Box 102"/>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48" name="Text Box 103"/>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49" name="Text Box 104"/>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6650" name="Text Box 105"/>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51" name="Text Box 106"/>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6652" name="Text Box 107"/>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6653" name="Text Box 108"/>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6654" name="Text Box 109"/>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7652"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7653"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6" name="" r:id="rId2" imgW="729615" imgH="476885" progId="Package">
                  <p:embed/>
                </p:oleObj>
              </mc:Choice>
              <mc:Fallback>
                <p:oleObj name="" r:id="rId2" imgW="729615" imgH="476885" progId="Package">
                  <p:embed/>
                  <p:pic>
                    <p:nvPicPr>
                      <p:cNvPr id="0" name="图片 3085"/>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7654" name="Group 6"/>
          <p:cNvGrpSpPr/>
          <p:nvPr/>
        </p:nvGrpSpPr>
        <p:grpSpPr>
          <a:xfrm>
            <a:off x="7099300" y="168275"/>
            <a:ext cx="1852613" cy="1668463"/>
            <a:chOff x="1632" y="768"/>
            <a:chExt cx="1167" cy="1051"/>
          </a:xfrm>
        </p:grpSpPr>
        <p:sp>
          <p:nvSpPr>
            <p:cNvPr id="27750"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7751"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7752"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7753"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7754"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7755"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7756"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7757"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7758"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7655" name="Line 16"/>
          <p:cNvSpPr/>
          <p:nvPr/>
        </p:nvSpPr>
        <p:spPr>
          <a:xfrm flipH="1">
            <a:off x="6738938" y="3363913"/>
            <a:ext cx="1587" cy="620712"/>
          </a:xfrm>
          <a:prstGeom prst="line">
            <a:avLst/>
          </a:prstGeom>
          <a:ln w="38100" cap="flat" cmpd="sng">
            <a:solidFill>
              <a:schemeClr val="folHlink"/>
            </a:solidFill>
            <a:prstDash val="solid"/>
            <a:headEnd type="none" w="med" len="med"/>
            <a:tailEnd type="triangle" w="med" len="med"/>
          </a:ln>
        </p:spPr>
      </p:sp>
      <p:grpSp>
        <p:nvGrpSpPr>
          <p:cNvPr id="27656" name="Group 17"/>
          <p:cNvGrpSpPr/>
          <p:nvPr/>
        </p:nvGrpSpPr>
        <p:grpSpPr>
          <a:xfrm>
            <a:off x="4953000" y="3325813"/>
            <a:ext cx="4191000" cy="3368675"/>
            <a:chOff x="2499" y="542"/>
            <a:chExt cx="2640" cy="2122"/>
          </a:xfrm>
        </p:grpSpPr>
        <p:sp>
          <p:nvSpPr>
            <p:cNvPr id="27707"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7708"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7709"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7710"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7711" name="Group 22"/>
            <p:cNvGrpSpPr/>
            <p:nvPr/>
          </p:nvGrpSpPr>
          <p:grpSpPr>
            <a:xfrm>
              <a:off x="2499" y="542"/>
              <a:ext cx="2640" cy="2122"/>
              <a:chOff x="2928" y="144"/>
              <a:chExt cx="2640" cy="2122"/>
            </a:xfrm>
          </p:grpSpPr>
          <p:grpSp>
            <p:nvGrpSpPr>
              <p:cNvPr id="27718" name="Group 23"/>
              <p:cNvGrpSpPr/>
              <p:nvPr/>
            </p:nvGrpSpPr>
            <p:grpSpPr>
              <a:xfrm>
                <a:off x="3792" y="528"/>
                <a:ext cx="912" cy="256"/>
                <a:chOff x="3216" y="3312"/>
                <a:chExt cx="1680" cy="256"/>
              </a:xfrm>
            </p:grpSpPr>
            <p:sp>
              <p:nvSpPr>
                <p:cNvPr id="27745"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7746"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7747"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7748"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7749"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7719"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7720"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7721"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7722"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7723"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7724" name="Group 34"/>
              <p:cNvGrpSpPr/>
              <p:nvPr/>
            </p:nvGrpSpPr>
            <p:grpSpPr>
              <a:xfrm>
                <a:off x="4656" y="1104"/>
                <a:ext cx="912" cy="256"/>
                <a:chOff x="3216" y="3312"/>
                <a:chExt cx="1680" cy="256"/>
              </a:xfrm>
            </p:grpSpPr>
            <p:sp>
              <p:nvSpPr>
                <p:cNvPr id="27740"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7741"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7742"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7743"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7744"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7725" name="Group 40"/>
              <p:cNvGrpSpPr/>
              <p:nvPr/>
            </p:nvGrpSpPr>
            <p:grpSpPr>
              <a:xfrm>
                <a:off x="3264" y="1728"/>
                <a:ext cx="912" cy="256"/>
                <a:chOff x="3216" y="3312"/>
                <a:chExt cx="1680" cy="256"/>
              </a:xfrm>
            </p:grpSpPr>
            <p:sp>
              <p:nvSpPr>
                <p:cNvPr id="27735"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7736"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7737"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7738"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7739"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7726" name="Group 46"/>
              <p:cNvGrpSpPr/>
              <p:nvPr/>
            </p:nvGrpSpPr>
            <p:grpSpPr>
              <a:xfrm>
                <a:off x="4272" y="1728"/>
                <a:ext cx="912" cy="256"/>
                <a:chOff x="3216" y="3312"/>
                <a:chExt cx="1680" cy="256"/>
              </a:xfrm>
            </p:grpSpPr>
            <p:sp>
              <p:nvSpPr>
                <p:cNvPr id="27730"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7731"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7732"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7733"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7734"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7727"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7728"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7729"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7712"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7713"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7714"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7715"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7716"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7717"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7657" name="Group 61"/>
          <p:cNvGrpSpPr/>
          <p:nvPr/>
        </p:nvGrpSpPr>
        <p:grpSpPr>
          <a:xfrm>
            <a:off x="6572250" y="2609850"/>
            <a:ext cx="1616075" cy="784225"/>
            <a:chOff x="3884" y="1107"/>
            <a:chExt cx="1018" cy="494"/>
          </a:xfrm>
        </p:grpSpPr>
        <p:grpSp>
          <p:nvGrpSpPr>
            <p:cNvPr id="27691" name="Group 62"/>
            <p:cNvGrpSpPr/>
            <p:nvPr/>
          </p:nvGrpSpPr>
          <p:grpSpPr>
            <a:xfrm>
              <a:off x="3884" y="1107"/>
              <a:ext cx="886" cy="494"/>
              <a:chOff x="2442" y="943"/>
              <a:chExt cx="886" cy="494"/>
            </a:xfrm>
          </p:grpSpPr>
          <p:sp>
            <p:nvSpPr>
              <p:cNvPr id="27697"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7698"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7699" name="Group 65"/>
              <p:cNvGrpSpPr/>
              <p:nvPr/>
            </p:nvGrpSpPr>
            <p:grpSpPr>
              <a:xfrm>
                <a:off x="2442" y="1231"/>
                <a:ext cx="886" cy="206"/>
                <a:chOff x="3984" y="2976"/>
                <a:chExt cx="912" cy="262"/>
              </a:xfrm>
            </p:grpSpPr>
            <p:grpSp>
              <p:nvGrpSpPr>
                <p:cNvPr id="27700" name="Group 66"/>
                <p:cNvGrpSpPr/>
                <p:nvPr/>
              </p:nvGrpSpPr>
              <p:grpSpPr>
                <a:xfrm>
                  <a:off x="3984" y="2976"/>
                  <a:ext cx="912" cy="256"/>
                  <a:chOff x="3216" y="3312"/>
                  <a:chExt cx="1680" cy="256"/>
                </a:xfrm>
              </p:grpSpPr>
              <p:sp>
                <p:nvSpPr>
                  <p:cNvPr id="27702"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7703"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7704"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7705"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7706"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7701"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7692" name="Group 73"/>
            <p:cNvGrpSpPr/>
            <p:nvPr/>
          </p:nvGrpSpPr>
          <p:grpSpPr>
            <a:xfrm>
              <a:off x="4714" y="1223"/>
              <a:ext cx="188" cy="281"/>
              <a:chOff x="4714" y="1223"/>
              <a:chExt cx="188" cy="281"/>
            </a:xfrm>
          </p:grpSpPr>
          <p:sp>
            <p:nvSpPr>
              <p:cNvPr id="27693"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7694"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7695"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7696"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7658" name="Group 78"/>
          <p:cNvGrpSpPr/>
          <p:nvPr/>
        </p:nvGrpSpPr>
        <p:grpSpPr>
          <a:xfrm>
            <a:off x="7807325" y="5380038"/>
            <a:ext cx="447675" cy="519112"/>
            <a:chOff x="4504" y="1613"/>
            <a:chExt cx="282" cy="327"/>
          </a:xfrm>
        </p:grpSpPr>
        <p:sp>
          <p:nvSpPr>
            <p:cNvPr id="27689"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7690" name="Text Box 80"/>
            <p:cNvSpPr txBox="1"/>
            <p:nvPr/>
          </p:nvSpPr>
          <p:spPr>
            <a:xfrm>
              <a:off x="4581" y="1613"/>
              <a:ext cx="205"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a:t>
              </a:r>
              <a:endParaRPr lang="en-US" altLang="zh-CN" sz="2000" dirty="0">
                <a:latin typeface="Times New Roman" panose="02020603050405020304" pitchFamily="18" charset="0"/>
              </a:endParaRPr>
            </a:p>
          </p:txBody>
        </p:sp>
      </p:grpSp>
      <p:sp>
        <p:nvSpPr>
          <p:cNvPr id="27659" name="Text Box 81"/>
          <p:cNvSpPr txBox="1"/>
          <p:nvPr/>
        </p:nvSpPr>
        <p:spPr>
          <a:xfrm>
            <a:off x="5045393" y="155956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7660" name="Group 82"/>
          <p:cNvGrpSpPr/>
          <p:nvPr/>
        </p:nvGrpSpPr>
        <p:grpSpPr>
          <a:xfrm>
            <a:off x="5232400" y="520700"/>
            <a:ext cx="1363663" cy="2168525"/>
            <a:chOff x="2908" y="567"/>
            <a:chExt cx="859" cy="1366"/>
          </a:xfrm>
        </p:grpSpPr>
        <p:sp>
          <p:nvSpPr>
            <p:cNvPr id="27682"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7683"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7684"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7685"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7686"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7687"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7688"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7661" name="Text Box 90"/>
          <p:cNvSpPr txBox="1"/>
          <p:nvPr/>
        </p:nvSpPr>
        <p:spPr>
          <a:xfrm>
            <a:off x="3998913" y="6441123"/>
            <a:ext cx="166624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a:t>
            </a:r>
            <a:endParaRPr lang="en-US" altLang="zh-CN" sz="2000" dirty="0">
              <a:solidFill>
                <a:srgbClr val="FF3300"/>
              </a:solidFill>
              <a:latin typeface="Times New Roman" panose="02020603050405020304" pitchFamily="18" charset="0"/>
            </a:endParaRPr>
          </a:p>
        </p:txBody>
      </p:sp>
      <p:sp>
        <p:nvSpPr>
          <p:cNvPr id="27662" name="Line 91"/>
          <p:cNvSpPr/>
          <p:nvPr/>
        </p:nvSpPr>
        <p:spPr>
          <a:xfrm flipV="1">
            <a:off x="5110163" y="3328988"/>
            <a:ext cx="1479550" cy="1670050"/>
          </a:xfrm>
          <a:prstGeom prst="line">
            <a:avLst/>
          </a:prstGeom>
          <a:ln w="38100" cap="flat" cmpd="sng">
            <a:solidFill>
              <a:srgbClr val="00CC00"/>
            </a:solidFill>
            <a:prstDash val="dash"/>
            <a:headEnd type="none" w="med" len="med"/>
            <a:tailEnd type="triangle" w="med" len="med"/>
          </a:ln>
        </p:spPr>
      </p:sp>
      <p:sp>
        <p:nvSpPr>
          <p:cNvPr id="27663" name="Line 92"/>
          <p:cNvSpPr/>
          <p:nvPr/>
        </p:nvSpPr>
        <p:spPr>
          <a:xfrm flipH="1" flipV="1">
            <a:off x="5257800" y="5270500"/>
            <a:ext cx="406400" cy="809625"/>
          </a:xfrm>
          <a:prstGeom prst="line">
            <a:avLst/>
          </a:prstGeom>
          <a:ln w="38100" cap="flat" cmpd="sng">
            <a:solidFill>
              <a:srgbClr val="FF0066"/>
            </a:solidFill>
            <a:prstDash val="dash"/>
            <a:headEnd type="none" w="med" len="med"/>
            <a:tailEnd type="triangle" w="med" len="med"/>
          </a:ln>
        </p:spPr>
      </p:sp>
      <p:sp>
        <p:nvSpPr>
          <p:cNvPr id="27664" name="Line 93"/>
          <p:cNvSpPr/>
          <p:nvPr/>
        </p:nvSpPr>
        <p:spPr>
          <a:xfrm flipV="1">
            <a:off x="6786563" y="4330700"/>
            <a:ext cx="0" cy="1676400"/>
          </a:xfrm>
          <a:prstGeom prst="line">
            <a:avLst/>
          </a:prstGeom>
          <a:ln w="38100" cap="flat" cmpd="sng">
            <a:solidFill>
              <a:srgbClr val="FF0066"/>
            </a:solidFill>
            <a:prstDash val="dash"/>
            <a:headEnd type="none" w="med" len="med"/>
            <a:tailEnd type="triangle" w="med" len="med"/>
          </a:ln>
        </p:spPr>
      </p:sp>
      <p:grpSp>
        <p:nvGrpSpPr>
          <p:cNvPr id="27665" name="Group 94"/>
          <p:cNvGrpSpPr/>
          <p:nvPr/>
        </p:nvGrpSpPr>
        <p:grpSpPr>
          <a:xfrm>
            <a:off x="7742238" y="3387725"/>
            <a:ext cx="606425" cy="533400"/>
            <a:chOff x="4621" y="1597"/>
            <a:chExt cx="382" cy="336"/>
          </a:xfrm>
        </p:grpSpPr>
        <p:sp>
          <p:nvSpPr>
            <p:cNvPr id="27680"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27681"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27666" name="Text Box 97"/>
          <p:cNvSpPr txBox="1"/>
          <p:nvPr/>
        </p:nvSpPr>
        <p:spPr>
          <a:xfrm>
            <a:off x="5501640" y="2312036"/>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P-&gt;D</a:t>
            </a:r>
            <a:endParaRPr lang="en-US" altLang="zh-CN" sz="2000" dirty="0">
              <a:latin typeface="Times New Roman" panose="02020603050405020304" pitchFamily="18" charset="0"/>
            </a:endParaRPr>
          </a:p>
        </p:txBody>
      </p:sp>
      <p:sp>
        <p:nvSpPr>
          <p:cNvPr id="27667" name="Text Box 98"/>
          <p:cNvSpPr txBox="1"/>
          <p:nvPr/>
        </p:nvSpPr>
        <p:spPr>
          <a:xfrm>
            <a:off x="5599113" y="1958023"/>
            <a:ext cx="73660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P-&gt;E</a:t>
            </a:r>
            <a:endParaRPr lang="en-US" altLang="zh-CN" sz="2000" dirty="0">
              <a:latin typeface="Times New Roman" panose="02020603050405020304" pitchFamily="18" charset="0"/>
            </a:endParaRPr>
          </a:p>
        </p:txBody>
      </p:sp>
      <p:sp>
        <p:nvSpPr>
          <p:cNvPr id="27668" name="Text Box 99"/>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7669" name="Group 100"/>
          <p:cNvGrpSpPr/>
          <p:nvPr/>
        </p:nvGrpSpPr>
        <p:grpSpPr>
          <a:xfrm>
            <a:off x="5232400" y="3949700"/>
            <a:ext cx="3625850" cy="2306638"/>
            <a:chOff x="655" y="2029"/>
            <a:chExt cx="2284" cy="1453"/>
          </a:xfrm>
        </p:grpSpPr>
        <p:sp>
          <p:nvSpPr>
            <p:cNvPr id="27670" name="Text Box 101"/>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1" name="Text Box 102"/>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2" name="Text Box 103"/>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3" name="Text Box 104"/>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4" name="Text Box 105"/>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7675" name="Text Box 106"/>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6" name="Text Box 107"/>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7677" name="Text Box 108"/>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7678" name="Text Box 109"/>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7679" name="Text Box 110"/>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5" name="AutoShape 3">
            <a:hlinkClick r:id="rId1" action="ppaction://program"/>
          </p:cNvPr>
          <p:cNvSpPr/>
          <p:nvPr/>
        </p:nvSpPr>
        <p:spPr>
          <a:xfrm>
            <a:off x="228600" y="5791200"/>
            <a:ext cx="533400" cy="685800"/>
          </a:xfrm>
          <a:prstGeom prst="actionButtonDocument">
            <a:avLst/>
          </a:prstGeom>
          <a:no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28676" name="Text Box 4"/>
          <p:cNvSpPr txBox="1"/>
          <p:nvPr/>
        </p:nvSpPr>
        <p:spPr>
          <a:xfrm>
            <a:off x="792163" y="6124575"/>
            <a:ext cx="1191895" cy="398780"/>
          </a:xfrm>
          <a:prstGeom prst="rect">
            <a:avLst/>
          </a:prstGeom>
          <a:noFill/>
          <a:ln w="9525">
            <a:noFill/>
          </a:ln>
        </p:spPr>
        <p:txBody>
          <a:bodyPr wrap="none">
            <a:spAutoFit/>
          </a:bodyPr>
          <a:p>
            <a:pPr>
              <a:spcAft>
                <a:spcPts val="0"/>
              </a:spcAft>
            </a:pPr>
            <a:r>
              <a:rPr lang="en-US" altLang="zh-CN" sz="2000" dirty="0">
                <a:latin typeface="Times New Roman" panose="02020603050405020304" pitchFamily="18" charset="0"/>
              </a:rPr>
              <a:t>Ch5_20.c</a:t>
            </a:r>
            <a:endParaRPr lang="en-US" altLang="zh-CN" sz="2000" dirty="0">
              <a:latin typeface="Times New Roman" panose="02020603050405020304" pitchFamily="18" charset="0"/>
            </a:endParaRPr>
          </a:p>
        </p:txBody>
      </p:sp>
      <p:graphicFrame>
        <p:nvGraphicFramePr>
          <p:cNvPr id="28677" name="Object 5">
            <a:hlinkClick r:id="" action="ppaction://ole?verb="/>
          </p:cNvPr>
          <p:cNvGraphicFramePr>
            <a:graphicFrameLocks noChangeAspect="1"/>
          </p:cNvGraphicFramePr>
          <p:nvPr/>
        </p:nvGraphicFramePr>
        <p:xfrm>
          <a:off x="774700" y="1231900"/>
          <a:ext cx="1044575" cy="687388"/>
        </p:xfrm>
        <a:graphic>
          <a:graphicData uri="http://schemas.openxmlformats.org/presentationml/2006/ole">
            <mc:AlternateContent xmlns:mc="http://schemas.openxmlformats.org/markup-compatibility/2006">
              <mc:Choice xmlns:v="urn:schemas-microsoft-com:vml" Requires="v">
                <p:oleObj spid="_x0000_s3087" name="" r:id="rId2" imgW="729615" imgH="476885" progId="Package">
                  <p:embed/>
                </p:oleObj>
              </mc:Choice>
              <mc:Fallback>
                <p:oleObj name="" r:id="rId2" imgW="729615" imgH="476885" progId="Package">
                  <p:embed/>
                  <p:pic>
                    <p:nvPicPr>
                      <p:cNvPr id="0" name="图片 3086"/>
                      <p:cNvPicPr/>
                      <p:nvPr/>
                    </p:nvPicPr>
                    <p:blipFill>
                      <a:blip r:embed="rId3"/>
                      <a:stretch>
                        <a:fillRect/>
                      </a:stretch>
                    </p:blipFill>
                    <p:spPr>
                      <a:xfrm>
                        <a:off x="774700" y="1231900"/>
                        <a:ext cx="1044575" cy="687388"/>
                      </a:xfrm>
                      <a:prstGeom prst="rect">
                        <a:avLst/>
                      </a:prstGeom>
                      <a:noFill/>
                      <a:ln w="38100">
                        <a:noFill/>
                        <a:miter/>
                      </a:ln>
                    </p:spPr>
                  </p:pic>
                </p:oleObj>
              </mc:Fallback>
            </mc:AlternateContent>
          </a:graphicData>
        </a:graphic>
      </p:graphicFrame>
      <p:grpSp>
        <p:nvGrpSpPr>
          <p:cNvPr id="28678" name="Group 6"/>
          <p:cNvGrpSpPr/>
          <p:nvPr/>
        </p:nvGrpSpPr>
        <p:grpSpPr>
          <a:xfrm>
            <a:off x="7073900" y="155575"/>
            <a:ext cx="1852613" cy="1668463"/>
            <a:chOff x="1632" y="768"/>
            <a:chExt cx="1167" cy="1051"/>
          </a:xfrm>
        </p:grpSpPr>
        <p:sp>
          <p:nvSpPr>
            <p:cNvPr id="28774" name="Oval 7"/>
            <p:cNvSpPr/>
            <p:nvPr/>
          </p:nvSpPr>
          <p:spPr>
            <a:xfrm>
              <a:off x="2112" y="768"/>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A</a:t>
              </a:r>
              <a:endParaRPr lang="en-US" altLang="zh-CN" sz="2000" dirty="0">
                <a:latin typeface="Times New Roman" panose="02020603050405020304" pitchFamily="18" charset="0"/>
              </a:endParaRPr>
            </a:p>
          </p:txBody>
        </p:sp>
        <p:sp>
          <p:nvSpPr>
            <p:cNvPr id="28775" name="Oval 8"/>
            <p:cNvSpPr/>
            <p:nvPr/>
          </p:nvSpPr>
          <p:spPr>
            <a:xfrm>
              <a:off x="1632"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B</a:t>
              </a:r>
              <a:endParaRPr lang="en-US" altLang="zh-CN" sz="2000" dirty="0">
                <a:latin typeface="Times New Roman" panose="02020603050405020304" pitchFamily="18" charset="0"/>
              </a:endParaRPr>
            </a:p>
          </p:txBody>
        </p:sp>
        <p:sp>
          <p:nvSpPr>
            <p:cNvPr id="28776" name="Oval 9"/>
            <p:cNvSpPr/>
            <p:nvPr/>
          </p:nvSpPr>
          <p:spPr>
            <a:xfrm>
              <a:off x="1920" y="1584"/>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C</a:t>
              </a:r>
              <a:endParaRPr lang="en-US" altLang="zh-CN" sz="2000" dirty="0">
                <a:latin typeface="Times New Roman" panose="02020603050405020304" pitchFamily="18" charset="0"/>
              </a:endParaRPr>
            </a:p>
          </p:txBody>
        </p:sp>
        <p:sp>
          <p:nvSpPr>
            <p:cNvPr id="28777" name="Oval 10"/>
            <p:cNvSpPr/>
            <p:nvPr/>
          </p:nvSpPr>
          <p:spPr>
            <a:xfrm>
              <a:off x="2544" y="1152"/>
              <a:ext cx="255" cy="224"/>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D</a:t>
              </a:r>
              <a:endParaRPr lang="en-US" altLang="zh-CN" sz="2000" dirty="0">
                <a:latin typeface="Times New Roman" panose="02020603050405020304" pitchFamily="18" charset="0"/>
              </a:endParaRPr>
            </a:p>
          </p:txBody>
        </p:sp>
        <p:sp>
          <p:nvSpPr>
            <p:cNvPr id="28778" name="Oval 11"/>
            <p:cNvSpPr/>
            <p:nvPr/>
          </p:nvSpPr>
          <p:spPr>
            <a:xfrm>
              <a:off x="2256" y="1584"/>
              <a:ext cx="255" cy="235"/>
            </a:xfrm>
            <a:prstGeom prst="ellipse">
              <a:avLst/>
            </a:prstGeom>
            <a:noFill/>
            <a:ln w="9525" cap="flat" cmpd="sng">
              <a:solidFill>
                <a:schemeClr val="tx1"/>
              </a:solidFill>
              <a:prstDash val="solid"/>
              <a:headEnd type="none" w="med" len="med"/>
              <a:tailEnd type="none" w="med" len="med"/>
            </a:ln>
          </p:spPr>
          <p:txBody>
            <a:bodyPr wrap="none" anchor="ctr" anchorCtr="0"/>
            <a:p>
              <a:pPr algn="ctr"/>
              <a:r>
                <a:rPr lang="en-US" altLang="zh-CN" sz="2000" dirty="0">
                  <a:latin typeface="Times New Roman" panose="02020603050405020304" pitchFamily="18" charset="0"/>
                </a:rPr>
                <a:t>E</a:t>
              </a:r>
              <a:endParaRPr lang="en-US" altLang="zh-CN" sz="2000" dirty="0">
                <a:latin typeface="Times New Roman" panose="02020603050405020304" pitchFamily="18" charset="0"/>
              </a:endParaRPr>
            </a:p>
          </p:txBody>
        </p:sp>
        <p:sp>
          <p:nvSpPr>
            <p:cNvPr id="28779" name="Line 12"/>
            <p:cNvSpPr/>
            <p:nvPr/>
          </p:nvSpPr>
          <p:spPr>
            <a:xfrm flipH="1">
              <a:off x="1872" y="960"/>
              <a:ext cx="240" cy="240"/>
            </a:xfrm>
            <a:prstGeom prst="line">
              <a:avLst/>
            </a:prstGeom>
            <a:ln w="9525" cap="flat" cmpd="sng">
              <a:solidFill>
                <a:schemeClr val="tx1"/>
              </a:solidFill>
              <a:prstDash val="solid"/>
              <a:headEnd type="none" w="med" len="med"/>
              <a:tailEnd type="none" w="med" len="med"/>
            </a:ln>
          </p:spPr>
        </p:sp>
        <p:sp>
          <p:nvSpPr>
            <p:cNvPr id="28780" name="Line 13"/>
            <p:cNvSpPr/>
            <p:nvPr/>
          </p:nvSpPr>
          <p:spPr>
            <a:xfrm>
              <a:off x="2304" y="960"/>
              <a:ext cx="240" cy="240"/>
            </a:xfrm>
            <a:prstGeom prst="line">
              <a:avLst/>
            </a:prstGeom>
            <a:ln w="9525" cap="flat" cmpd="sng">
              <a:solidFill>
                <a:schemeClr val="tx1"/>
              </a:solidFill>
              <a:prstDash val="solid"/>
              <a:headEnd type="none" w="med" len="med"/>
              <a:tailEnd type="none" w="med" len="med"/>
            </a:ln>
          </p:spPr>
        </p:sp>
        <p:sp>
          <p:nvSpPr>
            <p:cNvPr id="28781" name="Line 14"/>
            <p:cNvSpPr/>
            <p:nvPr/>
          </p:nvSpPr>
          <p:spPr>
            <a:xfrm>
              <a:off x="1824" y="1392"/>
              <a:ext cx="144" cy="240"/>
            </a:xfrm>
            <a:prstGeom prst="line">
              <a:avLst/>
            </a:prstGeom>
            <a:ln w="9525" cap="flat" cmpd="sng">
              <a:solidFill>
                <a:schemeClr val="tx1"/>
              </a:solidFill>
              <a:prstDash val="solid"/>
              <a:headEnd type="none" w="med" len="med"/>
              <a:tailEnd type="none" w="med" len="med"/>
            </a:ln>
          </p:spPr>
        </p:sp>
        <p:sp>
          <p:nvSpPr>
            <p:cNvPr id="28782" name="Line 15"/>
            <p:cNvSpPr/>
            <p:nvPr/>
          </p:nvSpPr>
          <p:spPr>
            <a:xfrm flipH="1">
              <a:off x="2496" y="1392"/>
              <a:ext cx="144" cy="240"/>
            </a:xfrm>
            <a:prstGeom prst="line">
              <a:avLst/>
            </a:prstGeom>
            <a:ln w="9525" cap="flat" cmpd="sng">
              <a:solidFill>
                <a:schemeClr val="tx1"/>
              </a:solidFill>
              <a:prstDash val="solid"/>
              <a:headEnd type="none" w="med" len="med"/>
              <a:tailEnd type="none" w="med" len="med"/>
            </a:ln>
          </p:spPr>
        </p:sp>
      </p:grpSp>
      <p:sp>
        <p:nvSpPr>
          <p:cNvPr id="28679" name="Line 16"/>
          <p:cNvSpPr/>
          <p:nvPr/>
        </p:nvSpPr>
        <p:spPr>
          <a:xfrm flipH="1">
            <a:off x="6738938" y="2921000"/>
            <a:ext cx="1587" cy="620713"/>
          </a:xfrm>
          <a:prstGeom prst="line">
            <a:avLst/>
          </a:prstGeom>
          <a:ln w="38100" cap="flat" cmpd="sng">
            <a:solidFill>
              <a:schemeClr val="folHlink"/>
            </a:solidFill>
            <a:prstDash val="solid"/>
            <a:headEnd type="none" w="med" len="med"/>
            <a:tailEnd type="triangle" w="med" len="med"/>
          </a:ln>
        </p:spPr>
      </p:sp>
      <p:grpSp>
        <p:nvGrpSpPr>
          <p:cNvPr id="28680" name="Group 17"/>
          <p:cNvGrpSpPr/>
          <p:nvPr/>
        </p:nvGrpSpPr>
        <p:grpSpPr>
          <a:xfrm>
            <a:off x="4953000" y="2882900"/>
            <a:ext cx="4191000" cy="3368675"/>
            <a:chOff x="2499" y="542"/>
            <a:chExt cx="2640" cy="2122"/>
          </a:xfrm>
        </p:grpSpPr>
        <p:sp>
          <p:nvSpPr>
            <p:cNvPr id="28731" name="Line 18"/>
            <p:cNvSpPr/>
            <p:nvPr/>
          </p:nvSpPr>
          <p:spPr>
            <a:xfrm flipH="1">
              <a:off x="3027" y="1118"/>
              <a:ext cx="384" cy="384"/>
            </a:xfrm>
            <a:prstGeom prst="line">
              <a:avLst/>
            </a:prstGeom>
            <a:ln w="38100" cap="flat" cmpd="sng">
              <a:solidFill>
                <a:srgbClr val="0000FF"/>
              </a:solidFill>
              <a:prstDash val="solid"/>
              <a:headEnd type="none" w="med" len="med"/>
              <a:tailEnd type="triangle" w="med" len="med"/>
            </a:ln>
          </p:spPr>
        </p:sp>
        <p:sp>
          <p:nvSpPr>
            <p:cNvPr id="28732" name="Line 19"/>
            <p:cNvSpPr/>
            <p:nvPr/>
          </p:nvSpPr>
          <p:spPr>
            <a:xfrm>
              <a:off x="4179" y="1118"/>
              <a:ext cx="528" cy="384"/>
            </a:xfrm>
            <a:prstGeom prst="line">
              <a:avLst/>
            </a:prstGeom>
            <a:ln w="38100" cap="flat" cmpd="sng">
              <a:solidFill>
                <a:srgbClr val="0000FF"/>
              </a:solidFill>
              <a:prstDash val="solid"/>
              <a:headEnd type="none" w="med" len="med"/>
              <a:tailEnd type="triangle" w="med" len="med"/>
            </a:ln>
          </p:spPr>
        </p:sp>
        <p:sp>
          <p:nvSpPr>
            <p:cNvPr id="28733" name="Line 20"/>
            <p:cNvSpPr/>
            <p:nvPr/>
          </p:nvSpPr>
          <p:spPr>
            <a:xfrm>
              <a:off x="3315" y="1694"/>
              <a:ext cx="240" cy="432"/>
            </a:xfrm>
            <a:prstGeom prst="line">
              <a:avLst/>
            </a:prstGeom>
            <a:ln w="38100" cap="flat" cmpd="sng">
              <a:solidFill>
                <a:srgbClr val="0000FF"/>
              </a:solidFill>
              <a:prstDash val="solid"/>
              <a:headEnd type="none" w="med" len="med"/>
              <a:tailEnd type="triangle" w="med" len="med"/>
            </a:ln>
          </p:spPr>
        </p:sp>
        <p:sp>
          <p:nvSpPr>
            <p:cNvPr id="28734" name="Line 21"/>
            <p:cNvSpPr/>
            <p:nvPr/>
          </p:nvSpPr>
          <p:spPr>
            <a:xfrm flipH="1">
              <a:off x="4083" y="1694"/>
              <a:ext cx="288" cy="432"/>
            </a:xfrm>
            <a:prstGeom prst="line">
              <a:avLst/>
            </a:prstGeom>
            <a:ln w="38100" cap="flat" cmpd="sng">
              <a:solidFill>
                <a:srgbClr val="0000FF"/>
              </a:solidFill>
              <a:prstDash val="solid"/>
              <a:headEnd type="none" w="med" len="med"/>
              <a:tailEnd type="triangle" w="med" len="med"/>
            </a:ln>
          </p:spPr>
        </p:sp>
        <p:grpSp>
          <p:nvGrpSpPr>
            <p:cNvPr id="28735" name="Group 22"/>
            <p:cNvGrpSpPr/>
            <p:nvPr/>
          </p:nvGrpSpPr>
          <p:grpSpPr>
            <a:xfrm>
              <a:off x="2499" y="542"/>
              <a:ext cx="2640" cy="2122"/>
              <a:chOff x="2928" y="144"/>
              <a:chExt cx="2640" cy="2122"/>
            </a:xfrm>
          </p:grpSpPr>
          <p:grpSp>
            <p:nvGrpSpPr>
              <p:cNvPr id="28742" name="Group 23"/>
              <p:cNvGrpSpPr/>
              <p:nvPr/>
            </p:nvGrpSpPr>
            <p:grpSpPr>
              <a:xfrm>
                <a:off x="3792" y="528"/>
                <a:ext cx="912" cy="256"/>
                <a:chOff x="3216" y="3312"/>
                <a:chExt cx="1680" cy="256"/>
              </a:xfrm>
            </p:grpSpPr>
            <p:sp>
              <p:nvSpPr>
                <p:cNvPr id="28769" name="Rectangle 24"/>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A</a:t>
                  </a:r>
                  <a:endParaRPr lang="en-US" altLang="zh-CN" sz="2000" dirty="0">
                    <a:latin typeface="Times New Roman" panose="02020603050405020304" pitchFamily="18" charset="0"/>
                  </a:endParaRPr>
                </a:p>
              </p:txBody>
            </p:sp>
            <p:sp>
              <p:nvSpPr>
                <p:cNvPr id="28770" name="Line 25"/>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8771" name="Line 26"/>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8772" name="Line 27"/>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8773" name="Line 28"/>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8743" name="Rectangle 29"/>
              <p:cNvSpPr/>
              <p:nvPr/>
            </p:nvSpPr>
            <p:spPr>
              <a:xfrm>
                <a:off x="2928" y="1104"/>
                <a:ext cx="912"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B</a:t>
                </a:r>
                <a:endParaRPr lang="en-US" altLang="zh-CN" sz="2000" dirty="0">
                  <a:latin typeface="Times New Roman" panose="02020603050405020304" pitchFamily="18" charset="0"/>
                </a:endParaRPr>
              </a:p>
            </p:txBody>
          </p:sp>
          <p:sp>
            <p:nvSpPr>
              <p:cNvPr id="28744" name="Line 30"/>
              <p:cNvSpPr/>
              <p:nvPr/>
            </p:nvSpPr>
            <p:spPr>
              <a:xfrm>
                <a:off x="3110" y="1104"/>
                <a:ext cx="0" cy="245"/>
              </a:xfrm>
              <a:prstGeom prst="line">
                <a:avLst/>
              </a:prstGeom>
              <a:ln w="9525" cap="flat" cmpd="sng">
                <a:solidFill>
                  <a:schemeClr val="tx1"/>
                </a:solidFill>
                <a:prstDash val="solid"/>
                <a:headEnd type="none" w="med" len="med"/>
                <a:tailEnd type="none" w="med" len="med"/>
              </a:ln>
            </p:spPr>
          </p:sp>
          <p:sp>
            <p:nvSpPr>
              <p:cNvPr id="28745" name="Line 31"/>
              <p:cNvSpPr/>
              <p:nvPr/>
            </p:nvSpPr>
            <p:spPr>
              <a:xfrm>
                <a:off x="3293" y="1104"/>
                <a:ext cx="0" cy="256"/>
              </a:xfrm>
              <a:prstGeom prst="line">
                <a:avLst/>
              </a:prstGeom>
              <a:ln w="9525" cap="flat" cmpd="sng">
                <a:solidFill>
                  <a:schemeClr val="tx1"/>
                </a:solidFill>
                <a:prstDash val="solid"/>
                <a:headEnd type="none" w="med" len="med"/>
                <a:tailEnd type="none" w="med" len="med"/>
              </a:ln>
            </p:spPr>
          </p:sp>
          <p:sp>
            <p:nvSpPr>
              <p:cNvPr id="28746" name="Line 32"/>
              <p:cNvSpPr/>
              <p:nvPr/>
            </p:nvSpPr>
            <p:spPr>
              <a:xfrm>
                <a:off x="3475" y="1104"/>
                <a:ext cx="0" cy="256"/>
              </a:xfrm>
              <a:prstGeom prst="line">
                <a:avLst/>
              </a:prstGeom>
              <a:ln w="9525" cap="flat" cmpd="sng">
                <a:solidFill>
                  <a:schemeClr val="tx1"/>
                </a:solidFill>
                <a:prstDash val="solid"/>
                <a:headEnd type="none" w="med" len="med"/>
                <a:tailEnd type="none" w="med" len="med"/>
              </a:ln>
            </p:spPr>
          </p:sp>
          <p:sp>
            <p:nvSpPr>
              <p:cNvPr id="28747" name="Line 33"/>
              <p:cNvSpPr/>
              <p:nvPr/>
            </p:nvSpPr>
            <p:spPr>
              <a:xfrm>
                <a:off x="3658" y="1104"/>
                <a:ext cx="0" cy="240"/>
              </a:xfrm>
              <a:prstGeom prst="line">
                <a:avLst/>
              </a:prstGeom>
              <a:ln w="9525" cap="flat" cmpd="sng">
                <a:solidFill>
                  <a:schemeClr val="tx1"/>
                </a:solidFill>
                <a:prstDash val="solid"/>
                <a:headEnd type="none" w="med" len="med"/>
                <a:tailEnd type="none" w="med" len="med"/>
              </a:ln>
            </p:spPr>
          </p:sp>
          <p:grpSp>
            <p:nvGrpSpPr>
              <p:cNvPr id="28748" name="Group 34"/>
              <p:cNvGrpSpPr/>
              <p:nvPr/>
            </p:nvGrpSpPr>
            <p:grpSpPr>
              <a:xfrm>
                <a:off x="4656" y="1104"/>
                <a:ext cx="912" cy="256"/>
                <a:chOff x="3216" y="3312"/>
                <a:chExt cx="1680" cy="256"/>
              </a:xfrm>
            </p:grpSpPr>
            <p:sp>
              <p:nvSpPr>
                <p:cNvPr id="28764" name="Rectangle 35"/>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D</a:t>
                  </a:r>
                  <a:endParaRPr lang="en-US" altLang="zh-CN" sz="2000" dirty="0">
                    <a:latin typeface="Times New Roman" panose="02020603050405020304" pitchFamily="18" charset="0"/>
                  </a:endParaRPr>
                </a:p>
              </p:txBody>
            </p:sp>
            <p:sp>
              <p:nvSpPr>
                <p:cNvPr id="28765" name="Line 36"/>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8766" name="Line 37"/>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8767" name="Line 38"/>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8768" name="Line 39"/>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8749" name="Group 40"/>
              <p:cNvGrpSpPr/>
              <p:nvPr/>
            </p:nvGrpSpPr>
            <p:grpSpPr>
              <a:xfrm>
                <a:off x="3264" y="1728"/>
                <a:ext cx="912" cy="256"/>
                <a:chOff x="3216" y="3312"/>
                <a:chExt cx="1680" cy="256"/>
              </a:xfrm>
            </p:grpSpPr>
            <p:sp>
              <p:nvSpPr>
                <p:cNvPr id="28759" name="Rectangle 41"/>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C</a:t>
                  </a:r>
                  <a:endParaRPr lang="en-US" altLang="zh-CN" sz="2000" dirty="0">
                    <a:latin typeface="Times New Roman" panose="02020603050405020304" pitchFamily="18" charset="0"/>
                  </a:endParaRPr>
                </a:p>
              </p:txBody>
            </p:sp>
            <p:sp>
              <p:nvSpPr>
                <p:cNvPr id="28760" name="Line 42"/>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8761" name="Line 43"/>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8762" name="Line 44"/>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8763" name="Line 45"/>
                <p:cNvSpPr/>
                <p:nvPr/>
              </p:nvSpPr>
              <p:spPr>
                <a:xfrm>
                  <a:off x="4560" y="3312"/>
                  <a:ext cx="0" cy="240"/>
                </a:xfrm>
                <a:prstGeom prst="line">
                  <a:avLst/>
                </a:prstGeom>
                <a:ln w="9525" cap="flat" cmpd="sng">
                  <a:solidFill>
                    <a:schemeClr val="tx1"/>
                  </a:solidFill>
                  <a:prstDash val="solid"/>
                  <a:headEnd type="none" w="med" len="med"/>
                  <a:tailEnd type="none" w="med" len="med"/>
                </a:ln>
              </p:spPr>
            </p:sp>
          </p:grpSp>
          <p:grpSp>
            <p:nvGrpSpPr>
              <p:cNvPr id="28750" name="Group 46"/>
              <p:cNvGrpSpPr/>
              <p:nvPr/>
            </p:nvGrpSpPr>
            <p:grpSpPr>
              <a:xfrm>
                <a:off x="4272" y="1728"/>
                <a:ext cx="912" cy="256"/>
                <a:chOff x="3216" y="3312"/>
                <a:chExt cx="1680" cy="256"/>
              </a:xfrm>
            </p:grpSpPr>
            <p:sp>
              <p:nvSpPr>
                <p:cNvPr id="28754" name="Rectangle 4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anchor="ctr" anchorCtr="0">
                  <a:spAutoFit/>
                </a:bodyPr>
                <a:p>
                  <a:r>
                    <a:rPr lang="en-US" altLang="zh-CN" sz="2000" dirty="0">
                      <a:latin typeface="Times New Roman" panose="02020603050405020304" pitchFamily="18" charset="0"/>
                    </a:rPr>
                    <a:t>         E</a:t>
                  </a:r>
                  <a:endParaRPr lang="en-US" altLang="zh-CN" sz="2000" dirty="0">
                    <a:latin typeface="Times New Roman" panose="02020603050405020304" pitchFamily="18" charset="0"/>
                  </a:endParaRPr>
                </a:p>
              </p:txBody>
            </p:sp>
            <p:sp>
              <p:nvSpPr>
                <p:cNvPr id="28755" name="Line 4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8756" name="Line 4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8757" name="Line 5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8758" name="Line 5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8751" name="Line 52"/>
              <p:cNvSpPr/>
              <p:nvPr/>
            </p:nvSpPr>
            <p:spPr>
              <a:xfrm flipH="1">
                <a:off x="4272" y="288"/>
                <a:ext cx="96" cy="240"/>
              </a:xfrm>
              <a:prstGeom prst="line">
                <a:avLst/>
              </a:prstGeom>
              <a:ln w="38100" cap="flat" cmpd="sng">
                <a:solidFill>
                  <a:srgbClr val="0000FF"/>
                </a:solidFill>
                <a:prstDash val="solid"/>
                <a:headEnd type="none" w="med" len="med"/>
                <a:tailEnd type="triangle" w="med" len="med"/>
              </a:ln>
            </p:spPr>
          </p:sp>
          <p:sp>
            <p:nvSpPr>
              <p:cNvPr id="28752" name="Text Box 53"/>
              <p:cNvSpPr txBox="1"/>
              <p:nvPr/>
            </p:nvSpPr>
            <p:spPr>
              <a:xfrm>
                <a:off x="4368" y="144"/>
                <a:ext cx="240" cy="250"/>
              </a:xfrm>
              <a:prstGeom prst="rect">
                <a:avLst/>
              </a:prstGeom>
              <a:noFill/>
              <a:ln w="9525">
                <a:noFill/>
              </a:ln>
            </p:spPr>
            <p:txBody>
              <a:bodyPr wrap="none">
                <a:spAutoFit/>
              </a:bodyPr>
              <a:p>
                <a:r>
                  <a:rPr lang="en-US" altLang="zh-CN" sz="2000" dirty="0">
                    <a:latin typeface="Times New Roman" panose="02020603050405020304" pitchFamily="18" charset="0"/>
                  </a:rPr>
                  <a:t>bt</a:t>
                </a:r>
                <a:endParaRPr lang="en-US" altLang="zh-CN" sz="2000" dirty="0">
                  <a:latin typeface="Times New Roman" panose="02020603050405020304" pitchFamily="18" charset="0"/>
                </a:endParaRPr>
              </a:p>
            </p:txBody>
          </p:sp>
          <p:sp>
            <p:nvSpPr>
              <p:cNvPr id="28753" name="Text Box 54"/>
              <p:cNvSpPr txBox="1"/>
              <p:nvPr/>
            </p:nvSpPr>
            <p:spPr>
              <a:xfrm>
                <a:off x="3648" y="2016"/>
                <a:ext cx="116" cy="250"/>
              </a:xfrm>
              <a:prstGeom prst="rect">
                <a:avLst/>
              </a:prstGeom>
              <a:noFill/>
              <a:ln w="9525">
                <a:noFill/>
              </a:ln>
            </p:spPr>
            <p:txBody>
              <a:bodyPr wrap="none">
                <a:spAutoFit/>
              </a:bodyPr>
              <a:p>
                <a:endParaRPr lang="zh-CN" altLang="zh-CN" sz="2000" dirty="0">
                  <a:latin typeface="Times New Roman" panose="02020603050405020304" pitchFamily="18" charset="0"/>
                </a:endParaRPr>
              </a:p>
            </p:txBody>
          </p:sp>
        </p:grpSp>
        <p:sp>
          <p:nvSpPr>
            <p:cNvPr id="28736" name="Text Box 55"/>
            <p:cNvSpPr txBox="1"/>
            <p:nvPr/>
          </p:nvSpPr>
          <p:spPr>
            <a:xfrm>
              <a:off x="4947" y="149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8737" name="Text Box 56"/>
            <p:cNvSpPr txBox="1"/>
            <p:nvPr/>
          </p:nvSpPr>
          <p:spPr>
            <a:xfrm>
              <a:off x="2533" y="1493"/>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8738" name="Text Box 57"/>
            <p:cNvSpPr txBox="1"/>
            <p:nvPr/>
          </p:nvSpPr>
          <p:spPr>
            <a:xfrm>
              <a:off x="2871" y="2142"/>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8739" name="Text Box 58"/>
            <p:cNvSpPr txBox="1"/>
            <p:nvPr/>
          </p:nvSpPr>
          <p:spPr>
            <a:xfrm>
              <a:off x="3599" y="2129"/>
              <a:ext cx="116" cy="250"/>
            </a:xfrm>
            <a:prstGeom prst="rect">
              <a:avLst/>
            </a:prstGeom>
            <a:noFill/>
            <a:ln w="9525">
              <a:noFill/>
            </a:ln>
          </p:spPr>
          <p:txBody>
            <a:bodyPr wrap="none" anchor="ctr" anchorCtr="0">
              <a:spAutoFit/>
            </a:bodyPr>
            <a:p>
              <a:pPr algn="ctr"/>
              <a:endParaRPr lang="zh-CN" altLang="zh-CN" sz="2000" dirty="0">
                <a:latin typeface="Times New Roman" panose="02020603050405020304" pitchFamily="18" charset="0"/>
              </a:endParaRPr>
            </a:p>
          </p:txBody>
        </p:sp>
        <p:sp>
          <p:nvSpPr>
            <p:cNvPr id="28740" name="Text Box 59"/>
            <p:cNvSpPr txBox="1"/>
            <p:nvPr/>
          </p:nvSpPr>
          <p:spPr>
            <a:xfrm>
              <a:off x="3849"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sp>
          <p:nvSpPr>
            <p:cNvPr id="28741" name="Text Box 60"/>
            <p:cNvSpPr txBox="1"/>
            <p:nvPr/>
          </p:nvSpPr>
          <p:spPr>
            <a:xfrm>
              <a:off x="4574" y="2129"/>
              <a:ext cx="191"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a:t>
              </a:r>
              <a:endParaRPr lang="en-US" altLang="zh-CN" sz="2000" dirty="0">
                <a:latin typeface="Times New Roman" panose="02020603050405020304" pitchFamily="18" charset="0"/>
              </a:endParaRPr>
            </a:p>
          </p:txBody>
        </p:sp>
      </p:grpSp>
      <p:grpSp>
        <p:nvGrpSpPr>
          <p:cNvPr id="28681" name="Group 61"/>
          <p:cNvGrpSpPr/>
          <p:nvPr/>
        </p:nvGrpSpPr>
        <p:grpSpPr>
          <a:xfrm>
            <a:off x="6572250" y="2166938"/>
            <a:ext cx="1616075" cy="784225"/>
            <a:chOff x="3884" y="1107"/>
            <a:chExt cx="1018" cy="494"/>
          </a:xfrm>
        </p:grpSpPr>
        <p:grpSp>
          <p:nvGrpSpPr>
            <p:cNvPr id="28715" name="Group 62"/>
            <p:cNvGrpSpPr/>
            <p:nvPr/>
          </p:nvGrpSpPr>
          <p:grpSpPr>
            <a:xfrm>
              <a:off x="3884" y="1107"/>
              <a:ext cx="886" cy="494"/>
              <a:chOff x="2442" y="943"/>
              <a:chExt cx="886" cy="494"/>
            </a:xfrm>
          </p:grpSpPr>
          <p:sp>
            <p:nvSpPr>
              <p:cNvPr id="28721" name="Line 63"/>
              <p:cNvSpPr/>
              <p:nvPr/>
            </p:nvSpPr>
            <p:spPr>
              <a:xfrm flipH="1">
                <a:off x="2891" y="1056"/>
                <a:ext cx="93" cy="188"/>
              </a:xfrm>
              <a:prstGeom prst="line">
                <a:avLst/>
              </a:prstGeom>
              <a:ln w="38100" cap="flat" cmpd="sng">
                <a:solidFill>
                  <a:srgbClr val="0000FF"/>
                </a:solidFill>
                <a:prstDash val="solid"/>
                <a:headEnd type="none" w="med" len="med"/>
                <a:tailEnd type="triangle" w="med" len="med"/>
              </a:ln>
            </p:spPr>
          </p:sp>
          <p:sp>
            <p:nvSpPr>
              <p:cNvPr id="28722" name="Text Box 64"/>
              <p:cNvSpPr txBox="1"/>
              <p:nvPr/>
            </p:nvSpPr>
            <p:spPr>
              <a:xfrm>
                <a:off x="2984" y="943"/>
                <a:ext cx="208" cy="196"/>
              </a:xfrm>
              <a:prstGeom prst="rect">
                <a:avLst/>
              </a:prstGeom>
              <a:noFill/>
              <a:ln w="9525">
                <a:noFill/>
              </a:ln>
            </p:spPr>
            <p:txBody>
              <a:bodyPr wrap="none"/>
              <a:p>
                <a:r>
                  <a:rPr lang="en-US" altLang="zh-CN" sz="2000" dirty="0">
                    <a:latin typeface="Times New Roman" panose="02020603050405020304" pitchFamily="18" charset="0"/>
                  </a:rPr>
                  <a:t>t</a:t>
                </a:r>
                <a:endParaRPr lang="en-US" altLang="zh-CN" sz="2000" dirty="0">
                  <a:latin typeface="Times New Roman" panose="02020603050405020304" pitchFamily="18" charset="0"/>
                </a:endParaRPr>
              </a:p>
            </p:txBody>
          </p:sp>
          <p:grpSp>
            <p:nvGrpSpPr>
              <p:cNvPr id="28723" name="Group 65"/>
              <p:cNvGrpSpPr/>
              <p:nvPr/>
            </p:nvGrpSpPr>
            <p:grpSpPr>
              <a:xfrm>
                <a:off x="2442" y="1231"/>
                <a:ext cx="886" cy="206"/>
                <a:chOff x="3984" y="2976"/>
                <a:chExt cx="912" cy="262"/>
              </a:xfrm>
            </p:grpSpPr>
            <p:grpSp>
              <p:nvGrpSpPr>
                <p:cNvPr id="28724" name="Group 66"/>
                <p:cNvGrpSpPr/>
                <p:nvPr/>
              </p:nvGrpSpPr>
              <p:grpSpPr>
                <a:xfrm>
                  <a:off x="3984" y="2976"/>
                  <a:ext cx="912" cy="256"/>
                  <a:chOff x="3216" y="3312"/>
                  <a:chExt cx="1680" cy="256"/>
                </a:xfrm>
              </p:grpSpPr>
              <p:sp>
                <p:nvSpPr>
                  <p:cNvPr id="28726" name="Rectangle 67"/>
                  <p:cNvSpPr/>
                  <p:nvPr/>
                </p:nvSpPr>
                <p:spPr>
                  <a:xfrm>
                    <a:off x="3216" y="3312"/>
                    <a:ext cx="1680" cy="256"/>
                  </a:xfrm>
                  <a:prstGeom prst="rect">
                    <a:avLst/>
                  </a:prstGeom>
                  <a:noFill/>
                  <a:ln w="9525" cap="flat" cmpd="sng">
                    <a:solidFill>
                      <a:schemeClr val="tx1"/>
                    </a:solidFill>
                    <a:prstDash val="solid"/>
                    <a:miter/>
                    <a:headEnd type="none" w="med" len="med"/>
                    <a:tailEnd type="none" w="med" len="med"/>
                  </a:ln>
                </p:spPr>
                <p:txBody>
                  <a:bodyPr wrap="none" anchor="ctr" anchorCtr="0"/>
                  <a:p>
                    <a:r>
                      <a:rPr lang="en-US" altLang="zh-CN" sz="2000" dirty="0">
                        <a:latin typeface="Times New Roman" panose="02020603050405020304" pitchFamily="18" charset="0"/>
                      </a:rPr>
                      <a:t>     </a:t>
                    </a:r>
                    <a:r>
                      <a:rPr lang="en-US" altLang="zh-CN" sz="2000" dirty="0">
                        <a:solidFill>
                          <a:schemeClr val="folHlink"/>
                        </a:solidFill>
                        <a:latin typeface="Times New Roman" panose="02020603050405020304" pitchFamily="18" charset="0"/>
                      </a:rPr>
                      <a:t>0</a:t>
                    </a:r>
                    <a:r>
                      <a:rPr lang="en-US" altLang="zh-CN" sz="2000" dirty="0">
                        <a:latin typeface="Times New Roman" panose="02020603050405020304" pitchFamily="18" charset="0"/>
                      </a:rPr>
                      <a:t>       </a:t>
                    </a:r>
                    <a:r>
                      <a:rPr lang="en-US" altLang="zh-CN" sz="2000" dirty="0">
                        <a:solidFill>
                          <a:schemeClr val="tx2"/>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8727" name="Line 68"/>
                  <p:cNvSpPr/>
                  <p:nvPr/>
                </p:nvSpPr>
                <p:spPr>
                  <a:xfrm>
                    <a:off x="3552" y="3312"/>
                    <a:ext cx="0" cy="245"/>
                  </a:xfrm>
                  <a:prstGeom prst="line">
                    <a:avLst/>
                  </a:prstGeom>
                  <a:ln w="9525" cap="flat" cmpd="sng">
                    <a:solidFill>
                      <a:schemeClr val="tx1"/>
                    </a:solidFill>
                    <a:prstDash val="solid"/>
                    <a:headEnd type="none" w="med" len="med"/>
                    <a:tailEnd type="none" w="med" len="med"/>
                  </a:ln>
                </p:spPr>
              </p:sp>
              <p:sp>
                <p:nvSpPr>
                  <p:cNvPr id="28728" name="Line 69"/>
                  <p:cNvSpPr/>
                  <p:nvPr/>
                </p:nvSpPr>
                <p:spPr>
                  <a:xfrm>
                    <a:off x="3888" y="3312"/>
                    <a:ext cx="0" cy="256"/>
                  </a:xfrm>
                  <a:prstGeom prst="line">
                    <a:avLst/>
                  </a:prstGeom>
                  <a:ln w="9525" cap="flat" cmpd="sng">
                    <a:solidFill>
                      <a:schemeClr val="tx1"/>
                    </a:solidFill>
                    <a:prstDash val="solid"/>
                    <a:headEnd type="none" w="med" len="med"/>
                    <a:tailEnd type="none" w="med" len="med"/>
                  </a:ln>
                </p:spPr>
              </p:sp>
              <p:sp>
                <p:nvSpPr>
                  <p:cNvPr id="28729" name="Line 70"/>
                  <p:cNvSpPr/>
                  <p:nvPr/>
                </p:nvSpPr>
                <p:spPr>
                  <a:xfrm>
                    <a:off x="4224" y="3312"/>
                    <a:ext cx="0" cy="256"/>
                  </a:xfrm>
                  <a:prstGeom prst="line">
                    <a:avLst/>
                  </a:prstGeom>
                  <a:ln w="9525" cap="flat" cmpd="sng">
                    <a:solidFill>
                      <a:schemeClr val="tx1"/>
                    </a:solidFill>
                    <a:prstDash val="solid"/>
                    <a:headEnd type="none" w="med" len="med"/>
                    <a:tailEnd type="none" w="med" len="med"/>
                  </a:ln>
                </p:spPr>
              </p:sp>
              <p:sp>
                <p:nvSpPr>
                  <p:cNvPr id="28730" name="Line 71"/>
                  <p:cNvSpPr/>
                  <p:nvPr/>
                </p:nvSpPr>
                <p:spPr>
                  <a:xfrm>
                    <a:off x="4560" y="3312"/>
                    <a:ext cx="0" cy="240"/>
                  </a:xfrm>
                  <a:prstGeom prst="line">
                    <a:avLst/>
                  </a:prstGeom>
                  <a:ln w="9525" cap="flat" cmpd="sng">
                    <a:solidFill>
                      <a:schemeClr val="tx1"/>
                    </a:solidFill>
                    <a:prstDash val="solid"/>
                    <a:headEnd type="none" w="med" len="med"/>
                    <a:tailEnd type="none" w="med" len="med"/>
                  </a:ln>
                </p:spPr>
              </p:sp>
            </p:grpSp>
            <p:sp>
              <p:nvSpPr>
                <p:cNvPr id="28725" name="Rectangle 72" descr="深色上对角线"/>
                <p:cNvSpPr/>
                <p:nvPr/>
              </p:nvSpPr>
              <p:spPr>
                <a:xfrm>
                  <a:off x="4342" y="2976"/>
                  <a:ext cx="188" cy="262"/>
                </a:xfrm>
                <a:prstGeom prst="rect">
                  <a:avLst/>
                </a:prstGeom>
                <a:pattFill prst="dkUpDiag">
                  <a:fgClr>
                    <a:schemeClr val="tx1"/>
                  </a:fgClr>
                  <a:bgClr>
                    <a:srgbClr val="FFFFFF"/>
                  </a:bgClr>
                </a:patt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grpSp>
        <p:grpSp>
          <p:nvGrpSpPr>
            <p:cNvPr id="28716" name="Group 73"/>
            <p:cNvGrpSpPr/>
            <p:nvPr/>
          </p:nvGrpSpPr>
          <p:grpSpPr>
            <a:xfrm>
              <a:off x="4714" y="1223"/>
              <a:ext cx="188" cy="281"/>
              <a:chOff x="4714" y="1223"/>
              <a:chExt cx="188" cy="281"/>
            </a:xfrm>
          </p:grpSpPr>
          <p:sp>
            <p:nvSpPr>
              <p:cNvPr id="28717" name="Line 74"/>
              <p:cNvSpPr/>
              <p:nvPr/>
            </p:nvSpPr>
            <p:spPr>
              <a:xfrm>
                <a:off x="4730" y="1504"/>
                <a:ext cx="172" cy="0"/>
              </a:xfrm>
              <a:prstGeom prst="line">
                <a:avLst/>
              </a:prstGeom>
              <a:ln w="38100" cap="flat" cmpd="sng">
                <a:solidFill>
                  <a:schemeClr val="tx2"/>
                </a:solidFill>
                <a:prstDash val="solid"/>
                <a:headEnd type="none" w="med" len="med"/>
                <a:tailEnd type="none" w="med" len="med"/>
              </a:ln>
            </p:spPr>
          </p:sp>
          <p:sp>
            <p:nvSpPr>
              <p:cNvPr id="28718" name="Line 75"/>
              <p:cNvSpPr/>
              <p:nvPr/>
            </p:nvSpPr>
            <p:spPr>
              <a:xfrm flipV="1">
                <a:off x="4901" y="1238"/>
                <a:ext cx="0" cy="265"/>
              </a:xfrm>
              <a:prstGeom prst="line">
                <a:avLst/>
              </a:prstGeom>
              <a:ln w="38100" cap="flat" cmpd="sng">
                <a:solidFill>
                  <a:schemeClr val="tx2"/>
                </a:solidFill>
                <a:prstDash val="solid"/>
                <a:headEnd type="none" w="med" len="med"/>
                <a:tailEnd type="none" w="med" len="med"/>
              </a:ln>
            </p:spPr>
          </p:sp>
          <p:sp>
            <p:nvSpPr>
              <p:cNvPr id="28719" name="Line 76"/>
              <p:cNvSpPr/>
              <p:nvPr/>
            </p:nvSpPr>
            <p:spPr>
              <a:xfrm flipH="1" flipV="1">
                <a:off x="4714" y="1223"/>
                <a:ext cx="188" cy="8"/>
              </a:xfrm>
              <a:prstGeom prst="line">
                <a:avLst/>
              </a:prstGeom>
              <a:ln w="38100" cap="flat" cmpd="sng">
                <a:solidFill>
                  <a:schemeClr val="tx2"/>
                </a:solidFill>
                <a:prstDash val="solid"/>
                <a:headEnd type="none" w="med" len="med"/>
                <a:tailEnd type="none" w="med" len="med"/>
              </a:ln>
            </p:spPr>
          </p:sp>
          <p:sp>
            <p:nvSpPr>
              <p:cNvPr id="28720" name="Line 77"/>
              <p:cNvSpPr/>
              <p:nvPr/>
            </p:nvSpPr>
            <p:spPr>
              <a:xfrm flipH="1">
                <a:off x="4714" y="1224"/>
                <a:ext cx="9" cy="163"/>
              </a:xfrm>
              <a:prstGeom prst="line">
                <a:avLst/>
              </a:prstGeom>
              <a:ln w="38100" cap="flat" cmpd="sng">
                <a:solidFill>
                  <a:schemeClr val="tx2"/>
                </a:solidFill>
                <a:prstDash val="solid"/>
                <a:headEnd type="none" w="med" len="med"/>
                <a:tailEnd type="triangle" w="med" len="med"/>
              </a:ln>
            </p:spPr>
          </p:sp>
        </p:grpSp>
      </p:grpSp>
      <p:grpSp>
        <p:nvGrpSpPr>
          <p:cNvPr id="28682" name="Group 78"/>
          <p:cNvGrpSpPr/>
          <p:nvPr/>
        </p:nvGrpSpPr>
        <p:grpSpPr>
          <a:xfrm>
            <a:off x="7697788" y="5976938"/>
            <a:ext cx="1147762" cy="519112"/>
            <a:chOff x="4322" y="1613"/>
            <a:chExt cx="723" cy="327"/>
          </a:xfrm>
        </p:grpSpPr>
        <p:sp>
          <p:nvSpPr>
            <p:cNvPr id="28713" name="Line 79"/>
            <p:cNvSpPr/>
            <p:nvPr/>
          </p:nvSpPr>
          <p:spPr>
            <a:xfrm flipH="1">
              <a:off x="4504" y="1753"/>
              <a:ext cx="86" cy="187"/>
            </a:xfrm>
            <a:prstGeom prst="line">
              <a:avLst/>
            </a:prstGeom>
            <a:ln w="38100" cap="flat" cmpd="sng">
              <a:solidFill>
                <a:schemeClr val="tx1"/>
              </a:solidFill>
              <a:prstDash val="solid"/>
              <a:headEnd type="none" w="med" len="med"/>
              <a:tailEnd type="triangle" w="med" len="med"/>
            </a:ln>
          </p:spPr>
        </p:sp>
        <p:sp>
          <p:nvSpPr>
            <p:cNvPr id="28714" name="Text Box 80"/>
            <p:cNvSpPr txBox="1"/>
            <p:nvPr/>
          </p:nvSpPr>
          <p:spPr>
            <a:xfrm>
              <a:off x="4322" y="1613"/>
              <a:ext cx="723"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P=NULL</a:t>
              </a:r>
              <a:endParaRPr lang="en-US" altLang="zh-CN" sz="2000" dirty="0">
                <a:latin typeface="Times New Roman" panose="02020603050405020304" pitchFamily="18" charset="0"/>
              </a:endParaRPr>
            </a:p>
          </p:txBody>
        </p:sp>
      </p:grpSp>
      <p:sp>
        <p:nvSpPr>
          <p:cNvPr id="28683" name="Text Box 81"/>
          <p:cNvSpPr txBox="1"/>
          <p:nvPr/>
        </p:nvSpPr>
        <p:spPr>
          <a:xfrm>
            <a:off x="5218431" y="1350010"/>
            <a:ext cx="253365"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i</a:t>
            </a:r>
            <a:endParaRPr lang="en-US" altLang="zh-CN" sz="2000" dirty="0">
              <a:latin typeface="Times New Roman" panose="02020603050405020304" pitchFamily="18" charset="0"/>
            </a:endParaRPr>
          </a:p>
        </p:txBody>
      </p:sp>
      <p:grpSp>
        <p:nvGrpSpPr>
          <p:cNvPr id="28684" name="Group 82"/>
          <p:cNvGrpSpPr/>
          <p:nvPr/>
        </p:nvGrpSpPr>
        <p:grpSpPr>
          <a:xfrm>
            <a:off x="5405438" y="311150"/>
            <a:ext cx="1363662" cy="2168525"/>
            <a:chOff x="2908" y="567"/>
            <a:chExt cx="859" cy="1366"/>
          </a:xfrm>
        </p:grpSpPr>
        <p:sp>
          <p:nvSpPr>
            <p:cNvPr id="28706" name="Rectangle 83"/>
            <p:cNvSpPr/>
            <p:nvPr/>
          </p:nvSpPr>
          <p:spPr>
            <a:xfrm>
              <a:off x="2908" y="1699"/>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8707" name="Rectangle 84"/>
            <p:cNvSpPr/>
            <p:nvPr/>
          </p:nvSpPr>
          <p:spPr>
            <a:xfrm>
              <a:off x="2908" y="1463"/>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8708" name="Rectangle 85"/>
            <p:cNvSpPr/>
            <p:nvPr/>
          </p:nvSpPr>
          <p:spPr>
            <a:xfrm>
              <a:off x="2908" y="1228"/>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8709" name="Rectangle 86"/>
            <p:cNvSpPr/>
            <p:nvPr/>
          </p:nvSpPr>
          <p:spPr>
            <a:xfrm>
              <a:off x="2908" y="996"/>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8710" name="Rectangle 87"/>
            <p:cNvSpPr/>
            <p:nvPr/>
          </p:nvSpPr>
          <p:spPr>
            <a:xfrm>
              <a:off x="2908" y="762"/>
              <a:ext cx="855" cy="234"/>
            </a:xfrm>
            <a:prstGeom prst="rect">
              <a:avLst/>
            </a:prstGeom>
            <a:noFill/>
            <a:ln w="9525" cap="flat" cmpd="sng">
              <a:solidFill>
                <a:schemeClr val="tx1"/>
              </a:solidFill>
              <a:prstDash val="solid"/>
              <a:miter/>
              <a:headEnd type="none" w="med" len="med"/>
              <a:tailEnd type="none" w="med" len="med"/>
            </a:ln>
          </p:spPr>
          <p:txBody>
            <a:bodyPr wrap="none" anchor="ctr" anchorCtr="0"/>
            <a:p>
              <a:pPr algn="ctr"/>
              <a:endParaRPr lang="zh-CN" altLang="zh-CN" sz="2000" dirty="0">
                <a:latin typeface="Times New Roman" panose="02020603050405020304" pitchFamily="18" charset="0"/>
              </a:endParaRPr>
            </a:p>
          </p:txBody>
        </p:sp>
        <p:sp>
          <p:nvSpPr>
            <p:cNvPr id="28711" name="Line 88"/>
            <p:cNvSpPr/>
            <p:nvPr/>
          </p:nvSpPr>
          <p:spPr>
            <a:xfrm>
              <a:off x="2911" y="567"/>
              <a:ext cx="0" cy="200"/>
            </a:xfrm>
            <a:prstGeom prst="line">
              <a:avLst/>
            </a:prstGeom>
            <a:ln w="9525" cap="flat" cmpd="sng">
              <a:solidFill>
                <a:schemeClr val="tx1"/>
              </a:solidFill>
              <a:prstDash val="solid"/>
              <a:headEnd type="none" w="med" len="med"/>
              <a:tailEnd type="none" w="med" len="med"/>
            </a:ln>
          </p:spPr>
        </p:sp>
        <p:sp>
          <p:nvSpPr>
            <p:cNvPr id="28712" name="Line 89"/>
            <p:cNvSpPr/>
            <p:nvPr/>
          </p:nvSpPr>
          <p:spPr>
            <a:xfrm flipH="1">
              <a:off x="3767" y="567"/>
              <a:ext cx="0" cy="200"/>
            </a:xfrm>
            <a:prstGeom prst="line">
              <a:avLst/>
            </a:prstGeom>
            <a:ln w="9525" cap="flat" cmpd="sng">
              <a:solidFill>
                <a:schemeClr val="tx1"/>
              </a:solidFill>
              <a:prstDash val="solid"/>
              <a:headEnd type="none" w="med" len="med"/>
              <a:tailEnd type="none" w="med" len="med"/>
            </a:ln>
          </p:spPr>
        </p:sp>
      </p:grpSp>
      <p:sp>
        <p:nvSpPr>
          <p:cNvPr id="28685" name="Text Box 90"/>
          <p:cNvSpPr txBox="1"/>
          <p:nvPr/>
        </p:nvSpPr>
        <p:spPr>
          <a:xfrm>
            <a:off x="5568950" y="6160136"/>
            <a:ext cx="1666240" cy="398780"/>
          </a:xfrm>
          <a:prstGeom prst="rect">
            <a:avLst/>
          </a:prstGeom>
          <a:noFill/>
          <a:ln w="38100" cap="flat" cmpd="sng">
            <a:solidFill>
              <a:schemeClr val="tx1"/>
            </a:solidFill>
            <a:prstDash val="solid"/>
            <a:miter/>
            <a:headEnd type="none" w="med" len="med"/>
            <a:tailEnd type="none" w="med" len="med"/>
          </a:ln>
        </p:spPr>
        <p:txBody>
          <a:bodyPr wrap="none" anchor="ctr" anchorCtr="0">
            <a:spAutoFit/>
          </a:bodyPr>
          <a:p>
            <a:pPr>
              <a:spcAft>
                <a:spcPts val="0"/>
              </a:spcAft>
            </a:pPr>
            <a:r>
              <a:rPr lang="zh-CN" altLang="en-US" sz="2000" dirty="0">
                <a:latin typeface="Times New Roman" panose="02020603050405020304" pitchFamily="18" charset="0"/>
              </a:rPr>
              <a:t>输出</a:t>
            </a:r>
            <a:r>
              <a:rPr lang="en-US" altLang="zh-CN" sz="2000" dirty="0">
                <a:latin typeface="Times New Roman" panose="02020603050405020304" pitchFamily="18" charset="0"/>
              </a:rPr>
              <a:t>: </a:t>
            </a:r>
            <a:r>
              <a:rPr lang="en-US" altLang="zh-CN" sz="2000" dirty="0">
                <a:solidFill>
                  <a:srgbClr val="FF3300"/>
                </a:solidFill>
                <a:latin typeface="Times New Roman" panose="02020603050405020304" pitchFamily="18" charset="0"/>
              </a:rPr>
              <a:t>B  C  A </a:t>
            </a:r>
            <a:endParaRPr lang="en-US" altLang="zh-CN" sz="2000" dirty="0">
              <a:solidFill>
                <a:srgbClr val="FF3300"/>
              </a:solidFill>
              <a:latin typeface="Times New Roman" panose="02020603050405020304" pitchFamily="18" charset="0"/>
            </a:endParaRPr>
          </a:p>
        </p:txBody>
      </p:sp>
      <p:sp>
        <p:nvSpPr>
          <p:cNvPr id="28686" name="Line 91"/>
          <p:cNvSpPr/>
          <p:nvPr/>
        </p:nvSpPr>
        <p:spPr>
          <a:xfrm flipV="1">
            <a:off x="5110163" y="2886075"/>
            <a:ext cx="1479550" cy="1670050"/>
          </a:xfrm>
          <a:prstGeom prst="line">
            <a:avLst/>
          </a:prstGeom>
          <a:ln w="38100" cap="flat" cmpd="sng">
            <a:solidFill>
              <a:srgbClr val="00CC00"/>
            </a:solidFill>
            <a:prstDash val="dash"/>
            <a:headEnd type="none" w="med" len="med"/>
            <a:tailEnd type="triangle" w="med" len="med"/>
          </a:ln>
        </p:spPr>
      </p:sp>
      <p:sp>
        <p:nvSpPr>
          <p:cNvPr id="28687" name="Line 92"/>
          <p:cNvSpPr/>
          <p:nvPr/>
        </p:nvSpPr>
        <p:spPr>
          <a:xfrm flipH="1" flipV="1">
            <a:off x="5257800" y="4827588"/>
            <a:ext cx="406400" cy="809625"/>
          </a:xfrm>
          <a:prstGeom prst="line">
            <a:avLst/>
          </a:prstGeom>
          <a:ln w="38100" cap="flat" cmpd="sng">
            <a:solidFill>
              <a:srgbClr val="FF0066"/>
            </a:solidFill>
            <a:prstDash val="dash"/>
            <a:headEnd type="none" w="med" len="med"/>
            <a:tailEnd type="triangle" w="med" len="med"/>
          </a:ln>
        </p:spPr>
      </p:sp>
      <p:sp>
        <p:nvSpPr>
          <p:cNvPr id="28688" name="Line 93"/>
          <p:cNvSpPr/>
          <p:nvPr/>
        </p:nvSpPr>
        <p:spPr>
          <a:xfrm flipV="1">
            <a:off x="6786563" y="3887788"/>
            <a:ext cx="0" cy="1676400"/>
          </a:xfrm>
          <a:prstGeom prst="line">
            <a:avLst/>
          </a:prstGeom>
          <a:ln w="38100" cap="flat" cmpd="sng">
            <a:solidFill>
              <a:srgbClr val="FF0066"/>
            </a:solidFill>
            <a:prstDash val="dash"/>
            <a:headEnd type="none" w="med" len="med"/>
            <a:tailEnd type="triangle" w="med" len="med"/>
          </a:ln>
        </p:spPr>
      </p:sp>
      <p:grpSp>
        <p:nvGrpSpPr>
          <p:cNvPr id="28689" name="Group 94"/>
          <p:cNvGrpSpPr/>
          <p:nvPr/>
        </p:nvGrpSpPr>
        <p:grpSpPr>
          <a:xfrm>
            <a:off x="7742238" y="2944813"/>
            <a:ext cx="606425" cy="533400"/>
            <a:chOff x="4621" y="1597"/>
            <a:chExt cx="382" cy="336"/>
          </a:xfrm>
        </p:grpSpPr>
        <p:sp>
          <p:nvSpPr>
            <p:cNvPr id="28704" name="Text Box 95"/>
            <p:cNvSpPr txBox="1"/>
            <p:nvPr/>
          </p:nvSpPr>
          <p:spPr>
            <a:xfrm>
              <a:off x="4754" y="1597"/>
              <a:ext cx="249" cy="250"/>
            </a:xfrm>
            <a:prstGeom prst="rect">
              <a:avLst/>
            </a:prstGeom>
            <a:noFill/>
            <a:ln w="38100">
              <a:noFill/>
            </a:ln>
          </p:spPr>
          <p:txBody>
            <a:bodyPr wrap="none" anchor="ctr" anchorCtr="0">
              <a:spAutoFit/>
            </a:bodyPr>
            <a:p>
              <a:pPr algn="ctr"/>
              <a:r>
                <a:rPr lang="en-US" altLang="zh-CN" sz="2000" dirty="0">
                  <a:latin typeface="Times New Roman" panose="02020603050405020304" pitchFamily="18" charset="0"/>
                </a:rPr>
                <a:t>pr</a:t>
              </a:r>
              <a:endParaRPr lang="en-US" altLang="zh-CN" sz="2000" dirty="0">
                <a:latin typeface="Times New Roman" panose="02020603050405020304" pitchFamily="18" charset="0"/>
              </a:endParaRPr>
            </a:p>
          </p:txBody>
        </p:sp>
        <p:sp>
          <p:nvSpPr>
            <p:cNvPr id="28705" name="Line 96"/>
            <p:cNvSpPr/>
            <p:nvPr/>
          </p:nvSpPr>
          <p:spPr>
            <a:xfrm flipH="1">
              <a:off x="4621" y="1769"/>
              <a:ext cx="164" cy="164"/>
            </a:xfrm>
            <a:prstGeom prst="line">
              <a:avLst/>
            </a:prstGeom>
            <a:ln w="38100" cap="flat" cmpd="sng">
              <a:solidFill>
                <a:schemeClr val="tx1"/>
              </a:solidFill>
              <a:prstDash val="solid"/>
              <a:headEnd type="none" w="med" len="med"/>
              <a:tailEnd type="triangle" w="med" len="med"/>
            </a:ln>
          </p:spPr>
        </p:sp>
      </p:grpSp>
      <p:sp>
        <p:nvSpPr>
          <p:cNvPr id="28690" name="Text Box 97"/>
          <p:cNvSpPr txBox="1"/>
          <p:nvPr/>
        </p:nvSpPr>
        <p:spPr>
          <a:xfrm>
            <a:off x="5674678" y="2102486"/>
            <a:ext cx="75057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P-&gt;D</a:t>
            </a:r>
            <a:endParaRPr lang="en-US" altLang="zh-CN" sz="2000" dirty="0">
              <a:latin typeface="Times New Roman" panose="02020603050405020304" pitchFamily="18" charset="0"/>
            </a:endParaRPr>
          </a:p>
        </p:txBody>
      </p:sp>
      <p:sp>
        <p:nvSpPr>
          <p:cNvPr id="28691" name="Text Box 98"/>
          <p:cNvSpPr txBox="1"/>
          <p:nvPr/>
        </p:nvSpPr>
        <p:spPr>
          <a:xfrm>
            <a:off x="5772151" y="1748473"/>
            <a:ext cx="736600" cy="398780"/>
          </a:xfrm>
          <a:prstGeom prst="rect">
            <a:avLst/>
          </a:prstGeom>
          <a:noFill/>
          <a:ln w="9525">
            <a:noFill/>
          </a:ln>
        </p:spPr>
        <p:txBody>
          <a:bodyPr wrap="none" anchor="ctr" anchorCtr="0">
            <a:spAutoFit/>
          </a:bodyPr>
          <a:p>
            <a:pPr algn="ctr">
              <a:spcAft>
                <a:spcPts val="0"/>
              </a:spcAft>
            </a:pPr>
            <a:r>
              <a:rPr lang="en-US" altLang="zh-CN" sz="2000" dirty="0">
                <a:latin typeface="Times New Roman" panose="02020603050405020304" pitchFamily="18" charset="0"/>
              </a:rPr>
              <a:t>P-&gt;E</a:t>
            </a:r>
            <a:endParaRPr lang="en-US" altLang="zh-CN" sz="2000" dirty="0">
              <a:latin typeface="Times New Roman" panose="02020603050405020304" pitchFamily="18" charset="0"/>
            </a:endParaRPr>
          </a:p>
        </p:txBody>
      </p:sp>
      <p:sp>
        <p:nvSpPr>
          <p:cNvPr id="28692" name="Text Box 99"/>
          <p:cNvSpPr txBox="1"/>
          <p:nvPr/>
        </p:nvSpPr>
        <p:spPr>
          <a:xfrm>
            <a:off x="254000" y="-8890"/>
            <a:ext cx="3761105" cy="6739255"/>
          </a:xfrm>
          <a:prstGeom prst="rect">
            <a:avLst/>
          </a:prstGeom>
          <a:solidFill>
            <a:schemeClr val="bg1"/>
          </a:solidFill>
          <a:ln w="38100" cap="flat" cmpd="sng">
            <a:solidFill>
              <a:srgbClr val="FF9933"/>
            </a:solidFill>
            <a:prstDash val="solid"/>
            <a:miter/>
            <a:headEnd type="none" w="med" len="med"/>
            <a:tailEnd type="none" w="med" len="med"/>
          </a:ln>
        </p:spPr>
        <p:txBody>
          <a:bodyPr wrap="none" anchor="ctr" anchorCtr="0">
            <a:spAutoFit/>
          </a:bodyPr>
          <a:p>
            <a:pPr eaLnBrk="0" hangingPunct="0">
              <a:spcAft>
                <a:spcPts val="0"/>
              </a:spcAft>
            </a:pPr>
            <a:r>
              <a:rPr lang="en-US" altLang="zh-CN" sz="1800" dirty="0">
                <a:latin typeface="Times New Roman" panose="02020603050405020304" pitchFamily="18" charset="0"/>
              </a:rPr>
              <a:t>JD *zxxsh(JD *bt)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JD *p,*pr,*s[M],*t;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int i=0;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t=(JD *)malloc(sizeof(JD));</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t-&gt;lt=0; t-&gt;rt=1;   t-&gt;rc=t;</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if(bt==NULL)       t-&gt;lc=t;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else</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t-&gt;lc=bt;  pr=t;   p=bt;</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do{   </a:t>
            </a:r>
            <a:r>
              <a:rPr lang="en-US" altLang="zh-CN" sz="1800" dirty="0">
                <a:solidFill>
                  <a:schemeClr val="folHlink"/>
                </a:solidFill>
                <a:latin typeface="Times New Roman" panose="02020603050405020304" pitchFamily="18" charset="0"/>
              </a:rPr>
              <a:t>while(p!=NULL)</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solidFill>
                  <a:schemeClr val="folHlink"/>
                </a:solidFill>
                <a:latin typeface="Times New Roman" panose="02020603050405020304" pitchFamily="18" charset="0"/>
              </a:rPr>
              <a:t>	{   s[i++]=p;  p=p-&gt;lc; }</a:t>
            </a:r>
            <a:endParaRPr lang="en-US" altLang="zh-CN" sz="1800" dirty="0">
              <a:solidFill>
                <a:schemeClr val="folHlink"/>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if(i&gt;0)</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   </a:t>
            </a:r>
            <a:r>
              <a:rPr lang="en-US" altLang="zh-CN" sz="1800" dirty="0">
                <a:solidFill>
                  <a:srgbClr val="FF3300"/>
                </a:solidFill>
                <a:latin typeface="Times New Roman" panose="02020603050405020304" pitchFamily="18" charset="0"/>
              </a:rPr>
              <a:t>p=s[--i];</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printf("%c  ",p-&gt;data);</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CC0066"/>
                </a:solidFill>
                <a:latin typeface="Times New Roman" panose="02020603050405020304" pitchFamily="18" charset="0"/>
              </a:rPr>
              <a:t>if(p-&gt;lc==NULL)</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solidFill>
                  <a:srgbClr val="CC0066"/>
                </a:solidFill>
                <a:latin typeface="Times New Roman" panose="02020603050405020304" pitchFamily="18" charset="0"/>
              </a:rPr>
              <a:t>	      {   p-&gt;lt=1;  p-&gt;lc=pr;}</a:t>
            </a:r>
            <a:endParaRPr lang="en-US" altLang="zh-CN" sz="1800" dirty="0">
              <a:solidFill>
                <a:srgbClr val="CC0066"/>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if(pr-&gt;rc==NULL)</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solidFill>
                  <a:srgbClr val="0000FF"/>
                </a:solidFill>
                <a:latin typeface="Times New Roman" panose="02020603050405020304" pitchFamily="18" charset="0"/>
              </a:rPr>
              <a:t>	      {   pr-&gt;rt=1; pr-&gt;rc=p;}</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9900"/>
                </a:solidFill>
                <a:latin typeface="Times New Roman" panose="02020603050405020304" pitchFamily="18" charset="0"/>
              </a:rPr>
              <a:t>pr=p;    p=p-&gt;rc;</a:t>
            </a:r>
            <a:endParaRPr lang="en-US" altLang="zh-CN" sz="1800" dirty="0">
              <a:solidFill>
                <a:srgbClr val="FF99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FF3300"/>
                </a:solidFill>
                <a:latin typeface="Times New Roman" panose="02020603050405020304" pitchFamily="18" charset="0"/>
              </a:rPr>
              <a:t>while(i&gt;0||p!=NULL);</a:t>
            </a:r>
            <a:endParaRPr lang="en-US" altLang="zh-CN" sz="1800" dirty="0">
              <a:solidFill>
                <a:srgbClr val="FF3300"/>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r>
              <a:rPr lang="en-US" altLang="zh-CN" sz="1800" dirty="0">
                <a:solidFill>
                  <a:srgbClr val="0000FF"/>
                </a:solidFill>
                <a:latin typeface="Times New Roman" panose="02020603050405020304" pitchFamily="18" charset="0"/>
              </a:rPr>
              <a:t>pr-&gt;rc=t; pr-&gt;rt=1;  t-&gt;rc=pr;</a:t>
            </a:r>
            <a:endParaRPr lang="en-US" altLang="zh-CN" sz="1800" dirty="0">
              <a:solidFill>
                <a:srgbClr val="0000FF"/>
              </a:solidFill>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a:t>
            </a:r>
            <a:endParaRPr lang="en-US" altLang="zh-CN" sz="1800" dirty="0">
              <a:latin typeface="Times New Roman" panose="02020603050405020304" pitchFamily="18" charset="0"/>
            </a:endParaRPr>
          </a:p>
          <a:p>
            <a:pPr eaLnBrk="0" hangingPunct="0">
              <a:spcBef>
                <a:spcPts val="0"/>
              </a:spcBef>
              <a:spcAft>
                <a:spcPts val="0"/>
              </a:spcAft>
            </a:pPr>
            <a:r>
              <a:rPr lang="en-US" altLang="zh-CN" sz="1800" dirty="0">
                <a:latin typeface="Times New Roman" panose="02020603050405020304" pitchFamily="18" charset="0"/>
              </a:rPr>
              <a:t>   return(t);</a:t>
            </a:r>
            <a:endParaRPr lang="en-US" altLang="zh-CN" sz="1800" dirty="0">
              <a:latin typeface="Times New Roman" panose="02020603050405020304" pitchFamily="18" charset="0"/>
            </a:endParaRPr>
          </a:p>
          <a:p>
            <a:pPr eaLnBrk="0" hangingPunct="0">
              <a:spcBef>
                <a:spcPts val="0"/>
              </a:spcBef>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grpSp>
        <p:nvGrpSpPr>
          <p:cNvPr id="28693" name="Group 100"/>
          <p:cNvGrpSpPr/>
          <p:nvPr/>
        </p:nvGrpSpPr>
        <p:grpSpPr>
          <a:xfrm>
            <a:off x="5219700" y="3505200"/>
            <a:ext cx="3625850" cy="2306638"/>
            <a:chOff x="655" y="2029"/>
            <a:chExt cx="2284" cy="1453"/>
          </a:xfrm>
        </p:grpSpPr>
        <p:sp>
          <p:nvSpPr>
            <p:cNvPr id="28694" name="Text Box 101"/>
            <p:cNvSpPr txBox="1"/>
            <p:nvPr/>
          </p:nvSpPr>
          <p:spPr>
            <a:xfrm>
              <a:off x="1525" y="2029"/>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695" name="Text Box 102"/>
            <p:cNvSpPr txBox="1"/>
            <p:nvPr/>
          </p:nvSpPr>
          <p:spPr>
            <a:xfrm>
              <a:off x="1886" y="203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696" name="Text Box 103"/>
            <p:cNvSpPr txBox="1"/>
            <p:nvPr/>
          </p:nvSpPr>
          <p:spPr>
            <a:xfrm>
              <a:off x="1021" y="2601"/>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697" name="Text Box 104"/>
            <p:cNvSpPr txBox="1"/>
            <p:nvPr/>
          </p:nvSpPr>
          <p:spPr>
            <a:xfrm>
              <a:off x="2377" y="2600"/>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698" name="Text Box 105"/>
            <p:cNvSpPr txBox="1"/>
            <p:nvPr/>
          </p:nvSpPr>
          <p:spPr>
            <a:xfrm>
              <a:off x="655" y="259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8699" name="Text Box 106"/>
            <p:cNvSpPr txBox="1"/>
            <p:nvPr/>
          </p:nvSpPr>
          <p:spPr>
            <a:xfrm>
              <a:off x="2743" y="2600"/>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700" name="Text Box 107"/>
            <p:cNvSpPr txBox="1"/>
            <p:nvPr/>
          </p:nvSpPr>
          <p:spPr>
            <a:xfrm>
              <a:off x="1372" y="3232"/>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8701" name="Text Box 108"/>
            <p:cNvSpPr txBox="1"/>
            <p:nvPr/>
          </p:nvSpPr>
          <p:spPr>
            <a:xfrm>
              <a:off x="2369" y="3216"/>
              <a:ext cx="196" cy="250"/>
            </a:xfrm>
            <a:prstGeom prst="rect">
              <a:avLst/>
            </a:prstGeom>
            <a:noFill/>
            <a:ln w="9525">
              <a:noFill/>
            </a:ln>
          </p:spPr>
          <p:txBody>
            <a:bodyPr wrap="none"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sp>
          <p:nvSpPr>
            <p:cNvPr id="28702" name="Text Box 109"/>
            <p:cNvSpPr txBox="1"/>
            <p:nvPr/>
          </p:nvSpPr>
          <p:spPr>
            <a:xfrm>
              <a:off x="982" y="3231"/>
              <a:ext cx="196" cy="250"/>
            </a:xfrm>
            <a:prstGeom prst="rect">
              <a:avLst/>
            </a:prstGeom>
            <a:noFill/>
            <a:ln w="9525">
              <a:noFill/>
            </a:ln>
          </p:spPr>
          <p:txBody>
            <a:bodyPr wrap="none" anchor="ctr" anchorCtr="0">
              <a:spAutoFit/>
            </a:bodyPr>
            <a:p>
              <a:pPr algn="ctr"/>
              <a:r>
                <a:rPr lang="en-US" altLang="zh-CN" sz="2000" dirty="0">
                  <a:solidFill>
                    <a:srgbClr val="FF3300"/>
                  </a:solidFill>
                  <a:latin typeface="Times New Roman" panose="02020603050405020304" pitchFamily="18" charset="0"/>
                </a:rPr>
                <a:t>1</a:t>
              </a:r>
              <a:endParaRPr lang="en-US" altLang="zh-CN" sz="2000" dirty="0">
                <a:latin typeface="Times New Roman" panose="02020603050405020304" pitchFamily="18" charset="0"/>
              </a:endParaRPr>
            </a:p>
          </p:txBody>
        </p:sp>
        <p:sp>
          <p:nvSpPr>
            <p:cNvPr id="28703" name="Text Box 110"/>
            <p:cNvSpPr txBox="1"/>
            <p:nvPr/>
          </p:nvSpPr>
          <p:spPr>
            <a:xfrm>
              <a:off x="2003" y="3231"/>
              <a:ext cx="196" cy="250"/>
            </a:xfrm>
            <a:prstGeom prst="rect">
              <a:avLst/>
            </a:prstGeom>
            <a:noFill/>
            <a:ln w="9525">
              <a:noFill/>
            </a:ln>
          </p:spPr>
          <p:txBody>
            <a:bodyPr anchor="ctr" anchorCtr="0">
              <a:spAutoFit/>
            </a:bodyPr>
            <a:p>
              <a:pPr algn="ctr"/>
              <a:r>
                <a:rPr lang="en-US" altLang="zh-CN" sz="2000" dirty="0">
                  <a:latin typeface="Times New Roman" panose="02020603050405020304" pitchFamily="18" charset="0"/>
                </a:rPr>
                <a:t>0</a:t>
              </a:r>
              <a:endParaRPr lang="en-US" altLang="zh-CN" sz="2000" dirty="0">
                <a:latin typeface="Times New Roman" panose="02020603050405020304" pitchFamily="18" charset="0"/>
              </a:endParaRPr>
            </a:p>
          </p:txBody>
        </p:sp>
      </p:grpSp>
    </p:spTree>
  </p:cSld>
  <p:clrMapOvr>
    <a:masterClrMapping/>
  </p:clrMapOvr>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 val="ProblemSubmit"/>
  <p:tag name="RAINPROBLEMTYPE" val="MultipleChoice"/>
</p:tagLst>
</file>

<file path=ppt/tags/tag100.xml><?xml version="1.0" encoding="utf-8"?>
<p:tagLst xmlns:p="http://schemas.openxmlformats.org/presentationml/2006/main">
  <p:tag name="RAINPROBLEM" val="ProblemBullet"/>
  <p:tag name="RAINPROBLEMTYPE" val="MultipleChoice"/>
  <p:tag name="RAINBULLET" val="Wrong"/>
</p:tagLst>
</file>

<file path=ppt/tags/tag101.xml><?xml version="1.0" encoding="utf-8"?>
<p:tagLst xmlns:p="http://schemas.openxmlformats.org/presentationml/2006/main">
  <p:tag name="RAINPROBLEM" val="ProblemBullet"/>
  <p:tag name="RAINPROBLEMTYPE" val="MultipleChoice"/>
  <p:tag name="RAINBULLET" val="Wrong"/>
</p:tagLst>
</file>

<file path=ppt/tags/tag102.xml><?xml version="1.0" encoding="utf-8"?>
<p:tagLst xmlns:p="http://schemas.openxmlformats.org/presentationml/2006/main">
  <p:tag name="RAINPROBLEM" val="ProblemSubmit"/>
  <p:tag name="RAINPROBLEMTYPE" val="MultipleChoice"/>
</p:tagLst>
</file>

<file path=ppt/tags/tag103.xml><?xml version="1.0" encoding="utf-8"?>
<p:tagLst xmlns:p="http://schemas.openxmlformats.org/presentationml/2006/main">
  <p:tag name="RAINPROBLEMTYPE" val="ProblemTypeMarker"/>
</p:tagLst>
</file>

<file path=ppt/tags/tag104.xml><?xml version="1.0" encoding="utf-8"?>
<p:tagLst xmlns:p="http://schemas.openxmlformats.org/presentationml/2006/main">
  <p:tag name="RAINPROBLEMTYPE" val="ProblemTypeMarker"/>
</p:tagLst>
</file>

<file path=ppt/tags/tag105.xml><?xml version="1.0" encoding="utf-8"?>
<p:tagLst xmlns:p="http://schemas.openxmlformats.org/presentationml/2006/main">
  <p:tag name="RAINPROBLEMTYPE" val="ProblemTypeMarker"/>
</p:tagLst>
</file>

<file path=ppt/tags/tag106.xml><?xml version="1.0" encoding="utf-8"?>
<p:tagLst xmlns:p="http://schemas.openxmlformats.org/presentationml/2006/main">
  <p:tag name="RAINPROBLEMTYPE" val="ProblemTypeMarker"/>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 val="ProblemSetting"/>
  <p:tag name="RAINPROBLEMTYPE" val="MultipleChoice"/>
</p:tagLst>
</file>

<file path=ppt/tags/tag109.xml><?xml version="1.0" encoding="utf-8"?>
<p:tagLst xmlns:p="http://schemas.openxmlformats.org/presentationml/2006/main">
  <p:tag name="RAINPROBLEM" val="MultipleChoice"/>
  <p:tag name="PROBLEMSCORE" val="10.0"/>
</p:tagLst>
</file>

<file path=ppt/tags/tag11.xml><?xml version="1.0" encoding="utf-8"?>
<p:tagLst xmlns:p="http://schemas.openxmlformats.org/presentationml/2006/main">
  <p:tag name="RAINPROBLEMTYPE" val="ProblemTypeMarker"/>
</p:tagLst>
</file>

<file path=ppt/tags/tag110.xml><?xml version="1.0" encoding="utf-8"?>
<p:tagLst xmlns:p="http://schemas.openxmlformats.org/presentationml/2006/main">
  <p:tag name="KSO_WM_UNIT_PLACING_PICTURE_USER_VIEWPORT" val="{&quot;height&quot;:1940,&quot;width&quot;:5975}"/>
</p:tagLst>
</file>

<file path=ppt/tags/tag111.xml><?xml version="1.0" encoding="utf-8"?>
<p:tagLst xmlns:p="http://schemas.openxmlformats.org/presentationml/2006/main">
  <p:tag name="RAINPROBLEM" val="ProblemBody"/>
</p:tagLst>
</file>

<file path=ppt/tags/tag112.xml><?xml version="1.0" encoding="utf-8"?>
<p:tagLst xmlns:p="http://schemas.openxmlformats.org/presentationml/2006/main">
  <p:tag name="RAINPROBLEM" val="ProblemItem"/>
</p:tagLst>
</file>

<file path=ppt/tags/tag113.xml><?xml version="1.0" encoding="utf-8"?>
<p:tagLst xmlns:p="http://schemas.openxmlformats.org/presentationml/2006/main">
  <p:tag name="RAINPROBLEM" val="ProblemItem"/>
</p:tagLst>
</file>

<file path=ppt/tags/tag114.xml><?xml version="1.0" encoding="utf-8"?>
<p:tagLst xmlns:p="http://schemas.openxmlformats.org/presentationml/2006/main">
  <p:tag name="RAINPROBLEM" val="ProblemItem"/>
</p:tagLst>
</file>

<file path=ppt/tags/tag115.xml><?xml version="1.0" encoding="utf-8"?>
<p:tagLst xmlns:p="http://schemas.openxmlformats.org/presentationml/2006/main">
  <p:tag name="RAINPROBLEM" val="ProblemItem"/>
</p:tagLst>
</file>

<file path=ppt/tags/tag116.xml><?xml version="1.0" encoding="utf-8"?>
<p:tagLst xmlns:p="http://schemas.openxmlformats.org/presentationml/2006/main">
  <p:tag name="RAINPROBLEM" val="ProblemBullet"/>
  <p:tag name="RAINPROBLEMTYPE" val="MultipleChoice"/>
  <p:tag name="RAINBULLET" val="Wrong"/>
</p:tagLst>
</file>

<file path=ppt/tags/tag117.xml><?xml version="1.0" encoding="utf-8"?>
<p:tagLst xmlns:p="http://schemas.openxmlformats.org/presentationml/2006/main">
  <p:tag name="RAINPROBLEM" val="ProblemBullet"/>
  <p:tag name="RAINPROBLEMTYPE" val="MultipleChoice"/>
  <p:tag name="RAINBULLET" val="Wrong"/>
</p:tagLst>
</file>

<file path=ppt/tags/tag118.xml><?xml version="1.0" encoding="utf-8"?>
<p:tagLst xmlns:p="http://schemas.openxmlformats.org/presentationml/2006/main">
  <p:tag name="RAINPROBLEM" val="ProblemBullet"/>
  <p:tag name="RAINPROBLEMTYPE" val="MultipleChoice"/>
  <p:tag name="RAINBULLET" val="Wrong"/>
</p:tagLst>
</file>

<file path=ppt/tags/tag119.xml><?xml version="1.0" encoding="utf-8"?>
<p:tagLst xmlns:p="http://schemas.openxmlformats.org/presentationml/2006/main">
  <p:tag name="RAINPROBLEM" val="ProblemBullet"/>
  <p:tag name="RAINPROBLEMTYPE" val="MultipleChoice"/>
  <p:tag name="RAINBULLET" val="Correct"/>
</p:tagLst>
</file>

<file path=ppt/tags/tag12.xml><?xml version="1.0" encoding="utf-8"?>
<p:tagLst xmlns:p="http://schemas.openxmlformats.org/presentationml/2006/main">
  <p:tag name="RAINPROBLEMTYPE" val="ProblemTypeMarker"/>
</p:tagLst>
</file>

<file path=ppt/tags/tag120.xml><?xml version="1.0" encoding="utf-8"?>
<p:tagLst xmlns:p="http://schemas.openxmlformats.org/presentationml/2006/main">
  <p:tag name="RAINPROBLEM" val="ProblemSubmit"/>
  <p:tag name="RAINPROBLEMTYPE" val="MultipleChoice"/>
</p:tagLst>
</file>

<file path=ppt/tags/tag121.xml><?xml version="1.0" encoding="utf-8"?>
<p:tagLst xmlns:p="http://schemas.openxmlformats.org/presentationml/2006/main">
  <p:tag name="RAINPROBLEMTYPE" val="ProblemTypeMarker"/>
</p:tagLst>
</file>

<file path=ppt/tags/tag122.xml><?xml version="1.0" encoding="utf-8"?>
<p:tagLst xmlns:p="http://schemas.openxmlformats.org/presentationml/2006/main">
  <p:tag name="RAINPROBLEMTYPE" val="ProblemTypeMarker"/>
</p:tagLst>
</file>

<file path=ppt/tags/tag123.xml><?xml version="1.0" encoding="utf-8"?>
<p:tagLst xmlns:p="http://schemas.openxmlformats.org/presentationml/2006/main">
  <p:tag name="RAINPROBLEMTYPE" val="ProblemTypeMarker"/>
</p:tagLst>
</file>

<file path=ppt/tags/tag124.xml><?xml version="1.0" encoding="utf-8"?>
<p:tagLst xmlns:p="http://schemas.openxmlformats.org/presentationml/2006/main">
  <p:tag name="RAINPROBLEMTYPE" val="ProblemTypeMarker"/>
</p:tagLst>
</file>

<file path=ppt/tags/tag125.xml><?xml version="1.0" encoding="utf-8"?>
<p:tagLst xmlns:p="http://schemas.openxmlformats.org/presentationml/2006/main">
  <p:tag name="RAINPROBLEMTYPE" val="ProblemTypeMarker"/>
</p:tagLst>
</file>

<file path=ppt/tags/tag126.xml><?xml version="1.0" encoding="utf-8"?>
<p:tagLst xmlns:p="http://schemas.openxmlformats.org/presentationml/2006/main">
  <p:tag name="RAINPROBLEM" val="ProblemSetting"/>
  <p:tag name="RAINPROBLEMTYPE" val="MultipleChoice"/>
</p:tagLst>
</file>

<file path=ppt/tags/tag127.xml><?xml version="1.0" encoding="utf-8"?>
<p:tagLst xmlns:p="http://schemas.openxmlformats.org/presentationml/2006/main">
  <p:tag name="RAINPROBLEM" val="MultipleChoice"/>
  <p:tag name="PROBLEMSCORE" val="10.0"/>
</p:tagLst>
</file>

<file path=ppt/tags/tag128.xml><?xml version="1.0" encoding="utf-8"?>
<p:tagLst xmlns:p="http://schemas.openxmlformats.org/presentationml/2006/main">
  <p:tag name="RAINPROBLEM" val="ProblemBody"/>
</p:tagLst>
</file>

<file path=ppt/tags/tag129.xml><?xml version="1.0" encoding="utf-8"?>
<p:tagLst xmlns:p="http://schemas.openxmlformats.org/presentationml/2006/main">
  <p:tag name="RAINPROBLEM" val="ProblemItem"/>
</p:tagLst>
</file>

<file path=ppt/tags/tag13.xml><?xml version="1.0" encoding="utf-8"?>
<p:tagLst xmlns:p="http://schemas.openxmlformats.org/presentationml/2006/main">
  <p:tag name="RAINPROBLEMTYPE" val="ProblemTypeMarker"/>
</p:tagLst>
</file>

<file path=ppt/tags/tag130.xml><?xml version="1.0" encoding="utf-8"?>
<p:tagLst xmlns:p="http://schemas.openxmlformats.org/presentationml/2006/main">
  <p:tag name="RAINPROBLEM" val="ProblemItem"/>
</p:tagLst>
</file>

<file path=ppt/tags/tag131.xml><?xml version="1.0" encoding="utf-8"?>
<p:tagLst xmlns:p="http://schemas.openxmlformats.org/presentationml/2006/main">
  <p:tag name="RAINPROBLEM" val="ProblemItem"/>
</p:tagLst>
</file>

<file path=ppt/tags/tag132.xml><?xml version="1.0" encoding="utf-8"?>
<p:tagLst xmlns:p="http://schemas.openxmlformats.org/presentationml/2006/main">
  <p:tag name="RAINPROBLEM" val="ProblemItem"/>
</p:tagLst>
</file>

<file path=ppt/tags/tag133.xml><?xml version="1.0" encoding="utf-8"?>
<p:tagLst xmlns:p="http://schemas.openxmlformats.org/presentationml/2006/main">
  <p:tag name="RAINPROBLEM" val="ProblemBullet"/>
  <p:tag name="RAINPROBLEMTYPE" val="MultipleChoice"/>
  <p:tag name="RAINBULLET" val="Wrong"/>
</p:tagLst>
</file>

<file path=ppt/tags/tag134.xml><?xml version="1.0" encoding="utf-8"?>
<p:tagLst xmlns:p="http://schemas.openxmlformats.org/presentationml/2006/main">
  <p:tag name="RAINPROBLEM" val="ProblemBullet"/>
  <p:tag name="RAINPROBLEMTYPE" val="MultipleChoice"/>
  <p:tag name="RAINBULLET" val="Correct"/>
</p:tagLst>
</file>

<file path=ppt/tags/tag135.xml><?xml version="1.0" encoding="utf-8"?>
<p:tagLst xmlns:p="http://schemas.openxmlformats.org/presentationml/2006/main">
  <p:tag name="RAINPROBLEM" val="ProblemBullet"/>
  <p:tag name="RAINPROBLEMTYPE" val="MultipleChoice"/>
  <p:tag name="RAINBULLET" val="Wrong"/>
</p:tagLst>
</file>

<file path=ppt/tags/tag136.xml><?xml version="1.0" encoding="utf-8"?>
<p:tagLst xmlns:p="http://schemas.openxmlformats.org/presentationml/2006/main">
  <p:tag name="RAINPROBLEM" val="ProblemBullet"/>
  <p:tag name="RAINPROBLEMTYPE" val="MultipleChoice"/>
  <p:tag name="RAINBULLET" val="Wrong"/>
</p:tagLst>
</file>

<file path=ppt/tags/tag137.xml><?xml version="1.0" encoding="utf-8"?>
<p:tagLst xmlns:p="http://schemas.openxmlformats.org/presentationml/2006/main">
  <p:tag name="RAINPROBLEM" val="ProblemSubmit"/>
  <p:tag name="RAINPROBLEMTYPE" val="MultipleChoice"/>
</p:tagLst>
</file>

<file path=ppt/tags/tag138.xml><?xml version="1.0" encoding="utf-8"?>
<p:tagLst xmlns:p="http://schemas.openxmlformats.org/presentationml/2006/main">
  <p:tag name="RAINPROBLEMTYPE" val="ProblemTypeMarker"/>
</p:tagLst>
</file>

<file path=ppt/tags/tag139.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40.xml><?xml version="1.0" encoding="utf-8"?>
<p:tagLst xmlns:p="http://schemas.openxmlformats.org/presentationml/2006/main">
  <p:tag name="RAINPROBLEMTYPE" val="ProblemTypeMarker"/>
</p:tagLst>
</file>

<file path=ppt/tags/tag141.xml><?xml version="1.0" encoding="utf-8"?>
<p:tagLst xmlns:p="http://schemas.openxmlformats.org/presentationml/2006/main">
  <p:tag name="RAINPROBLEMTYPE" val="ProblemTypeMarker"/>
</p:tagLst>
</file>

<file path=ppt/tags/tag142.xml><?xml version="1.0" encoding="utf-8"?>
<p:tagLst xmlns:p="http://schemas.openxmlformats.org/presentationml/2006/main">
  <p:tag name="RAINPROBLEMTYPE" val="ProblemTypeMarker"/>
</p:tagLst>
</file>

<file path=ppt/tags/tag143.xml><?xml version="1.0" encoding="utf-8"?>
<p:tagLst xmlns:p="http://schemas.openxmlformats.org/presentationml/2006/main">
  <p:tag name="RAINPROBLEM" val="ProblemSetting"/>
  <p:tag name="RAINPROBLEMTYPE" val="MultipleChoice"/>
</p:tagLst>
</file>

<file path=ppt/tags/tag144.xml><?xml version="1.0" encoding="utf-8"?>
<p:tagLst xmlns:p="http://schemas.openxmlformats.org/presentationml/2006/main">
  <p:tag name="RAINPROBLEM" val="MultipleChoice"/>
  <p:tag name="PROBLEMSCORE" val="10.0"/>
</p:tagLst>
</file>

<file path=ppt/tags/tag145.xml><?xml version="1.0" encoding="utf-8"?>
<p:tagLst xmlns:p="http://schemas.openxmlformats.org/presentationml/2006/main">
  <p:tag name="RAINPROBLEM" val="ProblemBody"/>
</p:tagLst>
</file>

<file path=ppt/tags/tag146.xml><?xml version="1.0" encoding="utf-8"?>
<p:tagLst xmlns:p="http://schemas.openxmlformats.org/presentationml/2006/main">
  <p:tag name="RAINPROBLEM" val="ProblemItem"/>
</p:tagLst>
</file>

<file path=ppt/tags/tag147.xml><?xml version="1.0" encoding="utf-8"?>
<p:tagLst xmlns:p="http://schemas.openxmlformats.org/presentationml/2006/main">
  <p:tag name="RAINPROBLEM" val="ProblemItem"/>
</p:tagLst>
</file>

<file path=ppt/tags/tag148.xml><?xml version="1.0" encoding="utf-8"?>
<p:tagLst xmlns:p="http://schemas.openxmlformats.org/presentationml/2006/main">
  <p:tag name="RAINPROBLEM" val="ProblemItem"/>
</p:tagLst>
</file>

<file path=ppt/tags/tag149.xml><?xml version="1.0" encoding="utf-8"?>
<p:tagLst xmlns:p="http://schemas.openxmlformats.org/presentationml/2006/main">
  <p:tag name="RAINPROBLEM" val="ProblemItem"/>
</p:tagLst>
</file>

<file path=ppt/tags/tag15.xml><?xml version="1.0" encoding="utf-8"?>
<p:tagLst xmlns:p="http://schemas.openxmlformats.org/presentationml/2006/main">
  <p:tag name="RAINPROBLEMTYPE" val="ProblemTypeMarker"/>
</p:tagLst>
</file>

<file path=ppt/tags/tag150.xml><?xml version="1.0" encoding="utf-8"?>
<p:tagLst xmlns:p="http://schemas.openxmlformats.org/presentationml/2006/main">
  <p:tag name="RAINPROBLEM" val="ProblemBullet"/>
  <p:tag name="RAINPROBLEMTYPE" val="MultipleChoice"/>
  <p:tag name="RAINBULLET" val="Wrong"/>
</p:tagLst>
</file>

<file path=ppt/tags/tag151.xml><?xml version="1.0" encoding="utf-8"?>
<p:tagLst xmlns:p="http://schemas.openxmlformats.org/presentationml/2006/main">
  <p:tag name="RAINPROBLEM" val="ProblemBullet"/>
  <p:tag name="RAINPROBLEMTYPE" val="MultipleChoice"/>
  <p:tag name="RAINBULLET" val="Correct"/>
</p:tagLst>
</file>

<file path=ppt/tags/tag152.xml><?xml version="1.0" encoding="utf-8"?>
<p:tagLst xmlns:p="http://schemas.openxmlformats.org/presentationml/2006/main">
  <p:tag name="RAINPROBLEM" val="ProblemBullet"/>
  <p:tag name="RAINPROBLEMTYPE" val="MultipleChoice"/>
  <p:tag name="RAINBULLET" val="Wrong"/>
</p:tagLst>
</file>

<file path=ppt/tags/tag153.xml><?xml version="1.0" encoding="utf-8"?>
<p:tagLst xmlns:p="http://schemas.openxmlformats.org/presentationml/2006/main">
  <p:tag name="RAINPROBLEM" val="ProblemBullet"/>
  <p:tag name="RAINPROBLEMTYPE" val="MultipleChoice"/>
  <p:tag name="RAINBULLET" val="Wrong"/>
</p:tagLst>
</file>

<file path=ppt/tags/tag154.xml><?xml version="1.0" encoding="utf-8"?>
<p:tagLst xmlns:p="http://schemas.openxmlformats.org/presentationml/2006/main">
  <p:tag name="RAINPROBLEM" val="ProblemSubmit"/>
  <p:tag name="RAINPROBLEMTYPE" val="MultipleChoice"/>
</p:tagLst>
</file>

<file path=ppt/tags/tag155.xml><?xml version="1.0" encoding="utf-8"?>
<p:tagLst xmlns:p="http://schemas.openxmlformats.org/presentationml/2006/main">
  <p:tag name="RAINPROBLEMTYPE" val="ProblemTypeMarker"/>
</p:tagLst>
</file>

<file path=ppt/tags/tag156.xml><?xml version="1.0" encoding="utf-8"?>
<p:tagLst xmlns:p="http://schemas.openxmlformats.org/presentationml/2006/main">
  <p:tag name="RAINPROBLEMTYPE" val="ProblemTypeMarker"/>
</p:tagLst>
</file>

<file path=ppt/tags/tag157.xml><?xml version="1.0" encoding="utf-8"?>
<p:tagLst xmlns:p="http://schemas.openxmlformats.org/presentationml/2006/main">
  <p:tag name="RAINPROBLEMTYPE" val="ProblemTypeMarker"/>
</p:tagLst>
</file>

<file path=ppt/tags/tag158.xml><?xml version="1.0" encoding="utf-8"?>
<p:tagLst xmlns:p="http://schemas.openxmlformats.org/presentationml/2006/main">
  <p:tag name="RAINPROBLEMTYPE" val="ProblemTypeMarker"/>
</p:tagLst>
</file>

<file path=ppt/tags/tag159.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 val="ProblemSetting"/>
  <p:tag name="RAINPROBLEMTYPE" val="MultipleChoice"/>
</p:tagLst>
</file>

<file path=ppt/tags/tag160.xml><?xml version="1.0" encoding="utf-8"?>
<p:tagLst xmlns:p="http://schemas.openxmlformats.org/presentationml/2006/main">
  <p:tag name="RAINPROBLEM" val="ProblemSetting"/>
  <p:tag name="RAINPROBLEMTYPE" val="MultipleChoice"/>
</p:tagLst>
</file>

<file path=ppt/tags/tag161.xml><?xml version="1.0" encoding="utf-8"?>
<p:tagLst xmlns:p="http://schemas.openxmlformats.org/presentationml/2006/main">
  <p:tag name="RAINPROBLEM" val="MultipleChoice"/>
  <p:tag name="PROBLEMSCORE" val="10.0"/>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RAINPROBLEM" val="MultipleChoice"/>
  <p:tag name="PROBLEMSCORE" val="5.0"/>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RAINPROBLEM" val="ProblemBody"/>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RAINPROBLEM" val="ProblemBody"/>
</p:tagLst>
</file>

<file path=ppt/tags/tag184.xml><?xml version="1.0" encoding="utf-8"?>
<p:tagLst xmlns:p="http://schemas.openxmlformats.org/presentationml/2006/main">
  <p:tag name="RAINPROBLEM" val="ProblemItem"/>
</p:tagLst>
</file>

<file path=ppt/tags/tag185.xml><?xml version="1.0" encoding="utf-8"?>
<p:tagLst xmlns:p="http://schemas.openxmlformats.org/presentationml/2006/main">
  <p:tag name="RAINPROBLEM" val="ProblemItem"/>
</p:tagLst>
</file>

<file path=ppt/tags/tag186.xml><?xml version="1.0" encoding="utf-8"?>
<p:tagLst xmlns:p="http://schemas.openxmlformats.org/presentationml/2006/main">
  <p:tag name="RAINPROBLEM" val="ProblemItem"/>
</p:tagLst>
</file>

<file path=ppt/tags/tag187.xml><?xml version="1.0" encoding="utf-8"?>
<p:tagLst xmlns:p="http://schemas.openxmlformats.org/presentationml/2006/main">
  <p:tag name="RAINPROBLEM" val="ProblemItem"/>
</p:tagLst>
</file>

<file path=ppt/tags/tag188.xml><?xml version="1.0" encoding="utf-8"?>
<p:tagLst xmlns:p="http://schemas.openxmlformats.org/presentationml/2006/main">
  <p:tag name="RAINPROBLEM" val="ProblemBullet"/>
  <p:tag name="RAINPROBLEMTYPE" val="MultipleChoice"/>
  <p:tag name="RAINBULLET" val="Correct"/>
</p:tagLst>
</file>

<file path=ppt/tags/tag189.xml><?xml version="1.0" encoding="utf-8"?>
<p:tagLst xmlns:p="http://schemas.openxmlformats.org/presentationml/2006/main">
  <p:tag name="RAINPROBLEM" val="ProblemBullet"/>
  <p:tag name="RAINPROBLEMTYPE" val="MultipleChoice"/>
  <p:tag name="RAINBULLET" val="Wrong"/>
</p:tagLst>
</file>

<file path=ppt/tags/tag19.xml><?xml version="1.0" encoding="utf-8"?>
<p:tagLst xmlns:p="http://schemas.openxmlformats.org/presentationml/2006/main">
  <p:tag name="RAINPROBLEM" val="ProblemItem"/>
</p:tagLst>
</file>

<file path=ppt/tags/tag190.xml><?xml version="1.0" encoding="utf-8"?>
<p:tagLst xmlns:p="http://schemas.openxmlformats.org/presentationml/2006/main">
  <p:tag name="RAINPROBLEM" val="ProblemBullet"/>
  <p:tag name="RAINPROBLEMTYPE" val="MultipleChoice"/>
  <p:tag name="RAINBULLET" val="Wrong"/>
</p:tagLst>
</file>

<file path=ppt/tags/tag191.xml><?xml version="1.0" encoding="utf-8"?>
<p:tagLst xmlns:p="http://schemas.openxmlformats.org/presentationml/2006/main">
  <p:tag name="RAINPROBLEM" val="ProblemBullet"/>
  <p:tag name="RAINPROBLEMTYPE" val="MultipleChoice"/>
  <p:tag name="RAINBULLET" val="Wrong"/>
</p:tagLst>
</file>

<file path=ppt/tags/tag192.xml><?xml version="1.0" encoding="utf-8"?>
<p:tagLst xmlns:p="http://schemas.openxmlformats.org/presentationml/2006/main">
  <p:tag name="RAINPROBLEM" val="ProblemSubmit"/>
  <p:tag name="RAINPROBLEMTYPE" val="MultipleChoice"/>
</p:tagLst>
</file>

<file path=ppt/tags/tag193.xml><?xml version="1.0" encoding="utf-8"?>
<p:tagLst xmlns:p="http://schemas.openxmlformats.org/presentationml/2006/main">
  <p:tag name="RAINPROBLEMTYPE" val="ProblemTypeMarker"/>
</p:tagLst>
</file>

<file path=ppt/tags/tag194.xml><?xml version="1.0" encoding="utf-8"?>
<p:tagLst xmlns:p="http://schemas.openxmlformats.org/presentationml/2006/main">
  <p:tag name="RAINPROBLEMTYPE" val="ProblemTypeMarker"/>
</p:tagLst>
</file>

<file path=ppt/tags/tag195.xml><?xml version="1.0" encoding="utf-8"?>
<p:tagLst xmlns:p="http://schemas.openxmlformats.org/presentationml/2006/main">
  <p:tag name="RAINPROBLEMTYPE" val="ProblemTypeMarker"/>
</p:tagLst>
</file>

<file path=ppt/tags/tag196.xml><?xml version="1.0" encoding="utf-8"?>
<p:tagLst xmlns:p="http://schemas.openxmlformats.org/presentationml/2006/main">
  <p:tag name="RAINPROBLEMTYPE" val="ProblemTypeMarker"/>
</p:tagLst>
</file>

<file path=ppt/tags/tag197.xml><?xml version="1.0" encoding="utf-8"?>
<p:tagLst xmlns:p="http://schemas.openxmlformats.org/presentationml/2006/main">
  <p:tag name="RAINPROBLEMTYPE" val="ProblemTypeMarker"/>
</p:tagLst>
</file>

<file path=ppt/tags/tag198.xml><?xml version="1.0" encoding="utf-8"?>
<p:tagLst xmlns:p="http://schemas.openxmlformats.org/presentationml/2006/main">
  <p:tag name="RAINPROBLEM" val="ProblemSetting"/>
  <p:tag name="RAINPROBLEMTYPE" val="MultipleChoice"/>
</p:tagLst>
</file>

<file path=ppt/tags/tag199.xml><?xml version="1.0" encoding="utf-8"?>
<p:tagLst xmlns:p="http://schemas.openxmlformats.org/presentationml/2006/main">
  <p:tag name="RAINPROBLEM" val="MultipleChoice"/>
  <p:tag name="PROBLEMSCORE" val="1.0"/>
</p:tagLst>
</file>

<file path=ppt/tags/tag2.xml><?xml version="1.0" encoding="utf-8"?>
<p:tagLst xmlns:p="http://schemas.openxmlformats.org/presentationml/2006/main">
  <p:tag name="RAINPROBLEM" val="ProblemItem"/>
</p:tagLst>
</file>

<file path=ppt/tags/tag20.xml><?xml version="1.0" encoding="utf-8"?>
<p:tagLst xmlns:p="http://schemas.openxmlformats.org/presentationml/2006/main">
  <p:tag name="RAINPROBLEM" val="ProblemItem"/>
</p:tagLst>
</file>

<file path=ppt/tags/tag200.xml><?xml version="1.0" encoding="utf-8"?>
<p:tagLst xmlns:p="http://schemas.openxmlformats.org/presentationml/2006/main">
  <p:tag name="RAINPROBLEM" val="ProblemBody"/>
</p:tagLst>
</file>

<file path=ppt/tags/tag201.xml><?xml version="1.0" encoding="utf-8"?>
<p:tagLst xmlns:p="http://schemas.openxmlformats.org/presentationml/2006/main">
  <p:tag name="RAINPROBLEM" val="ProblemItem"/>
</p:tagLst>
</file>

<file path=ppt/tags/tag202.xml><?xml version="1.0" encoding="utf-8"?>
<p:tagLst xmlns:p="http://schemas.openxmlformats.org/presentationml/2006/main">
  <p:tag name="RAINPROBLEM" val="ProblemItem"/>
</p:tagLst>
</file>

<file path=ppt/tags/tag203.xml><?xml version="1.0" encoding="utf-8"?>
<p:tagLst xmlns:p="http://schemas.openxmlformats.org/presentationml/2006/main">
  <p:tag name="RAINPROBLEM" val="ProblemItem"/>
</p:tagLst>
</file>

<file path=ppt/tags/tag204.xml><?xml version="1.0" encoding="utf-8"?>
<p:tagLst xmlns:p="http://schemas.openxmlformats.org/presentationml/2006/main">
  <p:tag name="RAINPROBLEM" val="ProblemItem"/>
</p:tagLst>
</file>

<file path=ppt/tags/tag205.xml><?xml version="1.0" encoding="utf-8"?>
<p:tagLst xmlns:p="http://schemas.openxmlformats.org/presentationml/2006/main">
  <p:tag name="RAINPROBLEM" val="ProblemBullet"/>
  <p:tag name="RAINPROBLEMTYPE" val="MultipleChoice"/>
  <p:tag name="RAINBULLET" val="Wrong"/>
</p:tagLst>
</file>

<file path=ppt/tags/tag206.xml><?xml version="1.0" encoding="utf-8"?>
<p:tagLst xmlns:p="http://schemas.openxmlformats.org/presentationml/2006/main">
  <p:tag name="RAINPROBLEM" val="ProblemBullet"/>
  <p:tag name="RAINPROBLEMTYPE" val="MultipleChoice"/>
  <p:tag name="RAINBULLET" val="Wrong"/>
</p:tagLst>
</file>

<file path=ppt/tags/tag207.xml><?xml version="1.0" encoding="utf-8"?>
<p:tagLst xmlns:p="http://schemas.openxmlformats.org/presentationml/2006/main">
  <p:tag name="RAINPROBLEM" val="ProblemBullet"/>
  <p:tag name="RAINPROBLEMTYPE" val="MultipleChoice"/>
  <p:tag name="RAINBULLET" val="Correct"/>
</p:tagLst>
</file>

<file path=ppt/tags/tag208.xml><?xml version="1.0" encoding="utf-8"?>
<p:tagLst xmlns:p="http://schemas.openxmlformats.org/presentationml/2006/main">
  <p:tag name="RAINPROBLEM" val="ProblemBullet"/>
  <p:tag name="RAINPROBLEMTYPE" val="MultipleChoice"/>
  <p:tag name="RAINBULLET" val="Wrong"/>
</p:tagLst>
</file>

<file path=ppt/tags/tag209.xml><?xml version="1.0" encoding="utf-8"?>
<p:tagLst xmlns:p="http://schemas.openxmlformats.org/presentationml/2006/main">
  <p:tag name="RAINPROBLEM" val="ProblemSubmit"/>
  <p:tag name="RAINPROBLEMTYPE" val="MultipleChoice"/>
</p:tagLst>
</file>

<file path=ppt/tags/tag21.xml><?xml version="1.0" encoding="utf-8"?>
<p:tagLst xmlns:p="http://schemas.openxmlformats.org/presentationml/2006/main">
  <p:tag name="RAINPROBLEM" val="ProblemItem"/>
</p:tagLst>
</file>

<file path=ppt/tags/tag210.xml><?xml version="1.0" encoding="utf-8"?>
<p:tagLst xmlns:p="http://schemas.openxmlformats.org/presentationml/2006/main">
  <p:tag name="RAINPROBLEMTYPE" val="ProblemTypeMarker"/>
</p:tagLst>
</file>

<file path=ppt/tags/tag211.xml><?xml version="1.0" encoding="utf-8"?>
<p:tagLst xmlns:p="http://schemas.openxmlformats.org/presentationml/2006/main">
  <p:tag name="RAINPROBLEMTYPE" val="ProblemTypeMarker"/>
</p:tagLst>
</file>

<file path=ppt/tags/tag212.xml><?xml version="1.0" encoding="utf-8"?>
<p:tagLst xmlns:p="http://schemas.openxmlformats.org/presentationml/2006/main">
  <p:tag name="RAINPROBLEMTYPE" val="ProblemTypeMarker"/>
</p:tagLst>
</file>

<file path=ppt/tags/tag213.xml><?xml version="1.0" encoding="utf-8"?>
<p:tagLst xmlns:p="http://schemas.openxmlformats.org/presentationml/2006/main">
  <p:tag name="RAINPROBLEMTYPE" val="ProblemTypeMarker"/>
</p:tagLst>
</file>

<file path=ppt/tags/tag214.xml><?xml version="1.0" encoding="utf-8"?>
<p:tagLst xmlns:p="http://schemas.openxmlformats.org/presentationml/2006/main">
  <p:tag name="RAINPROBLEMTYPE" val="ProblemTypeMarker"/>
</p:tagLst>
</file>

<file path=ppt/tags/tag215.xml><?xml version="1.0" encoding="utf-8"?>
<p:tagLst xmlns:p="http://schemas.openxmlformats.org/presentationml/2006/main">
  <p:tag name="RAINPROBLEM" val="ProblemSetting"/>
  <p:tag name="RAINPROBLEMTYPE" val="MultipleChoice"/>
</p:tagLst>
</file>

<file path=ppt/tags/tag216.xml><?xml version="1.0" encoding="utf-8"?>
<p:tagLst xmlns:p="http://schemas.openxmlformats.org/presentationml/2006/main">
  <p:tag name="RAINPROBLEM" val="MultipleChoice"/>
  <p:tag name="PROBLEMSCORE" val="1.0"/>
</p:tagLst>
</file>

<file path=ppt/tags/tag217.xml><?xml version="1.0" encoding="utf-8"?>
<p:tagLst xmlns:p="http://schemas.openxmlformats.org/presentationml/2006/main">
  <p:tag name="RAINPROBLEM" val="ProblemBody"/>
</p:tagLst>
</file>

<file path=ppt/tags/tag218.xml><?xml version="1.0" encoding="utf-8"?>
<p:tagLst xmlns:p="http://schemas.openxmlformats.org/presentationml/2006/main">
  <p:tag name="RAINPROBLEM" val="ProblemItem"/>
</p:tagLst>
</file>

<file path=ppt/tags/tag219.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20.xml><?xml version="1.0" encoding="utf-8"?>
<p:tagLst xmlns:p="http://schemas.openxmlformats.org/presentationml/2006/main">
  <p:tag name="RAINPROBLEM" val="ProblemItem"/>
</p:tagLst>
</file>

<file path=ppt/tags/tag221.xml><?xml version="1.0" encoding="utf-8"?>
<p:tagLst xmlns:p="http://schemas.openxmlformats.org/presentationml/2006/main">
  <p:tag name="RAINPROBLEM" val="ProblemItem"/>
</p:tagLst>
</file>

<file path=ppt/tags/tag222.xml><?xml version="1.0" encoding="utf-8"?>
<p:tagLst xmlns:p="http://schemas.openxmlformats.org/presentationml/2006/main">
  <p:tag name="RAINPROBLEM" val="ProblemBullet"/>
  <p:tag name="RAINPROBLEMTYPE" val="MultipleChoice"/>
  <p:tag name="RAINBULLET" val="Wrong"/>
</p:tagLst>
</file>

<file path=ppt/tags/tag223.xml><?xml version="1.0" encoding="utf-8"?>
<p:tagLst xmlns:p="http://schemas.openxmlformats.org/presentationml/2006/main">
  <p:tag name="RAINPROBLEM" val="ProblemBullet"/>
  <p:tag name="RAINPROBLEMTYPE" val="MultipleChoice"/>
  <p:tag name="RAINBULLET" val="Wrong"/>
</p:tagLst>
</file>

<file path=ppt/tags/tag224.xml><?xml version="1.0" encoding="utf-8"?>
<p:tagLst xmlns:p="http://schemas.openxmlformats.org/presentationml/2006/main">
  <p:tag name="RAINPROBLEM" val="ProblemBullet"/>
  <p:tag name="RAINPROBLEMTYPE" val="MultipleChoice"/>
  <p:tag name="RAINBULLET" val="Correct"/>
</p:tagLst>
</file>

<file path=ppt/tags/tag225.xml><?xml version="1.0" encoding="utf-8"?>
<p:tagLst xmlns:p="http://schemas.openxmlformats.org/presentationml/2006/main">
  <p:tag name="RAINPROBLEM" val="ProblemBullet"/>
  <p:tag name="RAINPROBLEMTYPE" val="MultipleChoice"/>
  <p:tag name="RAINBULLET" val="Wrong"/>
</p:tagLst>
</file>

<file path=ppt/tags/tag226.xml><?xml version="1.0" encoding="utf-8"?>
<p:tagLst xmlns:p="http://schemas.openxmlformats.org/presentationml/2006/main">
  <p:tag name="RAINPROBLEM" val="ProblemSubmit"/>
  <p:tag name="RAINPROBLEMTYPE" val="MultipleChoice"/>
</p:tagLst>
</file>

<file path=ppt/tags/tag227.xml><?xml version="1.0" encoding="utf-8"?>
<p:tagLst xmlns:p="http://schemas.openxmlformats.org/presentationml/2006/main">
  <p:tag name="RAINPROBLEMTYPE" val="ProblemTypeMarker"/>
</p:tagLst>
</file>

<file path=ppt/tags/tag228.xml><?xml version="1.0" encoding="utf-8"?>
<p:tagLst xmlns:p="http://schemas.openxmlformats.org/presentationml/2006/main">
  <p:tag name="RAINPROBLEMTYPE" val="ProblemTypeMarker"/>
</p:tagLst>
</file>

<file path=ppt/tags/tag229.xml><?xml version="1.0" encoding="utf-8"?>
<p:tagLst xmlns:p="http://schemas.openxmlformats.org/presentationml/2006/main">
  <p:tag name="RAINPROBLEMTYPE" val="ProblemTypeMarker"/>
</p:tagLst>
</file>

<file path=ppt/tags/tag23.xml><?xml version="1.0" encoding="utf-8"?>
<p:tagLst xmlns:p="http://schemas.openxmlformats.org/presentationml/2006/main">
  <p:tag name="RAINPROBLEM" val="ProblemBullet"/>
  <p:tag name="RAINPROBLEMTYPE" val="MultipleChoice"/>
  <p:tag name="RAINBULLET" val="Correct"/>
</p:tagLst>
</file>

<file path=ppt/tags/tag230.xml><?xml version="1.0" encoding="utf-8"?>
<p:tagLst xmlns:p="http://schemas.openxmlformats.org/presentationml/2006/main">
  <p:tag name="RAINPROBLEMTYPE" val="ProblemTypeMarker"/>
</p:tagLst>
</file>

<file path=ppt/tags/tag231.xml><?xml version="1.0" encoding="utf-8"?>
<p:tagLst xmlns:p="http://schemas.openxmlformats.org/presentationml/2006/main">
  <p:tag name="RAINPROBLEMTYPE" val="ProblemTypeMarker"/>
</p:tagLst>
</file>

<file path=ppt/tags/tag232.xml><?xml version="1.0" encoding="utf-8"?>
<p:tagLst xmlns:p="http://schemas.openxmlformats.org/presentationml/2006/main">
  <p:tag name="RAINPROBLEM" val="ProblemSetting"/>
  <p:tag name="RAINPROBLEMTYPE" val="MultipleChoice"/>
</p:tagLst>
</file>

<file path=ppt/tags/tag233.xml><?xml version="1.0" encoding="utf-8"?>
<p:tagLst xmlns:p="http://schemas.openxmlformats.org/presentationml/2006/main">
  <p:tag name="RAINPROBLEM" val="MultipleChoice"/>
  <p:tag name="PROBLEMSCORE" val="1.0"/>
</p:tagLst>
</file>

<file path=ppt/tags/tag234.xml><?xml version="1.0" encoding="utf-8"?>
<p:tagLst xmlns:p="http://schemas.openxmlformats.org/presentationml/2006/main">
  <p:tag name="RAINPROBLEM" val="ProblemBody"/>
</p:tagLst>
</file>

<file path=ppt/tags/tag235.xml><?xml version="1.0" encoding="utf-8"?>
<p:tagLst xmlns:p="http://schemas.openxmlformats.org/presentationml/2006/main">
  <p:tag name="RAINPROBLEM" val="ProblemItem"/>
</p:tagLst>
</file>

<file path=ppt/tags/tag236.xml><?xml version="1.0" encoding="utf-8"?>
<p:tagLst xmlns:p="http://schemas.openxmlformats.org/presentationml/2006/main">
  <p:tag name="RAINPROBLEM" val="ProblemBullet"/>
  <p:tag name="RAINPROBLEMTYPE" val="MultipleChoice"/>
  <p:tag name="RAINBULLET" val="Wrong"/>
</p:tagLst>
</file>

<file path=ppt/tags/tag237.xml><?xml version="1.0" encoding="utf-8"?>
<p:tagLst xmlns:p="http://schemas.openxmlformats.org/presentationml/2006/main">
  <p:tag name="RAINPROBLEM" val="ProblemBullet"/>
  <p:tag name="RAINPROBLEMTYPE" val="MultipleChoice"/>
  <p:tag name="RAINBULLET" val="Wrong"/>
</p:tagLst>
</file>

<file path=ppt/tags/tag238.xml><?xml version="1.0" encoding="utf-8"?>
<p:tagLst xmlns:p="http://schemas.openxmlformats.org/presentationml/2006/main">
  <p:tag name="RAINPROBLEM" val="ProblemBullet"/>
  <p:tag name="RAINPROBLEMTYPE" val="MultipleChoice"/>
  <p:tag name="RAINBULLET" val="Wrong"/>
</p:tagLst>
</file>

<file path=ppt/tags/tag239.xml><?xml version="1.0" encoding="utf-8"?>
<p:tagLst xmlns:p="http://schemas.openxmlformats.org/presentationml/2006/main">
  <p:tag name="RAINPROBLEM" val="ProblemBullet"/>
  <p:tag name="RAINPROBLEMTYPE" val="MultipleChoice"/>
  <p:tag name="RAINBULLET" val="Correct"/>
</p:tagLst>
</file>

<file path=ppt/tags/tag24.xml><?xml version="1.0" encoding="utf-8"?>
<p:tagLst xmlns:p="http://schemas.openxmlformats.org/presentationml/2006/main">
  <p:tag name="RAINPROBLEM" val="ProblemBullet"/>
  <p:tag name="RAINPROBLEMTYPE" val="MultipleChoice"/>
  <p:tag name="RAINBULLET" val="Wrong"/>
</p:tagLst>
</file>

<file path=ppt/tags/tag240.xml><?xml version="1.0" encoding="utf-8"?>
<p:tagLst xmlns:p="http://schemas.openxmlformats.org/presentationml/2006/main">
  <p:tag name="RAINPROBLEM" val="ProblemSubmit"/>
  <p:tag name="RAINPROBLEMTYPE" val="MultipleChoice"/>
</p:tagLst>
</file>

<file path=ppt/tags/tag241.xml><?xml version="1.0" encoding="utf-8"?>
<p:tagLst xmlns:p="http://schemas.openxmlformats.org/presentationml/2006/main">
  <p:tag name="RAINPROBLEMTYPE" val="ProblemTypeMarker"/>
</p:tagLst>
</file>

<file path=ppt/tags/tag242.xml><?xml version="1.0" encoding="utf-8"?>
<p:tagLst xmlns:p="http://schemas.openxmlformats.org/presentationml/2006/main">
  <p:tag name="RAINPROBLEMTYPE" val="ProblemTypeMarker"/>
</p:tagLst>
</file>

<file path=ppt/tags/tag243.xml><?xml version="1.0" encoding="utf-8"?>
<p:tagLst xmlns:p="http://schemas.openxmlformats.org/presentationml/2006/main">
  <p:tag name="RAINPROBLEMTYPE" val="ProblemTypeMarker"/>
</p:tagLst>
</file>

<file path=ppt/tags/tag244.xml><?xml version="1.0" encoding="utf-8"?>
<p:tagLst xmlns:p="http://schemas.openxmlformats.org/presentationml/2006/main">
  <p:tag name="RAINPROBLEMTYPE" val="ProblemTypeMarker"/>
</p:tagLst>
</file>

<file path=ppt/tags/tag245.xml><?xml version="1.0" encoding="utf-8"?>
<p:tagLst xmlns:p="http://schemas.openxmlformats.org/presentationml/2006/main">
  <p:tag name="RAINPROBLEMTYPE" val="ProblemTypeMarker"/>
</p:tagLst>
</file>

<file path=ppt/tags/tag246.xml><?xml version="1.0" encoding="utf-8"?>
<p:tagLst xmlns:p="http://schemas.openxmlformats.org/presentationml/2006/main">
  <p:tag name="RAINPROBLEM" val="ProblemSetting"/>
  <p:tag name="RAINPROBLEMTYPE" val="MultipleChoice"/>
</p:tagLst>
</file>

<file path=ppt/tags/tag247.xml><?xml version="1.0" encoding="utf-8"?>
<p:tagLst xmlns:p="http://schemas.openxmlformats.org/presentationml/2006/main">
  <p:tag name="RAINPROBLEM" val="MultipleChoice"/>
  <p:tag name="PROBLEMSCORE" val="1.0"/>
</p:tagLst>
</file>

<file path=ppt/tags/tag248.xml><?xml version="1.0" encoding="utf-8"?>
<p:tagLst xmlns:p="http://schemas.openxmlformats.org/presentationml/2006/main">
  <p:tag name="RAINPROBLEM" val="ProblemBody"/>
</p:tagLst>
</file>

<file path=ppt/tags/tag249.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50.xml><?xml version="1.0" encoding="utf-8"?>
<p:tagLst xmlns:p="http://schemas.openxmlformats.org/presentationml/2006/main">
  <p:tag name="RAINPROBLEM" val="ProblemItem"/>
</p:tagLst>
</file>

<file path=ppt/tags/tag251.xml><?xml version="1.0" encoding="utf-8"?>
<p:tagLst xmlns:p="http://schemas.openxmlformats.org/presentationml/2006/main">
  <p:tag name="RAINPROBLEM" val="ProblemItem"/>
</p:tagLst>
</file>

<file path=ppt/tags/tag252.xml><?xml version="1.0" encoding="utf-8"?>
<p:tagLst xmlns:p="http://schemas.openxmlformats.org/presentationml/2006/main">
  <p:tag name="RAINPROBLEM" val="ProblemItem"/>
</p:tagLst>
</file>

<file path=ppt/tags/tag253.xml><?xml version="1.0" encoding="utf-8"?>
<p:tagLst xmlns:p="http://schemas.openxmlformats.org/presentationml/2006/main">
  <p:tag name="RAINPROBLEM" val="ProblemBullet"/>
  <p:tag name="RAINPROBLEMTYPE" val="MultipleChoice"/>
  <p:tag name="RAINBULLET" val="Wrong"/>
</p:tagLst>
</file>

<file path=ppt/tags/tag254.xml><?xml version="1.0" encoding="utf-8"?>
<p:tagLst xmlns:p="http://schemas.openxmlformats.org/presentationml/2006/main">
  <p:tag name="RAINPROBLEM" val="ProblemBullet"/>
  <p:tag name="RAINPROBLEMTYPE" val="MultipleChoice"/>
  <p:tag name="RAINBULLET" val="Wrong"/>
</p:tagLst>
</file>

<file path=ppt/tags/tag255.xml><?xml version="1.0" encoding="utf-8"?>
<p:tagLst xmlns:p="http://schemas.openxmlformats.org/presentationml/2006/main">
  <p:tag name="RAINPROBLEM" val="ProblemBullet"/>
  <p:tag name="RAINPROBLEMTYPE" val="MultipleChoice"/>
  <p:tag name="RAINBULLET" val="Wrong"/>
</p:tagLst>
</file>

<file path=ppt/tags/tag256.xml><?xml version="1.0" encoding="utf-8"?>
<p:tagLst xmlns:p="http://schemas.openxmlformats.org/presentationml/2006/main">
  <p:tag name="RAINPROBLEM" val="ProblemBullet"/>
  <p:tag name="RAINPROBLEMTYPE" val="MultipleChoice"/>
  <p:tag name="RAINBULLET" val="Correct"/>
</p:tagLst>
</file>

<file path=ppt/tags/tag257.xml><?xml version="1.0" encoding="utf-8"?>
<p:tagLst xmlns:p="http://schemas.openxmlformats.org/presentationml/2006/main">
  <p:tag name="RAINPROBLEM" val="ProblemSubmit"/>
  <p:tag name="RAINPROBLEMTYPE" val="MultipleChoice"/>
</p:tagLst>
</file>

<file path=ppt/tags/tag258.xml><?xml version="1.0" encoding="utf-8"?>
<p:tagLst xmlns:p="http://schemas.openxmlformats.org/presentationml/2006/main">
  <p:tag name="RAINPROBLEMTYPE" val="ProblemTypeMarker"/>
</p:tagLst>
</file>

<file path=ppt/tags/tag259.xml><?xml version="1.0" encoding="utf-8"?>
<p:tagLst xmlns:p="http://schemas.openxmlformats.org/presentationml/2006/main">
  <p:tag name="RAINPROBLEMTYPE" val="ProblemTypeMarker"/>
</p:tagLst>
</file>

<file path=ppt/tags/tag26.xml><?xml version="1.0" encoding="utf-8"?>
<p:tagLst xmlns:p="http://schemas.openxmlformats.org/presentationml/2006/main">
  <p:tag name="RAINPROBLEM" val="ProblemBullet"/>
  <p:tag name="RAINPROBLEMTYPE" val="MultipleChoice"/>
  <p:tag name="RAINBULLET" val="Wrong"/>
</p:tagLst>
</file>

<file path=ppt/tags/tag260.xml><?xml version="1.0" encoding="utf-8"?>
<p:tagLst xmlns:p="http://schemas.openxmlformats.org/presentationml/2006/main">
  <p:tag name="RAINPROBLEMTYPE" val="ProblemTypeMarker"/>
</p:tagLst>
</file>

<file path=ppt/tags/tag261.xml><?xml version="1.0" encoding="utf-8"?>
<p:tagLst xmlns:p="http://schemas.openxmlformats.org/presentationml/2006/main">
  <p:tag name="RAINPROBLEMTYPE" val="ProblemTypeMarker"/>
</p:tagLst>
</file>

<file path=ppt/tags/tag262.xml><?xml version="1.0" encoding="utf-8"?>
<p:tagLst xmlns:p="http://schemas.openxmlformats.org/presentationml/2006/main">
  <p:tag name="RAINPROBLEMTYPE" val="ProblemTypeMarker"/>
</p:tagLst>
</file>

<file path=ppt/tags/tag263.xml><?xml version="1.0" encoding="utf-8"?>
<p:tagLst xmlns:p="http://schemas.openxmlformats.org/presentationml/2006/main">
  <p:tag name="RAINPROBLEM" val="ProblemSetting"/>
  <p:tag name="RAINPROBLEMTYPE" val="MultipleChoice"/>
</p:tagLst>
</file>

<file path=ppt/tags/tag264.xml><?xml version="1.0" encoding="utf-8"?>
<p:tagLst xmlns:p="http://schemas.openxmlformats.org/presentationml/2006/main">
  <p:tag name="RAINPROBLEM" val="MultipleChoice"/>
  <p:tag name="PROBLEMSCORE" val="1.0"/>
</p:tagLst>
</file>

<file path=ppt/tags/tag265.xml><?xml version="1.0" encoding="utf-8"?>
<p:tagLst xmlns:p="http://schemas.openxmlformats.org/presentationml/2006/main">
  <p:tag name="KSO_WM_UNIT_PLACING_PICTURE_USER_VIEWPORT" val="{&quot;height&quot;:3855,&quot;width&quot;:12982.500787401576}"/>
</p:tagLst>
</file>

<file path=ppt/tags/tag266.xml><?xml version="1.0" encoding="utf-8"?>
<p:tagLst xmlns:p="http://schemas.openxmlformats.org/presentationml/2006/main">
  <p:tag name="KSO_WM_UNIT_PLACING_PICTURE_USER_VIEWPORT" val="{&quot;height&quot;:4310,&quot;width&quot;:9412.499212598424}"/>
</p:tagLst>
</file>

<file path=ppt/tags/tag267.xml><?xml version="1.0" encoding="utf-8"?>
<p:tagLst xmlns:p="http://schemas.openxmlformats.org/presentationml/2006/main">
  <p:tag name="KSO_WM_UNIT_PLACING_PICTURE_USER_VIEWPORT" val="{&quot;height&quot;:4537.499212598425,&quot;width&quot;:3544.4460634227453}"/>
</p:tagLst>
</file>

<file path=ppt/tags/tag268.xml><?xml version="1.0" encoding="utf-8"?>
<p:tagLst xmlns:p="http://schemas.openxmlformats.org/presentationml/2006/main">
  <p:tag name="KSO_WM_UNIT_PLACING_PICTURE_USER_VIEWPORT" val="{&quot;height&quot;:3240,&quot;width&quot;:3615}"/>
</p:tagLst>
</file>

<file path=ppt/tags/tag269.xml><?xml version="1.0" encoding="utf-8"?>
<p:tagLst xmlns:p="http://schemas.openxmlformats.org/presentationml/2006/main">
  <p:tag name="RAINPROBLEM" val="ProblemBody"/>
</p:tagLst>
</file>

<file path=ppt/tags/tag27.xml><?xml version="1.0" encoding="utf-8"?>
<p:tagLst xmlns:p="http://schemas.openxmlformats.org/presentationml/2006/main">
  <p:tag name="RAINPROBLEM" val="ProblemSubmit"/>
  <p:tag name="RAINPROBLEMTYPE" val="MultipleChoice"/>
</p:tagLst>
</file>

<file path=ppt/tags/tag270.xml><?xml version="1.0" encoding="utf-8"?>
<p:tagLst xmlns:p="http://schemas.openxmlformats.org/presentationml/2006/main">
  <p:tag name="RAINPROBLEM" val="ProblemItem"/>
</p:tagLst>
</file>

<file path=ppt/tags/tag271.xml><?xml version="1.0" encoding="utf-8"?>
<p:tagLst xmlns:p="http://schemas.openxmlformats.org/presentationml/2006/main">
  <p:tag name="RAINPROBLEM" val="ProblemItem"/>
</p:tagLst>
</file>

<file path=ppt/tags/tag272.xml><?xml version="1.0" encoding="utf-8"?>
<p:tagLst xmlns:p="http://schemas.openxmlformats.org/presentationml/2006/main">
  <p:tag name="RAINPROBLEM" val="ProblemItem"/>
</p:tagLst>
</file>

<file path=ppt/tags/tag273.xml><?xml version="1.0" encoding="utf-8"?>
<p:tagLst xmlns:p="http://schemas.openxmlformats.org/presentationml/2006/main">
  <p:tag name="RAINPROBLEM" val="ProblemItem"/>
</p:tagLst>
</file>

<file path=ppt/tags/tag274.xml><?xml version="1.0" encoding="utf-8"?>
<p:tagLst xmlns:p="http://schemas.openxmlformats.org/presentationml/2006/main">
  <p:tag name="RAINPROBLEM" val="ProblemBullet"/>
  <p:tag name="RAINPROBLEMTYPE" val="MultipleChoice"/>
  <p:tag name="RAINBULLET" val="Correct"/>
</p:tagLst>
</file>

<file path=ppt/tags/tag275.xml><?xml version="1.0" encoding="utf-8"?>
<p:tagLst xmlns:p="http://schemas.openxmlformats.org/presentationml/2006/main">
  <p:tag name="RAINPROBLEM" val="ProblemBullet"/>
  <p:tag name="RAINPROBLEMTYPE" val="MultipleChoice"/>
  <p:tag name="RAINBULLET" val="Wrong"/>
</p:tagLst>
</file>

<file path=ppt/tags/tag276.xml><?xml version="1.0" encoding="utf-8"?>
<p:tagLst xmlns:p="http://schemas.openxmlformats.org/presentationml/2006/main">
  <p:tag name="RAINPROBLEM" val="ProblemBullet"/>
  <p:tag name="RAINPROBLEMTYPE" val="MultipleChoice"/>
  <p:tag name="RAINBULLET" val="Wrong"/>
</p:tagLst>
</file>

<file path=ppt/tags/tag277.xml><?xml version="1.0" encoding="utf-8"?>
<p:tagLst xmlns:p="http://schemas.openxmlformats.org/presentationml/2006/main">
  <p:tag name="RAINPROBLEM" val="ProblemBullet"/>
  <p:tag name="RAINPROBLEMTYPE" val="MultipleChoice"/>
  <p:tag name="RAINBULLET" val="Wrong"/>
</p:tagLst>
</file>

<file path=ppt/tags/tag278.xml><?xml version="1.0" encoding="utf-8"?>
<p:tagLst xmlns:p="http://schemas.openxmlformats.org/presentationml/2006/main">
  <p:tag name="RAINPROBLEM" val="ProblemSubmit"/>
  <p:tag name="RAINPROBLEMTYPE" val="MultipleChoice"/>
</p:tagLst>
</file>

<file path=ppt/tags/tag279.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80.xml><?xml version="1.0" encoding="utf-8"?>
<p:tagLst xmlns:p="http://schemas.openxmlformats.org/presentationml/2006/main">
  <p:tag name="RAINPROBLEMTYPE" val="ProblemTypeMarker"/>
</p:tagLst>
</file>

<file path=ppt/tags/tag281.xml><?xml version="1.0" encoding="utf-8"?>
<p:tagLst xmlns:p="http://schemas.openxmlformats.org/presentationml/2006/main">
  <p:tag name="RAINPROBLEMTYPE" val="ProblemTypeMarker"/>
</p:tagLst>
</file>

<file path=ppt/tags/tag282.xml><?xml version="1.0" encoding="utf-8"?>
<p:tagLst xmlns:p="http://schemas.openxmlformats.org/presentationml/2006/main">
  <p:tag name="RAINPROBLEMTYPE" val="ProblemTypeMarker"/>
</p:tagLst>
</file>

<file path=ppt/tags/tag283.xml><?xml version="1.0" encoding="utf-8"?>
<p:tagLst xmlns:p="http://schemas.openxmlformats.org/presentationml/2006/main">
  <p:tag name="RAINPROBLEMTYPE" val="ProblemTypeMarker"/>
</p:tagLst>
</file>

<file path=ppt/tags/tag284.xml><?xml version="1.0" encoding="utf-8"?>
<p:tagLst xmlns:p="http://schemas.openxmlformats.org/presentationml/2006/main">
  <p:tag name="RAINPROBLEM" val="ProblemSetting"/>
  <p:tag name="RAINPROBLEMTYPE" val="MultipleChoice"/>
</p:tagLst>
</file>

<file path=ppt/tags/tag285.xml><?xml version="1.0" encoding="utf-8"?>
<p:tagLst xmlns:p="http://schemas.openxmlformats.org/presentationml/2006/main">
  <p:tag name="RAINPROBLEM" val="MultipleChoice"/>
  <p:tag name="PROBLEMSCORE" val="1.0"/>
</p:tagLst>
</file>

<file path=ppt/tags/tag286.xml><?xml version="1.0" encoding="utf-8"?>
<p:tagLst xmlns:p="http://schemas.openxmlformats.org/presentationml/2006/main">
  <p:tag name="KSO_WM_UNIT_TABLE_BEAUTIFY" val="smartTable{ef443f47-3dad-4edb-9c63-4bb1be556c47}"/>
</p:tagLst>
</file>

<file path=ppt/tags/tag287.xml><?xml version="1.0" encoding="utf-8"?>
<p:tagLst xmlns:p="http://schemas.openxmlformats.org/presentationml/2006/main">
  <p:tag name="KSO_WM_UNIT_TABLE_BEAUTIFY" val="smartTable{0095eb9f-db3e-4d05-898a-f8687ec80ebe}"/>
</p:tagLst>
</file>

<file path=ppt/tags/tag288.xml><?xml version="1.0" encoding="utf-8"?>
<p:tagLst xmlns:p="http://schemas.openxmlformats.org/presentationml/2006/main">
  <p:tag name="KSO_WM_UNIT_TABLE_BEAUTIFY" val="smartTable{0095eb9f-db3e-4d05-898a-f8687ec80ebe}"/>
</p:tagLst>
</file>

<file path=ppt/tags/tag289.xml><?xml version="1.0" encoding="utf-8"?>
<p:tagLst xmlns:p="http://schemas.openxmlformats.org/presentationml/2006/main">
  <p:tag name="KSO_WM_UNIT_TABLE_BEAUTIFY" val="smartTable{0095eb9f-db3e-4d05-898a-f8687ec80ebe}"/>
</p:tagLst>
</file>

<file path=ppt/tags/tag29.xml><?xml version="1.0" encoding="utf-8"?>
<p:tagLst xmlns:p="http://schemas.openxmlformats.org/presentationml/2006/main">
  <p:tag name="RAINPROBLEMTYPE" val="ProblemTypeMarker"/>
</p:tagLst>
</file>

<file path=ppt/tags/tag290.xml><?xml version="1.0" encoding="utf-8"?>
<p:tagLst xmlns:p="http://schemas.openxmlformats.org/presentationml/2006/main">
  <p:tag name="KSO_WM_UNIT_TABLE_BEAUTIFY" val="smartTable{ef443f47-3dad-4edb-9c63-4bb1be556c47}"/>
</p:tagLst>
</file>

<file path=ppt/tags/tag291.xml><?xml version="1.0" encoding="utf-8"?>
<p:tagLst xmlns:p="http://schemas.openxmlformats.org/presentationml/2006/main">
  <p:tag name="KSO_WM_UNIT_TABLE_BEAUTIFY" val="smartTable{0095eb9f-db3e-4d05-898a-f8687ec80ebe}"/>
</p:tagLst>
</file>

<file path=ppt/tags/tag292.xml><?xml version="1.0" encoding="utf-8"?>
<p:tagLst xmlns:p="http://schemas.openxmlformats.org/presentationml/2006/main">
  <p:tag name="KSO_WM_UNIT_TABLE_BEAUTIFY" val="smartTable{0095eb9f-db3e-4d05-898a-f8687ec80ebe}"/>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UNIT_PLACING_PICTURE_USER_VIEWPORT" val="{&quot;height&quot;:4602,&quot;width&quot;:3699}"/>
  <p:tag name="KSO_WM_BEAUTIFY_FLAG" val=""/>
</p:tagLst>
</file>

<file path=ppt/tags/tag297.xml><?xml version="1.0" encoding="utf-8"?>
<p:tagLst xmlns:p="http://schemas.openxmlformats.org/presentationml/2006/main">
  <p:tag name="COMMONDATA" val="eyJoZGlkIjoiMDAyMjFlNTFkNTQwYTNmMGM4MDc4N2I3NDUyZGU3NTEifQ=="/>
  <p:tag name="KSO_WPP_MARK_KEY" val="685d1d64-2fb1-4ad1-9715-4cd9178bb004"/>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 val="ProblemSetting"/>
  <p:tag name="RAINPROBLEMTYPE" val="MultipleChoice"/>
</p:tagLst>
</file>

<file path=ppt/tags/tag34.xml><?xml version="1.0" encoding="utf-8"?>
<p:tagLst xmlns:p="http://schemas.openxmlformats.org/presentationml/2006/main">
  <p:tag name="RAINPROBLEM" val="MultipleChoice"/>
  <p:tag name="PROBLEMSCORE" val="5.0"/>
</p:tagLst>
</file>

<file path=ppt/tags/tag35.xml><?xml version="1.0" encoding="utf-8"?>
<p:tagLst xmlns:p="http://schemas.openxmlformats.org/presentationml/2006/main">
  <p:tag name="RAINPROBLEM" val="ProblemBody"/>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Bullet"/>
  <p:tag name="RAINPROBLEMTYPE" val="MultipleChoice"/>
  <p:tag name="RAINBULLET" val="Wrong"/>
</p:tagLst>
</file>

<file path=ppt/tags/tag41.xml><?xml version="1.0" encoding="utf-8"?>
<p:tagLst xmlns:p="http://schemas.openxmlformats.org/presentationml/2006/main">
  <p:tag name="RAINPROBLEM" val="ProblemBullet"/>
  <p:tag name="RAINPROBLEMTYPE" val="MultipleChoice"/>
  <p:tag name="RAINBULLET" val="Wrong"/>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Submit"/>
  <p:tag name="RAINPROBLEMTYPE" val="MultipleChoice"/>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 val="ProblemSetting"/>
  <p:tag name="RAINPROBLEMTYPE" val="MultipleChoice"/>
</p:tagLst>
</file>

<file path=ppt/tags/tag51.xml><?xml version="1.0" encoding="utf-8"?>
<p:tagLst xmlns:p="http://schemas.openxmlformats.org/presentationml/2006/main">
  <p:tag name="RAINPROBLEM" val="MultipleChoice"/>
  <p:tag name="PROBLEMSCORE" val="5.0"/>
</p:tagLst>
</file>

<file path=ppt/tags/tag52.xml><?xml version="1.0" encoding="utf-8"?>
<p:tagLst xmlns:p="http://schemas.openxmlformats.org/presentationml/2006/main">
  <p:tag name="RAINPROBLEM" val="ProblemBody"/>
</p:tagLst>
</file>

<file path=ppt/tags/tag53.xml><?xml version="1.0" encoding="utf-8"?>
<p:tagLst xmlns:p="http://schemas.openxmlformats.org/presentationml/2006/main">
  <p:tag name="RAINPROBLEM" val="ProblemItem"/>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Item"/>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Bullet"/>
  <p:tag name="RAINPROBLEMTYPE" val="MultipleChoice"/>
  <p:tag name="RAINBULLET" val="Wrong"/>
</p:tagLst>
</file>

<file path=ppt/tags/tag58.xml><?xml version="1.0" encoding="utf-8"?>
<p:tagLst xmlns:p="http://schemas.openxmlformats.org/presentationml/2006/main">
  <p:tag name="RAINPROBLEM" val="ProblemBullet"/>
  <p:tag name="RAINPROBLEMTYPE" val="MultipleChoice"/>
  <p:tag name="RAINBULLET" val="Correct"/>
</p:tagLst>
</file>

<file path=ppt/tags/tag59.xml><?xml version="1.0" encoding="utf-8"?>
<p:tagLst xmlns:p="http://schemas.openxmlformats.org/presentationml/2006/main">
  <p:tag name="RAINPROBLEM" val="ProblemBullet"/>
  <p:tag name="RAINPROBLEMTYPE" val="MultipleChoice"/>
  <p:tag name="RAINBULLET" val="Wrong"/>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RAINPROBLEM" val="ProblemBullet"/>
  <p:tag name="RAINPROBLEMTYPE" val="MultipleChoice"/>
  <p:tag name="RAINBULLET" val="Wrong"/>
</p:tagLst>
</file>

<file path=ppt/tags/tag61.xml><?xml version="1.0" encoding="utf-8"?>
<p:tagLst xmlns:p="http://schemas.openxmlformats.org/presentationml/2006/main">
  <p:tag name="RAINPROBLEM" val="ProblemSubmit"/>
  <p:tag name="RAINPROBLEMTYPE" val="MultipleChoice"/>
</p:tagLst>
</file>

<file path=ppt/tags/tag62.xml><?xml version="1.0" encoding="utf-8"?>
<p:tagLst xmlns:p="http://schemas.openxmlformats.org/presentationml/2006/main">
  <p:tag name="RAINPROBLEM" val="ProblemRemarkBoard"/>
</p:tagLst>
</file>

<file path=ppt/tags/tag63.xml><?xml version="1.0" encoding="utf-8"?>
<p:tagLst xmlns:p="http://schemas.openxmlformats.org/presentationml/2006/main">
  <p:tag name="PROBLEMREMARKTITLE" val="ProblemRemarkBoardTip"/>
</p:tagLst>
</file>

<file path=ppt/tags/tag64.xml><?xml version="1.0" encoding="utf-8"?>
<p:tagLst xmlns:p="http://schemas.openxmlformats.org/presentationml/2006/main">
  <p:tag name="RAINPROBLEM" val="ProblemRemark"/>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TYPE" val="ProblemTypeMarker"/>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PROBLEMREMARKTITLE" val="ProblemRemarkBoardTitle"/>
</p:tagLst>
</file>

<file path=ppt/tags/tag71.xml><?xml version="1.0" encoding="utf-8"?>
<p:tagLst xmlns:p="http://schemas.openxmlformats.org/presentationml/2006/main">
  <p:tag name="PROBLEMREMARKTITLE" val="ProblemRemarkBoardTitle"/>
</p:tagLst>
</file>

<file path=ppt/tags/tag72.xml><?xml version="1.0" encoding="utf-8"?>
<p:tagLst xmlns:p="http://schemas.openxmlformats.org/presentationml/2006/main">
  <p:tag name="PROBLEMREMARKTITLE" val="ProblemRemarkBoardTitle"/>
</p:tagLst>
</file>

<file path=ppt/tags/tag73.xml><?xml version="1.0" encoding="utf-8"?>
<p:tagLst xmlns:p="http://schemas.openxmlformats.org/presentationml/2006/main">
  <p:tag name="PROBLEMREMARKTITLE" val="ProblemRemarkBoardTitle"/>
</p:tagLst>
</file>

<file path=ppt/tags/tag74.xml><?xml version="1.0" encoding="utf-8"?>
<p:tagLst xmlns:p="http://schemas.openxmlformats.org/presentationml/2006/main">
  <p:tag name="RAINPROBLEM" val="ProblemSetting"/>
  <p:tag name="RAINPROBLEMTYPE" val="MultipleChoice"/>
</p:tagLst>
</file>

<file path=ppt/tags/tag75.xml><?xml version="1.0" encoding="utf-8"?>
<p:tagLst xmlns:p="http://schemas.openxmlformats.org/presentationml/2006/main">
  <p:tag name="RAINPROBLEM" val="MultipleChoice"/>
  <p:tag name="PROBLEMSCORE" val="5.0"/>
  <p:tag name="PROBLEMHASREMARK" val="True"/>
</p:tagLst>
</file>

<file path=ppt/tags/tag76.xml><?xml version="1.0" encoding="utf-8"?>
<p:tagLst xmlns:p="http://schemas.openxmlformats.org/presentationml/2006/main">
  <p:tag name="RAINPROBLEM" val="ProblemBody"/>
</p:tagLst>
</file>

<file path=ppt/tags/tag77.xml><?xml version="1.0" encoding="utf-8"?>
<p:tagLst xmlns:p="http://schemas.openxmlformats.org/presentationml/2006/main">
  <p:tag name="RAINPROBLEM" val="ProblemItem"/>
</p:tagLst>
</file>

<file path=ppt/tags/tag78.xml><?xml version="1.0" encoding="utf-8"?>
<p:tagLst xmlns:p="http://schemas.openxmlformats.org/presentationml/2006/main">
  <p:tag name="RAINPROBLEM" val="ProblemItem"/>
</p:tagLst>
</file>

<file path=ppt/tags/tag79.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 val="ProblemItem"/>
</p:tagLst>
</file>

<file path=ppt/tags/tag81.xml><?xml version="1.0" encoding="utf-8"?>
<p:tagLst xmlns:p="http://schemas.openxmlformats.org/presentationml/2006/main">
  <p:tag name="RAINPROBLEM" val="ProblemBullet"/>
  <p:tag name="RAINPROBLEMTYPE" val="MultipleChoice"/>
  <p:tag name="RAINBULLET" val="Wrong"/>
</p:tagLst>
</file>

<file path=ppt/tags/tag82.xml><?xml version="1.0" encoding="utf-8"?>
<p:tagLst xmlns:p="http://schemas.openxmlformats.org/presentationml/2006/main">
  <p:tag name="RAINPROBLEM" val="ProblemBullet"/>
  <p:tag name="RAINPROBLEMTYPE" val="MultipleChoice"/>
  <p:tag name="RAINBULLET" val="Wrong"/>
</p:tagLst>
</file>

<file path=ppt/tags/tag83.xml><?xml version="1.0" encoding="utf-8"?>
<p:tagLst xmlns:p="http://schemas.openxmlformats.org/presentationml/2006/main">
  <p:tag name="RAINPROBLEM" val="ProblemBullet"/>
  <p:tag name="RAINPROBLEMTYPE" val="MultipleChoice"/>
  <p:tag name="RAINBULLET" val="Correct"/>
</p:tagLst>
</file>

<file path=ppt/tags/tag84.xml><?xml version="1.0" encoding="utf-8"?>
<p:tagLst xmlns:p="http://schemas.openxmlformats.org/presentationml/2006/main">
  <p:tag name="RAINPROBLEM" val="ProblemBullet"/>
  <p:tag name="RAINPROBLEMTYPE" val="MultipleChoice"/>
  <p:tag name="RAINBULLET" val="Wrong"/>
</p:tagLst>
</file>

<file path=ppt/tags/tag85.xml><?xml version="1.0" encoding="utf-8"?>
<p:tagLst xmlns:p="http://schemas.openxmlformats.org/presentationml/2006/main">
  <p:tag name="RAINPROBLEM" val="ProblemSubmit"/>
  <p:tag name="RAINPROBLEMTYPE" val="MultipleChoice"/>
</p:tagLst>
</file>

<file path=ppt/tags/tag86.xml><?xml version="1.0" encoding="utf-8"?>
<p:tagLst xmlns:p="http://schemas.openxmlformats.org/presentationml/2006/main">
  <p:tag name="RAINPROBLEMTYPE" val="ProblemTypeMarker"/>
</p:tagLst>
</file>

<file path=ppt/tags/tag87.xml><?xml version="1.0" encoding="utf-8"?>
<p:tagLst xmlns:p="http://schemas.openxmlformats.org/presentationml/2006/main">
  <p:tag name="RAINPROBLEMTYPE" val="ProblemTypeMarker"/>
</p:tagLst>
</file>

<file path=ppt/tags/tag88.xml><?xml version="1.0" encoding="utf-8"?>
<p:tagLst xmlns:p="http://schemas.openxmlformats.org/presentationml/2006/main">
  <p:tag name="RAINPROBLEMTYPE" val="ProblemTypeMarker"/>
</p:tagLst>
</file>

<file path=ppt/tags/tag89.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 val="ProblemBullet"/>
  <p:tag name="RAINPROBLEMTYPE" val="MultipleChoice"/>
  <p:tag name="RAINBULLET" val="Correct"/>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 val="ProblemSetting"/>
  <p:tag name="RAINPROBLEMTYPE" val="MultipleChoice"/>
</p:tagLst>
</file>

<file path=ppt/tags/tag92.xml><?xml version="1.0" encoding="utf-8"?>
<p:tagLst xmlns:p="http://schemas.openxmlformats.org/presentationml/2006/main">
  <p:tag name="RAINPROBLEM" val="MultipleChoice"/>
  <p:tag name="PROBLEMSCORE" val="10.0"/>
</p:tagLst>
</file>

<file path=ppt/tags/tag93.xml><?xml version="1.0" encoding="utf-8"?>
<p:tagLst xmlns:p="http://schemas.openxmlformats.org/presentationml/2006/main">
  <p:tag name="RAINPROBLEM" val="ProblemBody"/>
</p:tagLst>
</file>

<file path=ppt/tags/tag94.xml><?xml version="1.0" encoding="utf-8"?>
<p:tagLst xmlns:p="http://schemas.openxmlformats.org/presentationml/2006/main">
  <p:tag name="RAINPROBLEM" val="ProblemItem"/>
</p:tagLst>
</file>

<file path=ppt/tags/tag95.xml><?xml version="1.0" encoding="utf-8"?>
<p:tagLst xmlns:p="http://schemas.openxmlformats.org/presentationml/2006/main">
  <p:tag name="RAINPROBLEM" val="ProblemItem"/>
</p:tagLst>
</file>

<file path=ppt/tags/tag96.xml><?xml version="1.0" encoding="utf-8"?>
<p:tagLst xmlns:p="http://schemas.openxmlformats.org/presentationml/2006/main">
  <p:tag name="RAINPROBLEM" val="ProblemItem"/>
</p:tagLst>
</file>

<file path=ppt/tags/tag97.xml><?xml version="1.0" encoding="utf-8"?>
<p:tagLst xmlns:p="http://schemas.openxmlformats.org/presentationml/2006/main">
  <p:tag name="RAINPROBLEM" val="ProblemItem"/>
</p:tagLst>
</file>

<file path=ppt/tags/tag98.xml><?xml version="1.0" encoding="utf-8"?>
<p:tagLst xmlns:p="http://schemas.openxmlformats.org/presentationml/2006/main">
  <p:tag name="RAINPROBLEM" val="ProblemBullet"/>
  <p:tag name="RAINPROBLEMTYPE" val="MultipleChoice"/>
  <p:tag name="RAINBULLET" val="Wrong"/>
</p:tagLst>
</file>

<file path=ppt/tags/tag99.xml><?xml version="1.0" encoding="utf-8"?>
<p:tagLst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zrfpac5l">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zrfpac5l">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anose="02010609030101010101"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31841</Words>
  <Application>WPS 演示</Application>
  <PresentationFormat>全屏显示(4:3)</PresentationFormat>
  <Paragraphs>5643</Paragraphs>
  <Slides>159</Slides>
  <Notes>5</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56</vt:i4>
      </vt:variant>
      <vt:variant>
        <vt:lpstr>幻灯片标题</vt:lpstr>
      </vt:variant>
      <vt:variant>
        <vt:i4>159</vt:i4>
      </vt:variant>
    </vt:vector>
  </HeadingPairs>
  <TitlesOfParts>
    <vt:vector size="236" baseType="lpstr">
      <vt:lpstr>Arial</vt:lpstr>
      <vt:lpstr>宋体</vt:lpstr>
      <vt:lpstr>Wingdings</vt:lpstr>
      <vt:lpstr>Times New Roman</vt:lpstr>
      <vt:lpstr>仿宋_GB2312</vt:lpstr>
      <vt:lpstr>微软雅黑</vt:lpstr>
      <vt:lpstr>Arial Unicode MS</vt:lpstr>
      <vt:lpstr>Arial Narrow</vt:lpstr>
      <vt:lpstr>Symbol</vt:lpstr>
      <vt:lpstr>Calibri</vt:lpstr>
      <vt:lpstr>Gill Sans</vt:lpstr>
      <vt:lpstr>楷体_GB2312</vt:lpstr>
      <vt:lpstr>Calibri</vt:lpstr>
      <vt:lpstr>Impact</vt:lpstr>
      <vt:lpstr>Leelawadee</vt:lpstr>
      <vt:lpstr>Verdana</vt:lpstr>
      <vt:lpstr>Times New Roman</vt:lpstr>
      <vt:lpstr>Gill Sans MT</vt:lpstr>
      <vt:lpstr>1_默认设计模板</vt:lpstr>
      <vt:lpstr>2_默认设计模板</vt:lpstr>
      <vt:lpstr>3_默认设计模板</vt:lpstr>
      <vt:lpstr>Visio.Drawing.5</vt:lpstr>
      <vt:lpstr>Visio.Drawing.5</vt:lpstr>
      <vt:lpstr>Visio.Drawing.5</vt:lpstr>
      <vt:lpstr>Equation.3</vt:lpstr>
      <vt:lpstr>Equation.3</vt:lpstr>
      <vt:lpstr>Equation.3</vt:lpstr>
      <vt:lpstr>Equation.3</vt:lpstr>
      <vt:lpstr>Visio.Drawing.5</vt:lpstr>
      <vt:lpstr>Visio.Drawing.5</vt:lpstr>
      <vt:lpstr>Visio.Drawing.5</vt:lpstr>
      <vt:lpstr>Visio.Drawing.5</vt:lpstr>
      <vt:lpstr>Visio.Drawing.5</vt:lpstr>
      <vt:lpstr>Visio.Drawing.5</vt:lpstr>
      <vt:lpstr>Equation.3</vt:lpstr>
      <vt:lpstr>Equation.3</vt:lpstr>
      <vt:lpstr>Visio.Drawing.11</vt:lpstr>
      <vt:lpstr>Visio.Drawing.5</vt:lpstr>
      <vt:lpstr>Visio.Drawing.5</vt:lpstr>
      <vt:lpstr>Visio.Drawing.5</vt:lpstr>
      <vt:lpstr>Package</vt:lpstr>
      <vt:lpstr>Package</vt:lpstr>
      <vt:lpstr>Package</vt:lpstr>
      <vt:lpstr>Visio.Drawing.5</vt:lpstr>
      <vt:lpstr>Package</vt:lpstr>
      <vt:lpstr>Package</vt:lpstr>
      <vt:lpstr>Package</vt:lpstr>
      <vt:lpstr>Package</vt:lpstr>
      <vt:lpstr>Package</vt:lpstr>
      <vt:lpstr>Package</vt:lpstr>
      <vt:lpstr>Package</vt:lpstr>
      <vt:lpstr>Package</vt:lpstr>
      <vt:lpstr>Package</vt:lpstr>
      <vt:lpstr>Package</vt:lpstr>
      <vt:lpstr>Visio.Drawing.5</vt:lpstr>
      <vt:lpstr>Package</vt:lpstr>
      <vt:lpstr>Package</vt:lpstr>
      <vt:lpstr>Package</vt:lpstr>
      <vt:lpstr>Package</vt:lpstr>
      <vt:lpstr>Package</vt:lpstr>
      <vt:lpstr>Package</vt:lpstr>
      <vt:lpstr>Package</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Visio.Drawing.5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vt:lpstr>
      <vt:lpstr>PowerPoint 演示文稿</vt:lpstr>
      <vt:lpstr>PowerPoint 演示文稿</vt:lpstr>
      <vt:lpstr>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画出以下二叉树对应的中序线索二叉树。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lx</dc:creator>
  <cp:lastModifiedBy>橙子mum</cp:lastModifiedBy>
  <cp:revision>38</cp:revision>
  <dcterms:created xsi:type="dcterms:W3CDTF">2018-11-02T06:03:00Z</dcterms:created>
  <dcterms:modified xsi:type="dcterms:W3CDTF">2023-10-25T09:42:09Z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BB9AFE0996D2412F8938B6B22E38AD83</vt:lpwstr>
  </property>
  <property fmtid="{D5CDD505-2E9C-101B-9397-08002B2CF9AE}" pid="3" name="KSOProductBuildVer">
    <vt:lpwstr>2052-12.1.0.15712</vt:lpwstr>
  </property>
</Properties>
</file>